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05" r:id="rId4"/>
    <p:sldId id="307" r:id="rId5"/>
    <p:sldId id="306" r:id="rId6"/>
    <p:sldId id="258" r:id="rId7"/>
    <p:sldId id="308" r:id="rId8"/>
    <p:sldId id="309" r:id="rId9"/>
    <p:sldId id="310" r:id="rId10"/>
    <p:sldId id="312" r:id="rId11"/>
    <p:sldId id="313" r:id="rId12"/>
    <p:sldId id="314" r:id="rId13"/>
    <p:sldId id="315" r:id="rId14"/>
    <p:sldId id="316" r:id="rId15"/>
    <p:sldId id="317" r:id="rId16"/>
    <p:sldId id="292" r:id="rId17"/>
    <p:sldId id="293" r:id="rId18"/>
    <p:sldId id="294" r:id="rId19"/>
    <p:sldId id="295" r:id="rId20"/>
    <p:sldId id="296" r:id="rId21"/>
    <p:sldId id="300" r:id="rId22"/>
    <p:sldId id="301" r:id="rId23"/>
    <p:sldId id="302" r:id="rId24"/>
    <p:sldId id="303" r:id="rId25"/>
    <p:sldId id="304" r:id="rId26"/>
    <p:sldId id="297" r:id="rId27"/>
    <p:sldId id="299" r:id="rId28"/>
    <p:sldId id="318" r:id="rId29"/>
    <p:sldId id="319" r:id="rId30"/>
    <p:sldId id="320" r:id="rId31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87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1E18E5-3CE0-4323-B2A2-46FB41D3C916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A5E1187-1BDA-40F2-BC6D-D10E9852D7F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7515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33225-ED79-4194-A848-AB07A292506F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6418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3047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520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2256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254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1878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3329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1063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889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8459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635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97B4-F598-42C1-A955-DBC4B1DD1B2A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F892-8F83-4500-8789-B5552F4B29E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622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بسم الله الرحمن الرحيم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JO" sz="4400" b="1" dirty="0" smtClean="0"/>
              <a:t>دورة حساب التكاليف</a:t>
            </a:r>
          </a:p>
          <a:p>
            <a:r>
              <a:rPr lang="ar-JO" sz="2800" b="1" dirty="0" smtClean="0"/>
              <a:t>ج1</a:t>
            </a:r>
          </a:p>
          <a:p>
            <a:r>
              <a:rPr lang="ar-JO" sz="4400" b="1" dirty="0" smtClean="0"/>
              <a:t>مدخل </a:t>
            </a:r>
          </a:p>
          <a:p>
            <a:endParaRPr lang="ar-JO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671969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تصنيف أنواع التكاليف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تصنف التكاليف بعدد من الطرق.</a:t>
            </a:r>
          </a:p>
          <a:p>
            <a:r>
              <a:rPr lang="ar-JO" b="1" dirty="0" smtClean="0"/>
              <a:t>تصنف التكاليف في المؤسسات الإنتاجية كما يلي: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مصاريف إنتاجية </a:t>
            </a:r>
            <a:r>
              <a:rPr lang="en-US" b="1" dirty="0" smtClean="0"/>
              <a:t>production costs</a:t>
            </a:r>
            <a:r>
              <a:rPr lang="ar-JO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مصاريف المدة </a:t>
            </a:r>
            <a:r>
              <a:rPr lang="en-US" b="1" dirty="0" smtClean="0"/>
              <a:t>period costs</a:t>
            </a:r>
            <a:r>
              <a:rPr lang="ar-JO" b="1" dirty="0" smtClean="0"/>
              <a:t>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01945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تكاليف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وهي المصاريف المرتبطة بالعملية الإنتاجية مباشرة.</a:t>
            </a:r>
          </a:p>
          <a:p>
            <a:r>
              <a:rPr lang="ar-JO" b="1" dirty="0" smtClean="0"/>
              <a:t>وتقسم بدورها إلى:</a:t>
            </a:r>
          </a:p>
          <a:p>
            <a:r>
              <a:rPr lang="ar-JO" b="1" dirty="0" smtClean="0"/>
              <a:t>تكاليف مباشرة  </a:t>
            </a:r>
            <a:r>
              <a:rPr lang="en-US" b="1" dirty="0" smtClean="0"/>
              <a:t>direct costs</a:t>
            </a:r>
          </a:p>
          <a:p>
            <a:r>
              <a:rPr lang="ar-JO" b="1" dirty="0" smtClean="0"/>
              <a:t>تكاليف غير مباشرة </a:t>
            </a:r>
            <a:r>
              <a:rPr lang="en-US" b="1" dirty="0" smtClean="0"/>
              <a:t>indirect costs</a:t>
            </a:r>
          </a:p>
          <a:p>
            <a:r>
              <a:rPr lang="ar-JO" b="1" dirty="0" smtClean="0"/>
              <a:t>وتتكون من ثلاث عناصر رئيسية:</a:t>
            </a:r>
          </a:p>
          <a:p>
            <a:r>
              <a:rPr lang="ar-JO" b="1" dirty="0" smtClean="0"/>
              <a:t>مواد </a:t>
            </a:r>
            <a:r>
              <a:rPr lang="en-US" b="1" dirty="0" smtClean="0"/>
              <a:t>materials</a:t>
            </a:r>
            <a:endParaRPr lang="ar-JO" b="1" dirty="0" smtClean="0"/>
          </a:p>
          <a:p>
            <a:r>
              <a:rPr lang="ar-JO" b="1" dirty="0" smtClean="0"/>
              <a:t>عمالة </a:t>
            </a:r>
            <a:r>
              <a:rPr lang="en-US" b="1" dirty="0" smtClean="0"/>
              <a:t>labor</a:t>
            </a:r>
            <a:endParaRPr lang="ar-JO" b="1" dirty="0" smtClean="0"/>
          </a:p>
          <a:p>
            <a:r>
              <a:rPr lang="ar-JO" b="1" dirty="0" smtClean="0"/>
              <a:t>مصاريف عمومية  </a:t>
            </a:r>
            <a:r>
              <a:rPr lang="en-US" b="1" dirty="0" smtClean="0"/>
              <a:t>overheads</a:t>
            </a:r>
            <a:r>
              <a:rPr lang="ar-JO" b="1" dirty="0" smtClean="0"/>
              <a:t>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339645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تكاليف المدة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وهي تكاليف لا علاقة لها بالإنتاج مباشرة.</a:t>
            </a:r>
          </a:p>
          <a:p>
            <a:r>
              <a:rPr lang="ar-JO" b="1" dirty="0" smtClean="0"/>
              <a:t>وتحسب للمدة كاملة ( سنة أو شهر أو غير ذلك ).</a:t>
            </a:r>
          </a:p>
          <a:p>
            <a:r>
              <a:rPr lang="ar-JO" b="1" dirty="0" smtClean="0"/>
              <a:t>أمثلة: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مصاريف الدعاية والإعلان.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عمولات المبيعات.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رواتب أرباب العمل والإدارة العليا.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إستهلاك المعدات غير المرتبطة بالإنتاج.</a:t>
            </a:r>
          </a:p>
          <a:p>
            <a:r>
              <a:rPr lang="ar-JO" b="1" dirty="0" smtClean="0"/>
              <a:t>هذه التكاليف تخفض الربح الصافي للمصنع.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15468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المصاريف العمومية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Overheads</a:t>
            </a:r>
            <a:endParaRPr lang="ar-JO" b="1" dirty="0" smtClean="0"/>
          </a:p>
          <a:p>
            <a:r>
              <a:rPr lang="ar-JO" b="1" dirty="0" smtClean="0"/>
              <a:t>وهي مصاريف مرتبطة بالانتاج ... ولكنها ليست عمالة ولا مواد..</a:t>
            </a:r>
          </a:p>
          <a:p>
            <a:r>
              <a:rPr lang="ar-JO" b="1" dirty="0" smtClean="0"/>
              <a:t>أمثلة: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إهتلاك معدات الإنتاج.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إيجار مباني المصنع.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تكاليف التوريد.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التأمين.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رسوم التراخيص.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573088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العمالة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وتقسم إلى:</a:t>
            </a:r>
          </a:p>
          <a:p>
            <a:r>
              <a:rPr lang="ar-JO" b="1" dirty="0" smtClean="0"/>
              <a:t>عمالة مباشرة – وهي العمالة المرتبطة بالإنتاج مباشرة.</a:t>
            </a:r>
          </a:p>
          <a:p>
            <a:pPr>
              <a:buFont typeface="Courier New" pitchFamily="49" charset="0"/>
              <a:buChar char="o"/>
            </a:pPr>
            <a:r>
              <a:rPr lang="ar-JO" b="1" dirty="0" smtClean="0"/>
              <a:t>أمثلة: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الخياطة، التغليف، الكوي..</a:t>
            </a:r>
          </a:p>
          <a:p>
            <a:r>
              <a:rPr lang="ar-JO" b="1" dirty="0" smtClean="0"/>
              <a:t>عمالة غير مباشرة – وهي عمالة تخدم الانتاج ولكنها غير مرتبطة بالمنتج.</a:t>
            </a:r>
          </a:p>
          <a:p>
            <a:pPr>
              <a:buFont typeface="Courier New" pitchFamily="49" charset="0"/>
              <a:buChar char="o"/>
            </a:pPr>
            <a:r>
              <a:rPr lang="ar-JO" b="1" dirty="0" smtClean="0"/>
              <a:t>أمثلة: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عمال حركة المواد.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179948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وتقسم إلى:</a:t>
            </a:r>
          </a:p>
          <a:p>
            <a:r>
              <a:rPr lang="ar-JO" b="1" dirty="0" smtClean="0"/>
              <a:t>تكاليف مواد مباشرة – وهي التكاليف التي يسهل حسابها ومرتبطة مباشرة بالمنتج.</a:t>
            </a:r>
          </a:p>
          <a:p>
            <a:pPr>
              <a:buFont typeface="Courier New" pitchFamily="49" charset="0"/>
              <a:buChar char="o"/>
            </a:pPr>
            <a:r>
              <a:rPr lang="ar-JO" b="1" dirty="0" smtClean="0"/>
              <a:t>أمثلة: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قماش، أزرار</a:t>
            </a:r>
          </a:p>
          <a:p>
            <a:r>
              <a:rPr lang="ar-JO" b="1" dirty="0" smtClean="0"/>
              <a:t>تكاليف غير مباشرة – وهي تكاليف يصعب حسابها لكل منتج وتحسب لمدة محددة أو لطلبية معينة ...</a:t>
            </a:r>
          </a:p>
          <a:p>
            <a:pPr>
              <a:buFont typeface="Courier New" pitchFamily="49" charset="0"/>
              <a:buChar char="o"/>
            </a:pPr>
            <a:r>
              <a:rPr lang="ar-JO" b="1" dirty="0" smtClean="0"/>
              <a:t>أمثلة: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غرا ، نشا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1984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مواضيع ذات علاقة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JO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3505200" y="3182257"/>
            <a:ext cx="2362200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/>
              <a:t>التكاليف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1219200" y="24384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الدخل</a:t>
            </a:r>
            <a:endParaRPr lang="ar-JO" sz="2400" b="1" dirty="0"/>
          </a:p>
        </p:txBody>
      </p:sp>
      <p:sp>
        <p:nvSpPr>
          <p:cNvPr id="6" name="Oval 5"/>
          <p:cNvSpPr/>
          <p:nvPr/>
        </p:nvSpPr>
        <p:spPr>
          <a:xfrm>
            <a:off x="1219200" y="38862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الربح</a:t>
            </a:r>
            <a:endParaRPr lang="ar-JO" sz="2400" b="1" dirty="0"/>
          </a:p>
        </p:txBody>
      </p:sp>
      <p:sp>
        <p:nvSpPr>
          <p:cNvPr id="7" name="Oval 6"/>
          <p:cNvSpPr/>
          <p:nvPr/>
        </p:nvSpPr>
        <p:spPr>
          <a:xfrm>
            <a:off x="2971800" y="49530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الخسارة</a:t>
            </a:r>
            <a:endParaRPr lang="ar-JO" sz="2400" b="1" dirty="0"/>
          </a:p>
        </p:txBody>
      </p:sp>
      <p:sp>
        <p:nvSpPr>
          <p:cNvPr id="8" name="Oval 7"/>
          <p:cNvSpPr/>
          <p:nvPr/>
        </p:nvSpPr>
        <p:spPr>
          <a:xfrm>
            <a:off x="5486400" y="48768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التعادل</a:t>
            </a:r>
            <a:endParaRPr lang="ar-JO" sz="2400" b="1" dirty="0"/>
          </a:p>
        </p:txBody>
      </p:sp>
      <p:sp>
        <p:nvSpPr>
          <p:cNvPr id="9" name="Oval 8"/>
          <p:cNvSpPr/>
          <p:nvPr/>
        </p:nvSpPr>
        <p:spPr>
          <a:xfrm>
            <a:off x="6705600" y="32004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خفض</a:t>
            </a:r>
            <a:r>
              <a:rPr lang="ar-JO" dirty="0" smtClean="0"/>
              <a:t> </a:t>
            </a:r>
            <a:r>
              <a:rPr lang="ar-JO" sz="2400" b="1" dirty="0" smtClean="0"/>
              <a:t>التكاليف</a:t>
            </a:r>
            <a:endParaRPr lang="ar-JO" sz="2400" b="1" dirty="0"/>
          </a:p>
        </p:txBody>
      </p:sp>
      <p:sp>
        <p:nvSpPr>
          <p:cNvPr id="10" name="Oval 9"/>
          <p:cNvSpPr/>
          <p:nvPr/>
        </p:nvSpPr>
        <p:spPr>
          <a:xfrm>
            <a:off x="5486400" y="15748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أنواع</a:t>
            </a:r>
            <a:r>
              <a:rPr lang="ar-JO" dirty="0" smtClean="0"/>
              <a:t> </a:t>
            </a:r>
            <a:r>
              <a:rPr lang="ar-JO" sz="2400" b="1" dirty="0" smtClean="0"/>
              <a:t>التكاليف</a:t>
            </a:r>
            <a:endParaRPr lang="ar-JO" sz="2400" b="1" dirty="0"/>
          </a:p>
        </p:txBody>
      </p:sp>
      <p:sp>
        <p:nvSpPr>
          <p:cNvPr id="11" name="Oval 10"/>
          <p:cNvSpPr/>
          <p:nvPr/>
        </p:nvSpPr>
        <p:spPr>
          <a:xfrm>
            <a:off x="2971800" y="1560285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المصاريف</a:t>
            </a:r>
            <a:endParaRPr lang="ar-JO" sz="2000" b="1" dirty="0"/>
          </a:p>
        </p:txBody>
      </p:sp>
    </p:spTree>
    <p:extLst>
      <p:ext uri="{BB962C8B-B14F-4D97-AF65-F5344CB8AC3E}">
        <p14:creationId xmlns:p14="http://schemas.microsoft.com/office/powerpoint/2010/main" val="3906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JO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3505200" y="3182257"/>
            <a:ext cx="2362200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/>
              <a:t>أنواع التكاليف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1219200" y="24384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الدخل</a:t>
            </a:r>
            <a:endParaRPr lang="ar-JO" sz="2400" b="1" dirty="0"/>
          </a:p>
        </p:txBody>
      </p:sp>
      <p:sp>
        <p:nvSpPr>
          <p:cNvPr id="6" name="Oval 5"/>
          <p:cNvSpPr/>
          <p:nvPr/>
        </p:nvSpPr>
        <p:spPr>
          <a:xfrm>
            <a:off x="1219200" y="38862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الربح</a:t>
            </a:r>
            <a:endParaRPr lang="ar-JO" sz="2400" b="1" dirty="0"/>
          </a:p>
        </p:txBody>
      </p:sp>
      <p:sp>
        <p:nvSpPr>
          <p:cNvPr id="7" name="Oval 6"/>
          <p:cNvSpPr/>
          <p:nvPr/>
        </p:nvSpPr>
        <p:spPr>
          <a:xfrm>
            <a:off x="2971800" y="49530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الخسارة</a:t>
            </a:r>
            <a:endParaRPr lang="ar-JO" sz="2400" b="1" dirty="0"/>
          </a:p>
        </p:txBody>
      </p:sp>
      <p:sp>
        <p:nvSpPr>
          <p:cNvPr id="8" name="Oval 7"/>
          <p:cNvSpPr/>
          <p:nvPr/>
        </p:nvSpPr>
        <p:spPr>
          <a:xfrm>
            <a:off x="5486400" y="48768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التعادل</a:t>
            </a:r>
            <a:endParaRPr lang="ar-JO" sz="2400" b="1" dirty="0"/>
          </a:p>
        </p:txBody>
      </p:sp>
      <p:sp>
        <p:nvSpPr>
          <p:cNvPr id="9" name="Oval 8"/>
          <p:cNvSpPr/>
          <p:nvPr/>
        </p:nvSpPr>
        <p:spPr>
          <a:xfrm>
            <a:off x="6705600" y="32004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خفض</a:t>
            </a:r>
            <a:r>
              <a:rPr lang="ar-JO" dirty="0" smtClean="0"/>
              <a:t> </a:t>
            </a:r>
            <a:r>
              <a:rPr lang="ar-JO" sz="2400" b="1" dirty="0" smtClean="0"/>
              <a:t>التكاليف</a:t>
            </a:r>
            <a:endParaRPr lang="ar-JO" sz="2400" b="1" dirty="0"/>
          </a:p>
        </p:txBody>
      </p:sp>
      <p:sp>
        <p:nvSpPr>
          <p:cNvPr id="10" name="Oval 9"/>
          <p:cNvSpPr/>
          <p:nvPr/>
        </p:nvSpPr>
        <p:spPr>
          <a:xfrm>
            <a:off x="5486400" y="15748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أنواع</a:t>
            </a:r>
            <a:r>
              <a:rPr lang="ar-JO" dirty="0" smtClean="0"/>
              <a:t> </a:t>
            </a:r>
            <a:r>
              <a:rPr lang="ar-JO" sz="2400" b="1" dirty="0" smtClean="0"/>
              <a:t>التكاليف</a:t>
            </a:r>
            <a:endParaRPr lang="ar-JO" sz="2400" b="1" dirty="0"/>
          </a:p>
        </p:txBody>
      </p:sp>
      <p:sp>
        <p:nvSpPr>
          <p:cNvPr id="11" name="Oval 10"/>
          <p:cNvSpPr/>
          <p:nvPr/>
        </p:nvSpPr>
        <p:spPr>
          <a:xfrm>
            <a:off x="2971800" y="1560285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المصاريف</a:t>
            </a:r>
            <a:endParaRPr lang="ar-JO" sz="2000" b="1" dirty="0"/>
          </a:p>
        </p:txBody>
      </p:sp>
    </p:spTree>
    <p:extLst>
      <p:ext uri="{BB962C8B-B14F-4D97-AF65-F5344CB8AC3E}">
        <p14:creationId xmlns:p14="http://schemas.microsoft.com/office/powerpoint/2010/main" val="32051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JO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3505200" y="3182257"/>
            <a:ext cx="2362200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/>
              <a:t>طرق حساب التكاليف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1219200" y="24384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الدخل</a:t>
            </a:r>
            <a:endParaRPr lang="ar-JO" sz="2400" b="1" dirty="0"/>
          </a:p>
        </p:txBody>
      </p:sp>
      <p:sp>
        <p:nvSpPr>
          <p:cNvPr id="6" name="Oval 5"/>
          <p:cNvSpPr/>
          <p:nvPr/>
        </p:nvSpPr>
        <p:spPr>
          <a:xfrm>
            <a:off x="1219200" y="38862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الربح</a:t>
            </a:r>
            <a:endParaRPr lang="ar-JO" sz="2400" b="1" dirty="0"/>
          </a:p>
        </p:txBody>
      </p:sp>
      <p:sp>
        <p:nvSpPr>
          <p:cNvPr id="7" name="Oval 6"/>
          <p:cNvSpPr/>
          <p:nvPr/>
        </p:nvSpPr>
        <p:spPr>
          <a:xfrm>
            <a:off x="2971800" y="49530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الخسارة</a:t>
            </a:r>
            <a:endParaRPr lang="ar-JO" sz="2400" b="1" dirty="0"/>
          </a:p>
        </p:txBody>
      </p:sp>
      <p:sp>
        <p:nvSpPr>
          <p:cNvPr id="8" name="Oval 7"/>
          <p:cNvSpPr/>
          <p:nvPr/>
        </p:nvSpPr>
        <p:spPr>
          <a:xfrm>
            <a:off x="5486400" y="48768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التعادل</a:t>
            </a:r>
            <a:endParaRPr lang="ar-JO" sz="2400" b="1" dirty="0"/>
          </a:p>
        </p:txBody>
      </p:sp>
      <p:sp>
        <p:nvSpPr>
          <p:cNvPr id="9" name="Oval 8"/>
          <p:cNvSpPr/>
          <p:nvPr/>
        </p:nvSpPr>
        <p:spPr>
          <a:xfrm>
            <a:off x="6705600" y="32004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خفض</a:t>
            </a:r>
            <a:r>
              <a:rPr lang="ar-JO" dirty="0" smtClean="0"/>
              <a:t> </a:t>
            </a:r>
            <a:r>
              <a:rPr lang="ar-JO" sz="2400" b="1" dirty="0" smtClean="0"/>
              <a:t>التكاليف</a:t>
            </a:r>
            <a:endParaRPr lang="ar-JO" sz="2400" b="1" dirty="0"/>
          </a:p>
        </p:txBody>
      </p:sp>
      <p:sp>
        <p:nvSpPr>
          <p:cNvPr id="10" name="Oval 9"/>
          <p:cNvSpPr/>
          <p:nvPr/>
        </p:nvSpPr>
        <p:spPr>
          <a:xfrm>
            <a:off x="5486400" y="15748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أنواع</a:t>
            </a:r>
            <a:r>
              <a:rPr lang="ar-JO" dirty="0" smtClean="0"/>
              <a:t> </a:t>
            </a:r>
            <a:r>
              <a:rPr lang="ar-JO" sz="2400" b="1" dirty="0" smtClean="0"/>
              <a:t>التكاليف</a:t>
            </a:r>
            <a:endParaRPr lang="ar-JO" sz="2400" b="1" dirty="0"/>
          </a:p>
        </p:txBody>
      </p:sp>
      <p:sp>
        <p:nvSpPr>
          <p:cNvPr id="11" name="Oval 10"/>
          <p:cNvSpPr/>
          <p:nvPr/>
        </p:nvSpPr>
        <p:spPr>
          <a:xfrm>
            <a:off x="2971800" y="1560285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المصاريف</a:t>
            </a:r>
            <a:endParaRPr lang="ar-JO" sz="2000" b="1" dirty="0"/>
          </a:p>
        </p:txBody>
      </p:sp>
    </p:spTree>
    <p:extLst>
      <p:ext uri="{BB962C8B-B14F-4D97-AF65-F5344CB8AC3E}">
        <p14:creationId xmlns:p14="http://schemas.microsoft.com/office/powerpoint/2010/main" val="32051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JO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3505200" y="3182257"/>
            <a:ext cx="2362200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/>
              <a:t>الدخل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1219200" y="24384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الكميات المباعة</a:t>
            </a:r>
            <a:endParaRPr lang="ar-JO" sz="2400" b="1" dirty="0"/>
          </a:p>
        </p:txBody>
      </p:sp>
      <p:sp>
        <p:nvSpPr>
          <p:cNvPr id="7" name="Oval 6"/>
          <p:cNvSpPr/>
          <p:nvPr/>
        </p:nvSpPr>
        <p:spPr>
          <a:xfrm>
            <a:off x="2971800" y="49530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الكميات المرتجعة </a:t>
            </a:r>
            <a:endParaRPr lang="ar-JO" sz="2400" b="1" dirty="0"/>
          </a:p>
        </p:txBody>
      </p:sp>
      <p:sp>
        <p:nvSpPr>
          <p:cNvPr id="9" name="Oval 8"/>
          <p:cNvSpPr/>
          <p:nvPr/>
        </p:nvSpPr>
        <p:spPr>
          <a:xfrm>
            <a:off x="6019800" y="1999343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الأسعار</a:t>
            </a:r>
            <a:endParaRPr lang="ar-JO" sz="2400" b="1" dirty="0"/>
          </a:p>
        </p:txBody>
      </p:sp>
    </p:spTree>
    <p:extLst>
      <p:ext uri="{BB962C8B-B14F-4D97-AF65-F5344CB8AC3E}">
        <p14:creationId xmlns:p14="http://schemas.microsoft.com/office/powerpoint/2010/main" val="32051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مدخل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تعريف.</a:t>
            </a:r>
          </a:p>
          <a:p>
            <a:r>
              <a:rPr lang="ar-JO" b="1" dirty="0" smtClean="0"/>
              <a:t>أهمية إحتساب التكاليف.</a:t>
            </a:r>
          </a:p>
          <a:p>
            <a:r>
              <a:rPr lang="ar-JO" b="1" dirty="0" smtClean="0"/>
              <a:t>أنواع التكاليف.</a:t>
            </a:r>
          </a:p>
          <a:p>
            <a:r>
              <a:rPr lang="ar-JO" b="1" dirty="0" smtClean="0"/>
              <a:t>عناصر التكاليف.</a:t>
            </a:r>
          </a:p>
          <a:p>
            <a:r>
              <a:rPr lang="ar-JO" b="1" dirty="0" smtClean="0"/>
              <a:t>ثقل كل عنصر - </a:t>
            </a:r>
            <a:r>
              <a:rPr lang="en-US" b="1" dirty="0" smtClean="0"/>
              <a:t>weight</a:t>
            </a:r>
            <a:r>
              <a:rPr lang="ar-JO" b="1" dirty="0" smtClean="0"/>
              <a:t> - مع رسوم بيانية.</a:t>
            </a:r>
          </a:p>
          <a:p>
            <a:r>
              <a:rPr lang="ar-JO" b="1" dirty="0" smtClean="0"/>
              <a:t>ورشة عمل لإظهار ثقل كل عنصر تكلفة.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736387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JO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3505200" y="3182257"/>
            <a:ext cx="2362200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/>
              <a:t>التعادل </a:t>
            </a:r>
            <a:endParaRPr lang="ar-JO" dirty="0"/>
          </a:p>
        </p:txBody>
      </p:sp>
      <p:sp>
        <p:nvSpPr>
          <p:cNvPr id="7" name="Oval 6"/>
          <p:cNvSpPr/>
          <p:nvPr/>
        </p:nvSpPr>
        <p:spPr>
          <a:xfrm>
            <a:off x="2171700" y="49530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هامش أمان</a:t>
            </a:r>
            <a:endParaRPr lang="ar-JO" sz="2400" b="1" dirty="0"/>
          </a:p>
        </p:txBody>
      </p:sp>
      <p:sp>
        <p:nvSpPr>
          <p:cNvPr id="9" name="Oval 8"/>
          <p:cNvSpPr/>
          <p:nvPr/>
        </p:nvSpPr>
        <p:spPr>
          <a:xfrm>
            <a:off x="6705600" y="32004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مجموع الدخل</a:t>
            </a:r>
            <a:endParaRPr lang="ar-JO" sz="2400" b="1" dirty="0"/>
          </a:p>
        </p:txBody>
      </p:sp>
      <p:sp>
        <p:nvSpPr>
          <p:cNvPr id="11" name="Oval 10"/>
          <p:cNvSpPr/>
          <p:nvPr/>
        </p:nvSpPr>
        <p:spPr>
          <a:xfrm>
            <a:off x="2286000" y="1560285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مجموع المصاريف</a:t>
            </a:r>
            <a:endParaRPr lang="ar-JO" sz="2000" b="1" dirty="0"/>
          </a:p>
        </p:txBody>
      </p:sp>
    </p:spTree>
    <p:extLst>
      <p:ext uri="{BB962C8B-B14F-4D97-AF65-F5344CB8AC3E}">
        <p14:creationId xmlns:p14="http://schemas.microsoft.com/office/powerpoint/2010/main" val="32051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التكلفة والقيمة المضافة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يُفترض أن تضيف التكلفة قيمة.</a:t>
            </a:r>
          </a:p>
          <a:p>
            <a:r>
              <a:rPr lang="ar-JO" b="1" dirty="0" smtClean="0"/>
              <a:t>في حال كان هناك تكاليف ( مصاريف ) ولم يكن هناك قيمة مضافة للمنتج ... هناك خلل..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82637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تدفق العمليات الإنتاجية والتكلفة والقيمة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تسير العملية الإنتاجية لمنتج وفق خط سير معين ...</a:t>
            </a:r>
          </a:p>
          <a:p>
            <a:r>
              <a:rPr lang="ar-JO" b="1" dirty="0" smtClean="0"/>
              <a:t>... تزداد فيه القيمة..</a:t>
            </a:r>
          </a:p>
          <a:p>
            <a:r>
              <a:rPr lang="ar-JO" b="1" dirty="0" smtClean="0"/>
              <a:t>.. وتتراكم الكلف.</a:t>
            </a:r>
          </a:p>
          <a:p>
            <a:r>
              <a:rPr lang="ar-JO" b="1" dirty="0" smtClean="0"/>
              <a:t>فلكل مرحلة إنتاج كلفة ... وكل مرحلة إنتاج تضيف قيمة.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87575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مراحل الإنتاج وعلاقتها بالتكلفة</a:t>
            </a:r>
            <a:endParaRPr lang="ar-JO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088927"/>
              </p:ext>
            </p:extLst>
          </p:nvPr>
        </p:nvGraphicFramePr>
        <p:xfrm>
          <a:off x="304800" y="1432560"/>
          <a:ext cx="8229600" cy="4328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0176"/>
                <a:gridCol w="3439634"/>
                <a:gridCol w="248979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3200" dirty="0" smtClean="0"/>
                        <a:t>مدخلات الإنتاج</a:t>
                      </a:r>
                      <a:endParaRPr lang="ar-J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dirty="0" smtClean="0"/>
                        <a:t>الإنتاج</a:t>
                      </a:r>
                      <a:endParaRPr lang="ar-J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3200" dirty="0" smtClean="0"/>
                        <a:t>المنتجات الجاهزة</a:t>
                      </a:r>
                      <a:endParaRPr lang="ar-JO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تكاليف الشراء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ثمن المادة الأساسية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ثمن</a:t>
                      </a:r>
                      <a:r>
                        <a:rPr lang="ar-JO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المواد الإضافية</a:t>
                      </a:r>
                    </a:p>
                    <a:p>
                      <a:pPr rtl="1"/>
                      <a:r>
                        <a:rPr lang="ar-JO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ثمن مواد التغليف</a:t>
                      </a:r>
                      <a:endParaRPr lang="ar-JO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تكاليف النقل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رسوم جمركية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تكاليف تخزين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تكاليف حركة داخلية</a:t>
                      </a:r>
                      <a:endParaRPr lang="ar-JO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أجور عمال مباشرين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عمل إضافي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إجور الإدارة الوسطى 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مصاريف إدارية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أجور عمال غير مباشرين.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إهتلاك معدات</a:t>
                      </a:r>
                      <a:r>
                        <a:rPr lang="ar-JO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الإنتاج.</a:t>
                      </a:r>
                    </a:p>
                    <a:p>
                      <a:pPr rtl="1"/>
                      <a:r>
                        <a:rPr lang="ar-JO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إهتلاك وسائل النقل</a:t>
                      </a:r>
                    </a:p>
                    <a:p>
                      <a:pPr rtl="1"/>
                      <a:r>
                        <a:rPr lang="ar-JO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إهتلاك الإثاث والأجهزة المكتبية.</a:t>
                      </a:r>
                    </a:p>
                    <a:p>
                      <a:pPr rtl="1"/>
                      <a:r>
                        <a:rPr lang="ar-JO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فواتير الطاقة والمياه والإتصالات</a:t>
                      </a:r>
                    </a:p>
                    <a:p>
                      <a:pPr rtl="1"/>
                      <a:r>
                        <a:rPr lang="ar-JO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توالف الإنتاج.</a:t>
                      </a:r>
                      <a:endParaRPr lang="ar-JO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تكاليف النقل الداخلي.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تكاليف التخزين.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تكاليف التسويق.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تكاليف النقل الخارجي.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المرتجعات 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توالف التخزين.</a:t>
                      </a:r>
                      <a:endParaRPr lang="ar-JO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184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توزيع التكاليف العامة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توزع بالنسبة لـ ... الدخل – المبيعات – ساعات العمل – عدد المنتجات..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362931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توزيع التكاليف العامة - مثال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مصنع ينتج بنطلون وجاكيت.. كل منتج في مصنع وهناك مصاريف مشتركة..</a:t>
            </a:r>
          </a:p>
          <a:p>
            <a:pPr marL="0" indent="0">
              <a:buNone/>
            </a:pPr>
            <a:endParaRPr lang="ar-J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888435"/>
              </p:ext>
            </p:extLst>
          </p:nvPr>
        </p:nvGraphicFramePr>
        <p:xfrm>
          <a:off x="381000" y="2895600"/>
          <a:ext cx="8305800" cy="3022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61160"/>
                <a:gridCol w="1661160"/>
                <a:gridCol w="1343600"/>
                <a:gridCol w="1350336"/>
                <a:gridCol w="228954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البند</a:t>
                      </a:r>
                      <a:endParaRPr lang="ar-JO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مجموع التكلفة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مصنع</a:t>
                      </a:r>
                      <a:r>
                        <a:rPr lang="ar-JO" baseline="0" dirty="0" smtClean="0"/>
                        <a:t> الجاكيت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مصنع البنطلون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كيفية توزيع التكاليف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قماش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أزرار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خيط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إشراف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صيانة 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إهتلاك ماكينات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إيجار مبنى</a:t>
                      </a:r>
                      <a:endParaRPr lang="ar-JO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470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مراكز التكلفة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Cost Centre</a:t>
            </a:r>
          </a:p>
          <a:p>
            <a:r>
              <a:rPr lang="ar-JO" b="1" dirty="0" smtClean="0"/>
              <a:t>هو قسم أو فرع من شركة مسؤول فقط عن التكلفة كقسم الإنتاج في مصنع أو الأقسام الخدمية مثل الصيانة.</a:t>
            </a:r>
          </a:p>
          <a:p>
            <a:r>
              <a:rPr lang="ar-JO" b="1" dirty="0" smtClean="0"/>
              <a:t>مراكز التكلفة لا تؤسس من أجل إحداث دخل بطريقة مباشرة... إنتاج سلع .. إعداد خدمات ..</a:t>
            </a:r>
          </a:p>
          <a:p>
            <a:r>
              <a:rPr lang="ar-JO" b="1" dirty="0" smtClean="0"/>
              <a:t>مراكز التكلفة تُحدث تكلفة.</a:t>
            </a:r>
          </a:p>
          <a:p>
            <a:r>
              <a:rPr lang="ar-JO" b="1" dirty="0" smtClean="0"/>
              <a:t>أمثلة أخرى .. قسم خدمات الزبائن .. قسم الموارد البشرية..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0115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مراكز الربح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 Centre</a:t>
            </a:r>
          </a:p>
          <a:p>
            <a:r>
              <a:rPr lang="ar-JO" b="1" dirty="0" smtClean="0"/>
              <a:t>المراكز الربحية هي جزء أو فرع من مؤسسة مسؤول عن الدخل والتكلفة وبالتالي الأرباح.</a:t>
            </a:r>
          </a:p>
          <a:p>
            <a:r>
              <a:rPr lang="ar-JO" b="1" dirty="0" smtClean="0"/>
              <a:t>.. يمكن تقسيم السوق إلى عدد من المراكز الربحية </a:t>
            </a:r>
          </a:p>
          <a:p>
            <a:r>
              <a:rPr lang="ar-JO" b="1" dirty="0" smtClean="0"/>
              <a:t>.. جغرافياً.</a:t>
            </a:r>
          </a:p>
          <a:p>
            <a:r>
              <a:rPr lang="ar-JO" b="1" dirty="0" smtClean="0"/>
              <a:t>.. </a:t>
            </a:r>
            <a:r>
              <a:rPr lang="ar-JO" b="1" smtClean="0"/>
              <a:t>أو حسب تصنيفات السلع والخدمات.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98265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أهمية التكلفة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التكلفة</a:t>
            </a:r>
            <a:r>
              <a:rPr lang="ar-JO" dirty="0" smtClean="0"/>
              <a:t> </a:t>
            </a:r>
            <a:r>
              <a:rPr lang="ar-JO" b="1" dirty="0" smtClean="0"/>
              <a:t>عنصر مهم من مخرجات الأداء .. النتائج.</a:t>
            </a:r>
          </a:p>
          <a:p>
            <a:r>
              <a:rPr lang="ar-JO" b="1" dirty="0" smtClean="0"/>
              <a:t>التكلفة نتيجة .. محصلة تراكمية للأداء العام.</a:t>
            </a:r>
          </a:p>
          <a:p>
            <a:r>
              <a:rPr lang="ar-JO" b="1" dirty="0" smtClean="0"/>
              <a:t>فهي تنخفض بإنخفاض عدد من التكاليف المتتابعة.. شراء .. نقل .. إنتاج .. تخزين ...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4144197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أهمية التكلفة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تدني التكلفة الكلية .. يعني ..</a:t>
            </a:r>
          </a:p>
          <a:p>
            <a:r>
              <a:rPr lang="ar-JO" b="1" dirty="0" smtClean="0"/>
              <a:t>ربح أكثر.... أداء مالي أفضل.</a:t>
            </a:r>
          </a:p>
          <a:p>
            <a:r>
              <a:rPr lang="ar-JO" b="1" dirty="0" smtClean="0"/>
              <a:t>سعر بيع أقل .... تنافسية أعلى.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8996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هي التكلفة؟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هي ما تم إنفاقه من مال فعلياً أو إفتراضياً لإنتاج سلعة أو تقديم خدمة أو إجراء مرحلة إنتاجية محددة.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272123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شكراً لإصغائكم</a:t>
            </a:r>
            <a:endParaRPr lang="ar-JO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59082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التكلفة</a:t>
            </a:r>
            <a:endParaRPr lang="en-GB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ar-JO" b="1" dirty="0" smtClean="0"/>
              <a:t>المقابل المادي لأي عمل أثناء إنتاج سلعة أو إعداد خدمة لإيصالها للزبائن.</a:t>
            </a:r>
          </a:p>
          <a:p>
            <a:pPr>
              <a:lnSpc>
                <a:spcPct val="90000"/>
              </a:lnSpc>
            </a:pPr>
            <a:r>
              <a:rPr lang="ar-JO" b="1" dirty="0" smtClean="0"/>
              <a:t>الزبون قد يكون المستفيد النهائي ( المستهلك ) أو قد يكون مؤسسة أخرى.</a:t>
            </a:r>
          </a:p>
          <a:p>
            <a:pPr>
              <a:lnSpc>
                <a:spcPct val="90000"/>
              </a:lnSpc>
            </a:pPr>
            <a:r>
              <a:rPr lang="ar-JO" b="1" dirty="0" smtClean="0"/>
              <a:t>المؤسسة الأخرى قد تستخدم السلعة أو الخدمة كمدخل في إنتاجها أو في الخدمات التي تقدمها.</a:t>
            </a:r>
          </a:p>
          <a:p>
            <a:pPr>
              <a:lnSpc>
                <a:spcPct val="90000"/>
              </a:lnSpc>
            </a:pPr>
            <a:r>
              <a:rPr lang="ar-JO" b="1" dirty="0" smtClean="0"/>
              <a:t>ضبط التكاليف قضية أساسية في إدارة الإنتاج وتقديم الخدمات. </a:t>
            </a:r>
            <a:endParaRPr lang="en-GB" b="1" dirty="0"/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الفرق بين التكلفة والسعر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السعر هو مبلغ المال المدفوع مقابل الحصول على سلعة أو مادة أو خدمة.</a:t>
            </a:r>
          </a:p>
          <a:p>
            <a:r>
              <a:rPr lang="ar-JO" b="1" dirty="0" smtClean="0"/>
              <a:t>التكلفة هو السعر مضافاً إليه أي مصاريف أخرى كالنقل أو جمرك أو لإجراء تعديلات أو تخزين..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64898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انواع التكاليف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هناك طرق عديدة لتصنيف التكاليف:</a:t>
            </a:r>
          </a:p>
          <a:p>
            <a:r>
              <a:rPr lang="ar-JO" b="1" dirty="0" smtClean="0"/>
              <a:t>أولاً: مواد مباشرة.</a:t>
            </a:r>
          </a:p>
          <a:p>
            <a:r>
              <a:rPr lang="ar-JO" b="1" dirty="0" smtClean="0"/>
              <a:t>ثانياً: عمالة مباشرة.</a:t>
            </a:r>
          </a:p>
          <a:p>
            <a:r>
              <a:rPr lang="ar-JO" b="1" dirty="0" smtClean="0"/>
              <a:t>ثالثاً: مصاريف عمومية.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52675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مواد مباشرة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 Materials</a:t>
            </a:r>
            <a:endParaRPr lang="ar-JO" b="1" dirty="0" smtClean="0"/>
          </a:p>
          <a:p>
            <a:r>
              <a:rPr lang="ar-JO" b="1" dirty="0" smtClean="0"/>
              <a:t>وهي المواد التي تدخل في صلب إنتاج المنتج.</a:t>
            </a:r>
          </a:p>
          <a:p>
            <a:r>
              <a:rPr lang="ar-JO" b="1" dirty="0" smtClean="0"/>
              <a:t>أمثلة: القماش، الأزرار، السحابات، الخيوط..</a:t>
            </a:r>
          </a:p>
          <a:p>
            <a:r>
              <a:rPr lang="ar-JO" b="1" dirty="0" smtClean="0"/>
              <a:t>وتشمل أثمانها وكلفة نقلها وتخزينها وكلفة تمويلها..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09510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عمالة مباشرة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 Labor</a:t>
            </a:r>
            <a:endParaRPr lang="ar-JO" b="1" dirty="0" smtClean="0"/>
          </a:p>
          <a:p>
            <a:r>
              <a:rPr lang="ar-JO" b="1" dirty="0" smtClean="0"/>
              <a:t>وهي تكلفة ما يُدفع لـ أو يُدفع عن العمال الذين يحولون المدخلات إلى منتجات.</a:t>
            </a:r>
          </a:p>
          <a:p>
            <a:r>
              <a:rPr lang="ar-JO" b="1" dirty="0" smtClean="0"/>
              <a:t>مثل عمال الخياطة والتطريز والقص والكوي ..</a:t>
            </a:r>
          </a:p>
          <a:p>
            <a:r>
              <a:rPr lang="ar-JO" b="1" dirty="0" smtClean="0"/>
              <a:t>وهذا يشمل الرواتب والضمان وبدل الإجازات وبدل الإضافي..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66539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مصاريف عمومية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Over heads</a:t>
            </a:r>
            <a:endParaRPr lang="ar-JO" b="1" dirty="0" smtClean="0"/>
          </a:p>
          <a:p>
            <a:r>
              <a:rPr lang="ar-JO" b="1" dirty="0" smtClean="0"/>
              <a:t>مجموع المصاريف الأخرى..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المواد غير المباشرة..</a:t>
            </a:r>
            <a:r>
              <a:rPr lang="en-US" b="1" dirty="0" smtClean="0"/>
              <a:t>Indirect Materials</a:t>
            </a:r>
            <a:r>
              <a:rPr lang="ar-JO" b="1" dirty="0" smtClean="0"/>
              <a:t>.. مثل مواد التنظيف.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العمالة غير المباشرة..</a:t>
            </a:r>
            <a:r>
              <a:rPr lang="en-US" b="1" dirty="0" smtClean="0"/>
              <a:t>Indirect Labor</a:t>
            </a:r>
            <a:r>
              <a:rPr lang="ar-JO" b="1" dirty="0" smtClean="0"/>
              <a:t>.. مثل عمال حركة المواد.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المصاريف العمومية الأخرى..</a:t>
            </a:r>
            <a:r>
              <a:rPr lang="en-US" b="1" dirty="0" smtClean="0"/>
              <a:t>Other Overheads</a:t>
            </a:r>
            <a:r>
              <a:rPr lang="ar-JO" b="1" dirty="0" smtClean="0"/>
              <a:t>.. مثل إيجار المبنى .. رواتب الإدارة العليا..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939703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915</Words>
  <Application>Microsoft Office PowerPoint</Application>
  <PresentationFormat>On-screen Show (4:3)</PresentationFormat>
  <Paragraphs>197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بسم الله الرحمن الرحيم</vt:lpstr>
      <vt:lpstr>مدخل</vt:lpstr>
      <vt:lpstr>ما هي التكلفة؟</vt:lpstr>
      <vt:lpstr>التكلفة</vt:lpstr>
      <vt:lpstr>الفرق بين التكلفة والسعر</vt:lpstr>
      <vt:lpstr>انواع التكاليف</vt:lpstr>
      <vt:lpstr>مواد مباشرة</vt:lpstr>
      <vt:lpstr>عمالة مباشرة</vt:lpstr>
      <vt:lpstr>مصاريف عمومية</vt:lpstr>
      <vt:lpstr>تصنيف أنواع التكاليف</vt:lpstr>
      <vt:lpstr>تكاليف الإنتاج</vt:lpstr>
      <vt:lpstr>تكاليف المدة</vt:lpstr>
      <vt:lpstr>المصاريف العمومية</vt:lpstr>
      <vt:lpstr>العمالة</vt:lpstr>
      <vt:lpstr>المواد</vt:lpstr>
      <vt:lpstr>مواضيع ذات علاقة</vt:lpstr>
      <vt:lpstr>PowerPoint Presentation</vt:lpstr>
      <vt:lpstr>PowerPoint Presentation</vt:lpstr>
      <vt:lpstr>PowerPoint Presentation</vt:lpstr>
      <vt:lpstr>PowerPoint Presentation</vt:lpstr>
      <vt:lpstr>التكلفة والقيمة المضافة</vt:lpstr>
      <vt:lpstr>تدفق العمليات الإنتاجية والتكلفة والقيمة</vt:lpstr>
      <vt:lpstr>مراحل الإنتاج وعلاقتها بالتكلفة</vt:lpstr>
      <vt:lpstr>توزيع التكاليف العامة</vt:lpstr>
      <vt:lpstr>توزيع التكاليف العامة - مثال</vt:lpstr>
      <vt:lpstr>مراكز التكلفة</vt:lpstr>
      <vt:lpstr>مراكز الربح</vt:lpstr>
      <vt:lpstr>أهمية التكلفة</vt:lpstr>
      <vt:lpstr>أهمية التكلفة</vt:lpstr>
      <vt:lpstr>شكراً لإصغائكم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</dc:creator>
  <cp:lastModifiedBy>user</cp:lastModifiedBy>
  <cp:revision>31</cp:revision>
  <dcterms:created xsi:type="dcterms:W3CDTF">2014-12-30T14:03:13Z</dcterms:created>
  <dcterms:modified xsi:type="dcterms:W3CDTF">2015-03-01T12:45:18Z</dcterms:modified>
</cp:coreProperties>
</file>