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65" r:id="rId6"/>
    <p:sldId id="267" r:id="rId7"/>
    <p:sldId id="311" r:id="rId8"/>
    <p:sldId id="310" r:id="rId9"/>
    <p:sldId id="312" r:id="rId10"/>
    <p:sldId id="280" r:id="rId11"/>
    <p:sldId id="281" r:id="rId12"/>
    <p:sldId id="282" r:id="rId13"/>
    <p:sldId id="268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327" r:id="rId28"/>
    <p:sldId id="328" r:id="rId29"/>
    <p:sldId id="303" r:id="rId30"/>
    <p:sldId id="270" r:id="rId31"/>
    <p:sldId id="329" r:id="rId32"/>
    <p:sldId id="271" r:id="rId33"/>
    <p:sldId id="272" r:id="rId34"/>
    <p:sldId id="273" r:id="rId35"/>
    <p:sldId id="306" r:id="rId36"/>
    <p:sldId id="274" r:id="rId37"/>
    <p:sldId id="309" r:id="rId38"/>
    <p:sldId id="302" r:id="rId39"/>
    <p:sldId id="304" r:id="rId40"/>
    <p:sldId id="305" r:id="rId41"/>
    <p:sldId id="275" r:id="rId42"/>
    <p:sldId id="330" r:id="rId43"/>
    <p:sldId id="276" r:id="rId44"/>
    <p:sldId id="277" r:id="rId45"/>
    <p:sldId id="278" r:id="rId46"/>
    <p:sldId id="279" r:id="rId47"/>
    <p:sldId id="283" r:id="rId48"/>
    <p:sldId id="284" r:id="rId49"/>
    <p:sldId id="285" r:id="rId50"/>
    <p:sldId id="286" r:id="rId51"/>
    <p:sldId id="287" r:id="rId52"/>
    <p:sldId id="288" r:id="rId53"/>
    <p:sldId id="289" r:id="rId54"/>
    <p:sldId id="290" r:id="rId55"/>
    <p:sldId id="291" r:id="rId56"/>
    <p:sldId id="292" r:id="rId57"/>
    <p:sldId id="293" r:id="rId58"/>
    <p:sldId id="294" r:id="rId59"/>
    <p:sldId id="295" r:id="rId60"/>
    <p:sldId id="296" r:id="rId61"/>
    <p:sldId id="297" r:id="rId62"/>
    <p:sldId id="307" r:id="rId63"/>
    <p:sldId id="298" r:id="rId64"/>
    <p:sldId id="299" r:id="rId65"/>
    <p:sldId id="308" r:id="rId66"/>
    <p:sldId id="300" r:id="rId67"/>
    <p:sldId id="301" r:id="rId68"/>
    <p:sldId id="331" r:id="rId69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312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6092-5FC3-4BBC-90AF-731F6FCEC5D5}" type="datetimeFigureOut">
              <a:rPr lang="ar-JO" smtClean="0"/>
              <a:t>09/05/1436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87D9-B306-4A80-9D86-656D99B5E74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94975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6092-5FC3-4BBC-90AF-731F6FCEC5D5}" type="datetimeFigureOut">
              <a:rPr lang="ar-JO" smtClean="0"/>
              <a:t>09/05/1436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87D9-B306-4A80-9D86-656D99B5E74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6381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6092-5FC3-4BBC-90AF-731F6FCEC5D5}" type="datetimeFigureOut">
              <a:rPr lang="ar-JO" smtClean="0"/>
              <a:t>09/05/1436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87D9-B306-4A80-9D86-656D99B5E74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5583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6092-5FC3-4BBC-90AF-731F6FCEC5D5}" type="datetimeFigureOut">
              <a:rPr lang="ar-JO" smtClean="0"/>
              <a:t>09/05/1436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87D9-B306-4A80-9D86-656D99B5E74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18271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6092-5FC3-4BBC-90AF-731F6FCEC5D5}" type="datetimeFigureOut">
              <a:rPr lang="ar-JO" smtClean="0"/>
              <a:t>09/05/1436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87D9-B306-4A80-9D86-656D99B5E74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3896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6092-5FC3-4BBC-90AF-731F6FCEC5D5}" type="datetimeFigureOut">
              <a:rPr lang="ar-JO" smtClean="0"/>
              <a:t>09/05/1436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87D9-B306-4A80-9D86-656D99B5E74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5576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6092-5FC3-4BBC-90AF-731F6FCEC5D5}" type="datetimeFigureOut">
              <a:rPr lang="ar-JO" smtClean="0"/>
              <a:t>09/05/1436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87D9-B306-4A80-9D86-656D99B5E74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65692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6092-5FC3-4BBC-90AF-731F6FCEC5D5}" type="datetimeFigureOut">
              <a:rPr lang="ar-JO" smtClean="0"/>
              <a:t>09/05/1436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87D9-B306-4A80-9D86-656D99B5E74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3096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6092-5FC3-4BBC-90AF-731F6FCEC5D5}" type="datetimeFigureOut">
              <a:rPr lang="ar-JO" smtClean="0"/>
              <a:t>09/05/1436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87D9-B306-4A80-9D86-656D99B5E74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76709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6092-5FC3-4BBC-90AF-731F6FCEC5D5}" type="datetimeFigureOut">
              <a:rPr lang="ar-JO" smtClean="0"/>
              <a:t>09/05/1436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87D9-B306-4A80-9D86-656D99B5E74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4306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E6092-5FC3-4BBC-90AF-731F6FCEC5D5}" type="datetimeFigureOut">
              <a:rPr lang="ar-JO" smtClean="0"/>
              <a:t>09/05/1436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87D9-B306-4A80-9D86-656D99B5E74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0843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E6092-5FC3-4BBC-90AF-731F6FCEC5D5}" type="datetimeFigureOut">
              <a:rPr lang="ar-JO" smtClean="0"/>
              <a:t>09/05/1436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187D9-B306-4A80-9D86-656D99B5E74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5769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ar-JO" b="1" dirty="0" smtClean="0">
                <a:solidFill>
                  <a:srgbClr val="FF0000"/>
                </a:solidFill>
              </a:rPr>
              <a:t>بسم الله الرحمن الرحيم</a:t>
            </a:r>
            <a:endParaRPr lang="ar-JO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895600"/>
          </a:xfrm>
        </p:spPr>
        <p:txBody>
          <a:bodyPr>
            <a:normAutofit/>
          </a:bodyPr>
          <a:lstStyle/>
          <a:p>
            <a:r>
              <a:rPr lang="ar-JO" sz="6000" b="1" dirty="0" smtClean="0"/>
              <a:t>دورة حساب التكاليف</a:t>
            </a:r>
          </a:p>
          <a:p>
            <a:r>
              <a:rPr lang="ar-JO" sz="3500" b="1" dirty="0" smtClean="0"/>
              <a:t>ج2</a:t>
            </a:r>
          </a:p>
          <a:p>
            <a:r>
              <a:rPr lang="ar-JO" sz="6000" b="1" dirty="0" smtClean="0"/>
              <a:t>عناصر التكلفة</a:t>
            </a:r>
          </a:p>
          <a:p>
            <a:endParaRPr lang="ar-JO" sz="6000" b="1" dirty="0"/>
          </a:p>
        </p:txBody>
      </p:sp>
    </p:spTree>
    <p:extLst>
      <p:ext uri="{BB962C8B-B14F-4D97-AF65-F5344CB8AC3E}">
        <p14:creationId xmlns:p14="http://schemas.microsoft.com/office/powerpoint/2010/main" val="3967205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خفض الأعداد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في حال وجود عمال زيادة ينبغي التصرف على الفور.</a:t>
            </a:r>
          </a:p>
          <a:p>
            <a:r>
              <a:rPr lang="ar-JO" b="1" dirty="0" smtClean="0"/>
              <a:t>وجود عمال بدون عمل مضر بالكفاءة ويرفع الكلفة.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العمل على إيجاد عمل .. طلبيات من مصانع أخرى بأسعار متدنية .. أعمال تنظيف في المصنع .. أعمال ترتيب في المخزن.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التفاهم مع العمال لأخذ إجازات ..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فصل البعض حسب الأصول والقانون.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080295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رفع الأعداد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يحتاج المصنع لرفع طاقته الإنتاجية في بعض الحالات..</a:t>
            </a:r>
          </a:p>
          <a:p>
            <a:r>
              <a:rPr lang="ar-JO" b="1" dirty="0" smtClean="0"/>
              <a:t>تعيين عمال جدد ليس أمراً متاح بيسر وسهولة..</a:t>
            </a:r>
          </a:p>
          <a:p>
            <a:r>
              <a:rPr lang="ar-JO" b="1" dirty="0" smtClean="0"/>
              <a:t>العمل الإضافي يقدم حل.</a:t>
            </a:r>
          </a:p>
          <a:p>
            <a:r>
              <a:rPr lang="ar-JO" b="1" dirty="0" smtClean="0"/>
              <a:t>رفع الكفاءة بمنح حوافز خاصة يقدم حلاً آخر.</a:t>
            </a:r>
          </a:p>
          <a:p>
            <a:r>
              <a:rPr lang="ar-JO" b="1" dirty="0" smtClean="0"/>
              <a:t>إذا كانت الزيادة المطلوبة مستقره .. فلا بد من ..</a:t>
            </a:r>
          </a:p>
          <a:p>
            <a:r>
              <a:rPr lang="ar-JO" b="1" dirty="0" smtClean="0"/>
              <a:t>..التعيين والتدريب.</a:t>
            </a:r>
          </a:p>
          <a:p>
            <a:pPr marL="0" indent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895666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كيفية المحافظة على العمالة الجيدة</a:t>
            </a:r>
            <a:r>
              <a:rPr lang="ar-JO" dirty="0" smtClean="0"/>
              <a:t>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884726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كفاءة العمال المباشرين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تعرف كفاءة العامل أو خط الإنتاج بأنها ..</a:t>
            </a:r>
          </a:p>
          <a:p>
            <a:r>
              <a:rPr lang="ar-JO" b="1" dirty="0" smtClean="0"/>
              <a:t>.. مقياس لأداء الأفراد والجماعات الذي يعبر عن قدرتهم على تحويل الموارد إلى قيمة مفيدة.</a:t>
            </a:r>
          </a:p>
          <a:p>
            <a:r>
              <a:rPr lang="ar-JO" b="1" dirty="0" smtClean="0"/>
              <a:t>وهي تحسب بقسمة المخرجات على المدخلات.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584483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ورشة عمل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كيف تقاس الكفاءة؟..</a:t>
            </a:r>
          </a:p>
          <a:p>
            <a:pPr algn="r" rtl="1"/>
            <a:r>
              <a:rPr lang="ar-JO" sz="3200" b="1" dirty="0" smtClean="0"/>
              <a:t>.. للأفراد؟..</a:t>
            </a:r>
          </a:p>
          <a:p>
            <a:pPr algn="r" rtl="1"/>
            <a:r>
              <a:rPr lang="ar-JO" sz="3200" b="1" dirty="0" smtClean="0"/>
              <a:t>.. للفرق؟..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227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أسباب تدني الكفاءة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89120"/>
          </a:xfrm>
        </p:spPr>
        <p:txBody>
          <a:bodyPr>
            <a:no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ضعف المهارات.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نقص الدافعية.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تراجع بيئة العمل – درجة الحرارة – الإنارة – الضجيج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سوء المعاملة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الإحساس بالغبن</a:t>
            </a:r>
          </a:p>
          <a:p>
            <a:pPr marL="514350" indent="-514350" algn="r" rtl="1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5013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أسباب تدني الكفاءة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 startAt="6"/>
            </a:pPr>
            <a:r>
              <a:rPr lang="ar-JO" sz="3200" b="1" dirty="0" smtClean="0"/>
              <a:t>الملل والرتابة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JO" sz="3200" b="1" dirty="0" smtClean="0"/>
              <a:t>العمليات العقيمة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JO" sz="3200" b="1" dirty="0" smtClean="0"/>
              <a:t>عيب في أدوات الإنتاج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JO" sz="3200" b="1" dirty="0" smtClean="0"/>
              <a:t>عدم وضوح التعليمات والخطط وإرتباكها.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JO" sz="3200" b="1" dirty="0" smtClean="0"/>
              <a:t>ضعف روح الفريق.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95385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rtl="1"/>
            <a:r>
              <a:rPr lang="ar-JO" b="1" dirty="0" smtClean="0"/>
              <a:t>ضعف المهارات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ينبغي العمل على تعزيز مهارات العاملين.</a:t>
            </a:r>
          </a:p>
          <a:p>
            <a:pPr algn="r" rtl="1"/>
            <a:r>
              <a:rPr lang="ar-JO" sz="3200" b="1" dirty="0" smtClean="0"/>
              <a:t>الفنية.</a:t>
            </a:r>
          </a:p>
          <a:p>
            <a:pPr algn="r" rtl="1"/>
            <a:r>
              <a:rPr lang="ar-JO" sz="3200" b="1" dirty="0" smtClean="0"/>
              <a:t>وغيرها .. مثل مهارة العمل الجماعي.</a:t>
            </a:r>
          </a:p>
          <a:p>
            <a:pPr algn="r" rtl="1"/>
            <a:r>
              <a:rPr lang="ar-JO" sz="3200" b="1" dirty="0" smtClean="0"/>
              <a:t>بالتدريب.</a:t>
            </a:r>
          </a:p>
          <a:p>
            <a:pPr algn="r" rtl="1"/>
            <a:r>
              <a:rPr lang="ar-JO" sz="3200" b="1" dirty="0" smtClean="0"/>
              <a:t>وتكرار التدريب.</a:t>
            </a:r>
          </a:p>
          <a:p>
            <a:pPr algn="r" rtl="1"/>
            <a:r>
              <a:rPr lang="ar-JO" sz="3200" b="1" dirty="0" smtClean="0"/>
              <a:t>وتعدد التدريب.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2890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نقص الدافعية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يجب أن تبقى الدافعية مرتفعة.</a:t>
            </a:r>
          </a:p>
          <a:p>
            <a:pPr algn="r" rtl="1"/>
            <a:r>
              <a:rPr lang="ar-JO" sz="3200" b="1" dirty="0" smtClean="0"/>
              <a:t>بالتشجيع ( التحفيز المعنوي ).</a:t>
            </a:r>
          </a:p>
          <a:p>
            <a:pPr algn="r" rtl="1"/>
            <a:r>
              <a:rPr lang="ar-JO" sz="3200" b="1" dirty="0" smtClean="0"/>
              <a:t>والمكافئة ( التحفيز المادي ).</a:t>
            </a:r>
          </a:p>
          <a:p>
            <a:pPr algn="r" rtl="1"/>
            <a:r>
              <a:rPr lang="ar-JO" sz="3200" b="1" dirty="0" smtClean="0"/>
              <a:t>إزالة الأسباب التي تضعف الدافعية.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9593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تراجع بيئة العمل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ينبغي الحفاظ على بيئة عمل صحية ومؤاتية</a:t>
            </a:r>
          </a:p>
          <a:p>
            <a:pPr algn="r" rtl="1"/>
            <a:r>
              <a:rPr lang="ar-JO" sz="3200" b="1" dirty="0" smtClean="0"/>
              <a:t>الحفاظ على درجة حرارة مناسبة وتهوية جيدة في مكان العمل.</a:t>
            </a:r>
          </a:p>
          <a:p>
            <a:pPr algn="r" rtl="1"/>
            <a:r>
              <a:rPr lang="ar-JO" sz="3200" b="1" dirty="0" smtClean="0"/>
              <a:t>إنارة مناسبة.</a:t>
            </a:r>
          </a:p>
          <a:p>
            <a:pPr algn="r" rtl="1"/>
            <a:r>
              <a:rPr lang="ar-JO" sz="3200" b="1" dirty="0" smtClean="0"/>
              <a:t>تغييب الضجيج غير المحتمل ضمن مستويات مقبولة.</a:t>
            </a:r>
          </a:p>
          <a:p>
            <a:pPr algn="r" rtl="1"/>
            <a:r>
              <a:rPr lang="ar-JO" sz="3200" b="1" dirty="0" smtClean="0"/>
              <a:t>توفر المساحات الكافية للعمل.</a:t>
            </a:r>
          </a:p>
          <a:p>
            <a:pPr algn="r" rtl="1"/>
            <a:r>
              <a:rPr lang="ar-JO" sz="3200" b="1" dirty="0" smtClean="0"/>
              <a:t>توفر المرافق ومياه الشرب.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4346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الجزء الثاني: عناصر التكلفة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JO" b="1" dirty="0" smtClean="0"/>
              <a:t>تصنيف وتقسيم عناصر التكلفة.</a:t>
            </a:r>
          </a:p>
          <a:p>
            <a:r>
              <a:rPr lang="ar-JO" b="1" dirty="0" smtClean="0"/>
              <a:t>أ-</a:t>
            </a:r>
          </a:p>
          <a:p>
            <a:pPr>
              <a:buFont typeface="Wingdings" pitchFamily="2" charset="2"/>
              <a:buChar char="Ø"/>
            </a:pPr>
            <a:r>
              <a:rPr lang="ar-JO" b="1" dirty="0"/>
              <a:t>مصاريف إنتاجية </a:t>
            </a:r>
            <a:r>
              <a:rPr lang="en-US" b="1" dirty="0"/>
              <a:t>production costs</a:t>
            </a:r>
            <a:r>
              <a:rPr lang="ar-JO" b="1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ar-JO" b="1" dirty="0"/>
              <a:t>مصاريف المدة </a:t>
            </a:r>
            <a:r>
              <a:rPr lang="en-US" b="1" dirty="0"/>
              <a:t>period costs</a:t>
            </a:r>
            <a:r>
              <a:rPr lang="ar-JO" b="1" dirty="0" smtClean="0"/>
              <a:t>.</a:t>
            </a:r>
          </a:p>
          <a:p>
            <a:r>
              <a:rPr lang="ar-JO" b="1" dirty="0" smtClean="0"/>
              <a:t>ب-</a:t>
            </a:r>
            <a:endParaRPr lang="ar-JO" b="1" dirty="0"/>
          </a:p>
          <a:p>
            <a:pPr>
              <a:buFont typeface="Wingdings" pitchFamily="2" charset="2"/>
              <a:buChar char="v"/>
            </a:pPr>
            <a:r>
              <a:rPr lang="ar-JO" b="1" dirty="0"/>
              <a:t>تكاليف مباشرة  </a:t>
            </a:r>
            <a:r>
              <a:rPr lang="en-US" b="1" dirty="0"/>
              <a:t>direct costs</a:t>
            </a:r>
          </a:p>
          <a:p>
            <a:pPr>
              <a:buFont typeface="Wingdings" pitchFamily="2" charset="2"/>
              <a:buChar char="v"/>
            </a:pPr>
            <a:r>
              <a:rPr lang="ar-JO" b="1" dirty="0"/>
              <a:t>تكاليف غير مباشرة </a:t>
            </a:r>
            <a:r>
              <a:rPr lang="en-US" b="1" dirty="0"/>
              <a:t>indirect </a:t>
            </a:r>
            <a:r>
              <a:rPr lang="en-US" b="1" dirty="0" smtClean="0"/>
              <a:t>costs</a:t>
            </a:r>
            <a:endParaRPr lang="ar-JO" b="1" dirty="0" smtClean="0"/>
          </a:p>
          <a:p>
            <a:r>
              <a:rPr lang="ar-JO" b="1" dirty="0" smtClean="0"/>
              <a:t>ج-</a:t>
            </a:r>
            <a:endParaRPr lang="en-US" b="1" dirty="0" smtClean="0"/>
          </a:p>
          <a:p>
            <a:pPr>
              <a:buFont typeface="Wingdings" pitchFamily="2" charset="2"/>
              <a:buChar char="q"/>
            </a:pPr>
            <a:r>
              <a:rPr lang="ar-JO" b="1" dirty="0"/>
              <a:t>مواد </a:t>
            </a:r>
            <a:r>
              <a:rPr lang="en-US" b="1" dirty="0"/>
              <a:t>materials</a:t>
            </a:r>
            <a:endParaRPr lang="ar-JO" b="1" dirty="0"/>
          </a:p>
          <a:p>
            <a:pPr>
              <a:buFont typeface="Wingdings" pitchFamily="2" charset="2"/>
              <a:buChar char="q"/>
            </a:pPr>
            <a:r>
              <a:rPr lang="ar-JO" b="1" dirty="0"/>
              <a:t>عمالة </a:t>
            </a:r>
            <a:r>
              <a:rPr lang="en-US" b="1" dirty="0"/>
              <a:t>labor</a:t>
            </a:r>
            <a:endParaRPr lang="ar-JO" b="1" dirty="0"/>
          </a:p>
          <a:p>
            <a:pPr>
              <a:buFont typeface="Wingdings" pitchFamily="2" charset="2"/>
              <a:buChar char="q"/>
            </a:pPr>
            <a:r>
              <a:rPr lang="ar-JO" b="1" dirty="0"/>
              <a:t>مصاريف عمومية  </a:t>
            </a:r>
            <a:r>
              <a:rPr lang="en-US" b="1" dirty="0"/>
              <a:t>overheads</a:t>
            </a:r>
            <a:r>
              <a:rPr lang="ar-JO" b="1" dirty="0"/>
              <a:t> 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547151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rtl="1"/>
            <a:r>
              <a:rPr lang="ar-JO" b="1" dirty="0" smtClean="0"/>
              <a:t>سوء المعاملة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ينبغي أن يتلقى العمال والموظفين المعاملة اللائقة.</a:t>
            </a:r>
          </a:p>
          <a:p>
            <a:pPr algn="r" rtl="1"/>
            <a:r>
              <a:rPr lang="ar-JO" sz="3200" b="1" dirty="0" smtClean="0"/>
              <a:t>البعد عن الصراخ.</a:t>
            </a:r>
          </a:p>
          <a:p>
            <a:pPr algn="r" rtl="1"/>
            <a:r>
              <a:rPr lang="ar-JO" sz="3200" b="1" dirty="0" smtClean="0"/>
              <a:t>تجنب الألفاظ غير المقبولة.</a:t>
            </a:r>
          </a:p>
          <a:p>
            <a:pPr algn="r" rtl="1"/>
            <a:r>
              <a:rPr lang="ar-JO" sz="3200" b="1" dirty="0" smtClean="0"/>
              <a:t>الحديث بنبرة ودية.</a:t>
            </a:r>
          </a:p>
          <a:p>
            <a:pPr algn="r" rtl="1"/>
            <a:r>
              <a:rPr lang="ar-JO" sz="3200" b="1" dirty="0" smtClean="0"/>
              <a:t>البعد عن الإيماءات العدائية.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9739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الإحساس بالغبن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يجب ضمان المعاملة المنصفة للعاملين.</a:t>
            </a:r>
          </a:p>
          <a:p>
            <a:pPr algn="r" rtl="1"/>
            <a:r>
              <a:rPr lang="ar-JO" sz="3200" b="1" dirty="0" smtClean="0"/>
              <a:t>منح رواتب مناسبة.</a:t>
            </a:r>
          </a:p>
          <a:p>
            <a:pPr algn="r" rtl="1"/>
            <a:r>
              <a:rPr lang="ar-JO" sz="3200" b="1" dirty="0" smtClean="0"/>
              <a:t>دفع الرواتب والحقوق كاملة..</a:t>
            </a:r>
          </a:p>
          <a:p>
            <a:pPr algn="r" rtl="1"/>
            <a:r>
              <a:rPr lang="ar-JO" sz="3200" b="1" dirty="0" smtClean="0"/>
              <a:t>.. وبموعدها.</a:t>
            </a:r>
          </a:p>
          <a:p>
            <a:pPr algn="r" rtl="1"/>
            <a:r>
              <a:rPr lang="ar-JO" sz="3200" b="1" dirty="0" smtClean="0"/>
              <a:t>إعطاء فرص متساوية بالترفيع والمكافئات ..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7445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الملل والرتابة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10600" cy="4525963"/>
          </a:xfrm>
        </p:spPr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رتابة العمل تتسبب بتراجع الأداء.. ينبغي العمل على كسرها..</a:t>
            </a:r>
          </a:p>
          <a:p>
            <a:pPr algn="r" rtl="1"/>
            <a:r>
              <a:rPr lang="ar-JO" sz="3200" b="1" dirty="0" smtClean="0"/>
              <a:t>بإبتكار ما يكسر الرتابة..</a:t>
            </a:r>
          </a:p>
          <a:p>
            <a:pPr algn="r" rtl="1"/>
            <a:r>
              <a:rPr lang="ar-JO" sz="3200" b="1" dirty="0" smtClean="0"/>
              <a:t>بتنظيم إحتفالات.</a:t>
            </a:r>
          </a:p>
          <a:p>
            <a:pPr algn="r" rtl="1"/>
            <a:r>
              <a:rPr lang="ar-JO" sz="3200" b="1" dirty="0" smtClean="0"/>
              <a:t>تقديم مكافئات. </a:t>
            </a:r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8144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العمليات العقيمة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عقم العمليات الإنتاجية يؤدي إلى تراجع الأداء والكفاءة</a:t>
            </a:r>
          </a:p>
          <a:p>
            <a:pPr algn="r" rtl="1"/>
            <a:r>
              <a:rPr lang="ar-JO" sz="3200" b="1" dirty="0" smtClean="0"/>
              <a:t>ينبغي مراجعة العمليات غير المدروسة</a:t>
            </a:r>
          </a:p>
          <a:p>
            <a:pPr algn="r" rtl="1"/>
            <a:r>
              <a:rPr lang="ar-JO" sz="3200" b="1" dirty="0" smtClean="0"/>
              <a:t>.. وتحسينها.</a:t>
            </a:r>
          </a:p>
          <a:p>
            <a:pPr algn="r" rtl="1"/>
            <a:r>
              <a:rPr lang="ar-JO" sz="3200" b="1" dirty="0" smtClean="0"/>
              <a:t>بحيث تصبح سلسة وقليلة التعقيد.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2320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rtl="1"/>
            <a:r>
              <a:rPr lang="ar-JO" b="1" dirty="0" smtClean="0"/>
              <a:t>عيب في أدوات الإنتاج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ينبغي أن تعمل المعدات بشكل فعال..</a:t>
            </a:r>
          </a:p>
          <a:p>
            <a:pPr algn="r" rtl="1"/>
            <a:r>
              <a:rPr lang="ar-JO" sz="3200" b="1" dirty="0" smtClean="0"/>
              <a:t>بإستخدام المعدات والأدوات والملحقات المناسبة.</a:t>
            </a:r>
          </a:p>
          <a:p>
            <a:pPr algn="r" rtl="1"/>
            <a:r>
              <a:rPr lang="ar-JO" sz="3200" b="1" dirty="0" smtClean="0"/>
              <a:t>بتبني تكنولوجيا سهلة التشغيل.</a:t>
            </a:r>
          </a:p>
          <a:p>
            <a:pPr algn="r" rtl="1"/>
            <a:r>
              <a:rPr lang="ar-JO" sz="3200" b="1" dirty="0" smtClean="0"/>
              <a:t>بإبقاءها في حالة جهوزية تامة.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2841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عدم وضوح التعليمات والخطط وإرتباكها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ضرورة وجود نظام واضح لإعطاء التعليمات..</a:t>
            </a:r>
          </a:p>
          <a:p>
            <a:pPr algn="r" rtl="1"/>
            <a:r>
              <a:rPr lang="ar-JO" sz="3200" b="1" dirty="0" smtClean="0"/>
              <a:t>فلا يحدث تناقض أو تضارب في إعطاء التعليمات.</a:t>
            </a:r>
          </a:p>
          <a:p>
            <a:pPr algn="r" rtl="1"/>
            <a:r>
              <a:rPr lang="ar-JO" sz="3200" b="1" dirty="0" smtClean="0"/>
              <a:t>وشرح الخطط بكل وضوح.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5218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ضعف روح الفريق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ينبغي العمل على تعزيز روح الفريق</a:t>
            </a:r>
          </a:p>
          <a:p>
            <a:pPr algn="r" rtl="1"/>
            <a:r>
              <a:rPr lang="ar-JO" sz="3200" b="1" dirty="0" smtClean="0"/>
              <a:t>محاربة الشللية</a:t>
            </a:r>
          </a:p>
          <a:p>
            <a:pPr algn="r" rtl="1"/>
            <a:r>
              <a:rPr lang="ar-JO" sz="3200" b="1" dirty="0" smtClean="0"/>
              <a:t>المساواة</a:t>
            </a:r>
          </a:p>
          <a:p>
            <a:pPr algn="r" rtl="1"/>
            <a:r>
              <a:rPr lang="ar-JO" sz="3200" b="1" dirty="0" smtClean="0"/>
              <a:t>توزيع أعباء العمل بإنصاف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1561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رفع كفاءة العمال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Blip>
                <a:blip r:embed="rId2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يجب التركيز على تدريب العمال الجدد على العمل بكفاءة عالية..</a:t>
            </a:r>
          </a:p>
          <a:p>
            <a:pPr algn="r" rtl="1">
              <a:buBlip>
                <a:blip r:embed="rId2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.. بحثهم على العمل بسرعة..</a:t>
            </a:r>
            <a:r>
              <a:rPr lang="en-US" sz="3200" b="1" dirty="0" smtClean="0">
                <a:solidFill>
                  <a:srgbClr val="292929"/>
                </a:solidFill>
              </a:rPr>
              <a:t>culture of speed</a:t>
            </a:r>
            <a:endParaRPr lang="ar-JO" sz="3200" b="1" dirty="0" smtClean="0">
              <a:solidFill>
                <a:srgbClr val="292929"/>
              </a:solidFill>
            </a:endParaRPr>
          </a:p>
          <a:p>
            <a:pPr algn="r" rtl="1">
              <a:buBlip>
                <a:blip r:embed="rId2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..وتدريبهم على المناولة الكفوءة للمواد.. </a:t>
            </a:r>
          </a:p>
          <a:p>
            <a:pPr algn="r" rtl="1">
              <a:buBlip>
                <a:blip r:embed="rId2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.. وعدم إضاعة الوقت. </a:t>
            </a:r>
          </a:p>
          <a:p>
            <a:pPr algn="r" rtl="1">
              <a:buBlip>
                <a:blip r:embed="rId2"/>
              </a:buBlip>
            </a:pPr>
            <a:r>
              <a:rPr lang="ar-JO" sz="3200" b="1" dirty="0" smtClean="0">
                <a:solidFill>
                  <a:srgbClr val="292929"/>
                </a:solidFill>
              </a:rPr>
              <a:t>وعدم الإضطرار لتصليح الإنتاج </a:t>
            </a:r>
            <a:r>
              <a:rPr lang="en-US" sz="3200" b="1" dirty="0" smtClean="0">
                <a:solidFill>
                  <a:srgbClr val="292929"/>
                </a:solidFill>
              </a:rPr>
              <a:t>FTR</a:t>
            </a:r>
            <a:r>
              <a:rPr lang="ar-JO" sz="3200" b="1" dirty="0" smtClean="0">
                <a:solidFill>
                  <a:srgbClr val="292929"/>
                </a:solidFill>
              </a:rPr>
              <a:t>.</a:t>
            </a:r>
            <a:endParaRPr lang="en-US" sz="3200" b="1" dirty="0" smtClean="0">
              <a:solidFill>
                <a:srgbClr val="292929"/>
              </a:solidFill>
            </a:endParaRPr>
          </a:p>
          <a:p>
            <a:pPr algn="r" rtl="1">
              <a:buNone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75022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رفع كفاءة العمال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من أهم وظائف إدارة الإنتاج.. العمل على رفع كفاءة العمال..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بالتشجيع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والتحفيز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والتوجيه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والدعم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.... وعدم قبول الإنتاج المتدني.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1629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المهام الملقاة على عامل الإنتاج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ينبغي توضيح مهمة أو وظيفة كل عامل إنتاج.</a:t>
            </a:r>
          </a:p>
          <a:p>
            <a:r>
              <a:rPr lang="ar-JO" b="1" dirty="0" smtClean="0"/>
              <a:t>في صناعة الألبسة توكل مهمة إتمام مرحلة إنتاج معينة لكل عامل.</a:t>
            </a:r>
          </a:p>
          <a:p>
            <a:r>
              <a:rPr lang="ar-JO" b="1" dirty="0" smtClean="0"/>
              <a:t>ينبغي تحديد الكمية المطلوبة بالساعة واليوم.</a:t>
            </a:r>
          </a:p>
          <a:p>
            <a:r>
              <a:rPr lang="ar-JO" b="1" dirty="0" smtClean="0"/>
              <a:t>ينبغي إشتراط مستوى جودة معين.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مهام أخرى؟..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50873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ar-JO" b="1" dirty="0" smtClean="0"/>
              <a:t>المنتجات تحتاج إلى موارد .. وتحتاج إلى نشاطات .. </a:t>
            </a:r>
          </a:p>
          <a:p>
            <a:pPr marL="0" indent="0">
              <a:buNone/>
            </a:pPr>
            <a:r>
              <a:rPr lang="ar-JO" b="1" dirty="0" smtClean="0"/>
              <a:t>المنتجات تستهلك نشاطات .. النشاطات تستهلك موارد 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8455890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الأجور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أجور العمال المباشرين ( وغير المباشرين ) عنصر تكلفة رئيسي ..</a:t>
            </a:r>
          </a:p>
          <a:p>
            <a:r>
              <a:rPr lang="ar-JO" b="1" dirty="0" smtClean="0"/>
              <a:t>.. وفي صناعة الألبسة يشكل أكثر من نصف كلف المصنعية.</a:t>
            </a:r>
          </a:p>
          <a:p>
            <a:r>
              <a:rPr lang="ar-JO" b="1" dirty="0" smtClean="0"/>
              <a:t>خفض الأجور يخفض التكاليف العامة .. ولكنه ينفر العمال المهرة ..</a:t>
            </a:r>
          </a:p>
          <a:p>
            <a:r>
              <a:rPr lang="ar-JO" b="1" dirty="0" smtClean="0"/>
              <a:t>منح أجور متدنية وحوافز عالية يمنح صيغة آمنة للمصنع.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3938581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أجور متدنية وحوافز </a:t>
            </a:r>
            <a:r>
              <a:rPr lang="ar-JO" b="1" dirty="0" smtClean="0"/>
              <a:t>عالية</a:t>
            </a:r>
          </a:p>
          <a:p>
            <a:r>
              <a:rPr lang="ar-JO" b="1" dirty="0" smtClean="0"/>
              <a:t>ما هي الفوائد؟؟..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6735737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العمل الإضافي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جدوى العمل الإضافي.</a:t>
            </a:r>
          </a:p>
          <a:p>
            <a:r>
              <a:rPr lang="ar-JO" b="1" dirty="0" smtClean="0"/>
              <a:t>يزيد كمية الإنتاج.</a:t>
            </a:r>
          </a:p>
          <a:p>
            <a:r>
              <a:rPr lang="ar-JO" b="1" dirty="0" smtClean="0"/>
              <a:t>يخفض الكلفة.</a:t>
            </a:r>
          </a:p>
          <a:p>
            <a:r>
              <a:rPr lang="ar-JO" b="1" dirty="0" smtClean="0"/>
              <a:t>يرفع دخل العمال.</a:t>
            </a:r>
          </a:p>
          <a:p>
            <a:r>
              <a:rPr lang="ar-JO" b="1" dirty="0" smtClean="0"/>
              <a:t>يقلل الحاجة لإستثمار بماكينات إضافية.</a:t>
            </a:r>
          </a:p>
          <a:p>
            <a:r>
              <a:rPr lang="ar-JO" b="1" dirty="0" smtClean="0"/>
              <a:t>لا يضطر إدارة المصنع لتعيين عمال جدد. 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العمل الإضافي ينبغي أن يكون مضبوط ومنتج.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العمل الإضافي عنصر تكلفة يجب السيطرة عليه.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5975500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الضمان الإجتماعي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إشتراكات الضمان الإجتماعي عنصر تكلفة ثابت.</a:t>
            </a:r>
          </a:p>
          <a:p>
            <a:r>
              <a:rPr lang="ar-JO" b="1" dirty="0" smtClean="0"/>
              <a:t>وهو حق من حقوق العمال.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6348505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بدل الإجازات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الإجازة حق يضمنه القانون.</a:t>
            </a:r>
          </a:p>
          <a:p>
            <a:r>
              <a:rPr lang="ar-JO" b="1" dirty="0" smtClean="0"/>
              <a:t>لا يجوز أن يحرم العامل من إجازته.</a:t>
            </a:r>
          </a:p>
          <a:p>
            <a:r>
              <a:rPr lang="ar-JO" b="1" dirty="0" smtClean="0"/>
              <a:t>ولا يجوز أن يأخذ العامل إجازته في المواسم.</a:t>
            </a:r>
          </a:p>
          <a:p>
            <a:r>
              <a:rPr lang="ar-JO" b="1" dirty="0" smtClean="0"/>
              <a:t>يجب أن يكون هناك تفاهم بحيث تعطى الإجازات في أوقات نقص الشغل..</a:t>
            </a:r>
          </a:p>
          <a:p>
            <a:r>
              <a:rPr lang="ar-JO" b="1" dirty="0" smtClean="0"/>
              <a:t>.. وإذا تعذر ذلك يمكن صرف بدلات.</a:t>
            </a:r>
          </a:p>
          <a:p>
            <a:r>
              <a:rPr lang="ar-JO" b="1" dirty="0" smtClean="0"/>
              <a:t>في كلتا الحالتين هناك عنصر تكلفة.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3175340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النقل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نقل العمال للمصانع البعيدة خدمة تحسن جاذبية المصنع للعمالة..</a:t>
            </a:r>
          </a:p>
          <a:p>
            <a:r>
              <a:rPr lang="ar-JO" b="1" dirty="0" smtClean="0"/>
              <a:t>وتضمن بدء العمل في الموعد.</a:t>
            </a:r>
          </a:p>
          <a:p>
            <a:r>
              <a:rPr lang="ar-JO" b="1" dirty="0" smtClean="0"/>
              <a:t>وهي عنصر تكلفة ينبغي خفضه.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4332476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مكافئة نهاية الخدمة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مكافئة المفصولين تعسفياً.</a:t>
            </a:r>
          </a:p>
          <a:p>
            <a:r>
              <a:rPr lang="ar-JO" b="1" dirty="0" smtClean="0"/>
              <a:t>تعويض يضمنه القانون.</a:t>
            </a:r>
          </a:p>
          <a:p>
            <a:r>
              <a:rPr lang="ar-JO" b="1" dirty="0" smtClean="0"/>
              <a:t>وهو عنصر تكلفة.. ينبغي خفضه بتجنب الفصل التعسفي.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2895818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التأمين الصحي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كثير من المصانع تقدم لعمالها خدمات صحية.</a:t>
            </a:r>
          </a:p>
          <a:p>
            <a:r>
              <a:rPr lang="ar-JO" b="1" dirty="0" smtClean="0"/>
              <a:t>تعزز الدافعية والإنتماء.</a:t>
            </a:r>
          </a:p>
          <a:p>
            <a:r>
              <a:rPr lang="ar-JO" b="1" dirty="0" smtClean="0"/>
              <a:t>وهي عنصر تكلفة.. ينبغي العمل على خفضه بالتفاوض. 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0764135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العمال المساعدين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Helpers</a:t>
            </a:r>
          </a:p>
          <a:p>
            <a:r>
              <a:rPr lang="ar-JO" b="1" dirty="0" smtClean="0"/>
              <a:t>في بعض المصانع عمال مساعدين..</a:t>
            </a:r>
          </a:p>
          <a:p>
            <a:r>
              <a:rPr lang="ar-JO" b="1" dirty="0" smtClean="0"/>
              <a:t>.. وهم عموماً عمالاً غير مباشرين.</a:t>
            </a:r>
          </a:p>
          <a:p>
            <a:r>
              <a:rPr lang="ar-JO" b="1" dirty="0" smtClean="0"/>
              <a:t>يجب التقليل من أعدادهم..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194445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عمال القطعة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بعض المصانع تلجأ إلى عدم توظيف عمال إنتاج..</a:t>
            </a:r>
          </a:p>
          <a:p>
            <a:r>
              <a:rPr lang="ar-JO" b="1" dirty="0" smtClean="0"/>
              <a:t>.. بل تتفق مع عدد من العمال للعمل على القطعة.</a:t>
            </a:r>
          </a:p>
          <a:p>
            <a:r>
              <a:rPr lang="ar-JO" b="1" dirty="0" smtClean="0"/>
              <a:t>وهي طريقة دارجة في الأردن.</a:t>
            </a:r>
          </a:p>
          <a:p>
            <a:r>
              <a:rPr lang="ar-JO" b="1" dirty="0" smtClean="0"/>
              <a:t>هناك سلبيات وإيجابيات لكلا الصيغتين.</a:t>
            </a:r>
          </a:p>
          <a:p>
            <a:r>
              <a:rPr lang="ar-JO" b="1" dirty="0" smtClean="0"/>
              <a:t>القرار بإتباع إحدى الصيغتين ينبغي أن يكون مدروساً.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271836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عنصر</a:t>
            </a:r>
            <a:r>
              <a:rPr lang="ar-JO" dirty="0" smtClean="0"/>
              <a:t> </a:t>
            </a:r>
            <a:r>
              <a:rPr lang="ar-JO" b="1" dirty="0" smtClean="0"/>
              <a:t>التكلفة</a:t>
            </a:r>
            <a:r>
              <a:rPr lang="ar-JO" dirty="0" smtClean="0"/>
              <a:t>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تعريف:</a:t>
            </a:r>
          </a:p>
          <a:p>
            <a:r>
              <a:rPr lang="ar-JO" b="1" dirty="0" smtClean="0"/>
              <a:t>عنصر التكلفة هو تكلفة المورد المستخدم في نشاط يؤدي إلى إنتاج منتجات.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3808008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المفاضلة بين القطعة والراتب..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9152019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فاحصي الجودة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فاحصي الجودة أنواع:</a:t>
            </a:r>
          </a:p>
          <a:p>
            <a:r>
              <a:rPr lang="ar-JO" b="1" dirty="0" smtClean="0"/>
              <a:t>القص</a:t>
            </a:r>
          </a:p>
          <a:p>
            <a:r>
              <a:rPr lang="ar-JO" b="1" dirty="0" smtClean="0"/>
              <a:t>داخل الخط</a:t>
            </a:r>
          </a:p>
          <a:p>
            <a:r>
              <a:rPr lang="ar-JO" b="1" dirty="0" smtClean="0"/>
              <a:t>نهاية الخط</a:t>
            </a:r>
          </a:p>
          <a:p>
            <a:r>
              <a:rPr lang="ar-JO" b="1" dirty="0" smtClean="0"/>
              <a:t>بعد التغليف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البعض يعد فاحصي نهاية الخط عمال مباشرين..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.. الباقي غير مباشرين.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448274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فاحصي الجودة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رواتب الفاحصين عنصر تكلفة.</a:t>
            </a:r>
          </a:p>
          <a:p>
            <a:r>
              <a:rPr lang="ar-JO" b="1" dirty="0" smtClean="0"/>
              <a:t>يجب أن تكون الأعداد مدروسة.</a:t>
            </a:r>
          </a:p>
          <a:p>
            <a:r>
              <a:rPr lang="ar-JO" b="1" dirty="0" smtClean="0"/>
              <a:t>يمكن لشخص واحد القيام بأكثر من مهمة.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1990059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عمال التغليف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التغليف جزء مهم من عملية الإنتاج..</a:t>
            </a:r>
          </a:p>
          <a:p>
            <a:r>
              <a:rPr lang="ar-JO" b="1" dirty="0" smtClean="0"/>
              <a:t>.. التغليف السيء يفسد الجودة.</a:t>
            </a:r>
          </a:p>
          <a:p>
            <a:r>
              <a:rPr lang="ar-JO" b="1" dirty="0" smtClean="0"/>
              <a:t>عمال التغليف عمال مباشرون.</a:t>
            </a:r>
          </a:p>
          <a:p>
            <a:r>
              <a:rPr lang="ar-JO" b="1" dirty="0" smtClean="0"/>
              <a:t>في المصانع الصغيرة يمكن الإعتماد على عمال الإنتاج.</a:t>
            </a:r>
          </a:p>
          <a:p>
            <a:r>
              <a:rPr lang="ar-JO" b="1" dirty="0" smtClean="0"/>
              <a:t>رواتب عمال التغليف عنصر تكلفة ينبغي ضبطه.</a:t>
            </a:r>
          </a:p>
          <a:p>
            <a:pPr marL="0" indent="0">
              <a:buNone/>
            </a:pPr>
            <a:r>
              <a:rPr lang="ar-JO" b="1" dirty="0" smtClean="0"/>
              <a:t> 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679500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الكوي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الكوي مرحلة إنتاجية أساسية في صناعة الألبسة وهو أنواع ثلاثة: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كوي تفتيح أثناء الإنتاج.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كوي قطعة جاهزة.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كوي تصليح. </a:t>
            </a:r>
          </a:p>
          <a:p>
            <a:r>
              <a:rPr lang="ar-JO" b="1" dirty="0" smtClean="0"/>
              <a:t>الرواتب عنصر تكلفة ينبغي ضبطه بإتخاذ القرارات المناسبة.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6005381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التطريز والطباعة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r>
              <a:rPr lang="ar-JO" b="1" dirty="0" smtClean="0"/>
              <a:t>التطريز والطباعة مرحلتين تكميليتين تضيفان عنصراً جمالياً على قطعة الملابس..</a:t>
            </a:r>
          </a:p>
          <a:p>
            <a:r>
              <a:rPr lang="ar-JO" b="1" dirty="0" smtClean="0"/>
              <a:t>.. أحياناً يكون هناك وظيفية أدائية للطباعة والتطريز.</a:t>
            </a:r>
          </a:p>
          <a:p>
            <a:r>
              <a:rPr lang="ar-JO" b="1" dirty="0" smtClean="0"/>
              <a:t>لا تتضمن جميع المنتجات طباعة أو تطريز.</a:t>
            </a:r>
          </a:p>
          <a:p>
            <a:r>
              <a:rPr lang="ar-JO" b="1" dirty="0" smtClean="0"/>
              <a:t>.. وهذا يمكن بعض إدارات الإنتاج من عدم تخصيص عمال متفرغين لهذه الغاية.</a:t>
            </a:r>
          </a:p>
          <a:p>
            <a:r>
              <a:rPr lang="ar-JO" b="1" dirty="0" smtClean="0"/>
              <a:t>يمكن الإعتماد على عامل متعطل .. أو على العمل الإضافي 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2306107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عمال حركة المواد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عمال حركة المواد يقومون بنقل المدخلات بين المستودع وغرفة القص وقاعات الإنتاج.</a:t>
            </a:r>
          </a:p>
          <a:p>
            <a:r>
              <a:rPr lang="ar-JO" b="1" dirty="0" smtClean="0"/>
              <a:t>وهم عمال غير مباشرين.</a:t>
            </a:r>
          </a:p>
          <a:p>
            <a:r>
              <a:rPr lang="ar-JO" b="1" dirty="0" smtClean="0"/>
              <a:t>ويتبعون المستودع أو قسم التخطيط.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9769829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عمال القص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عمال القص يعملون على فرد الأقمشة وفرز القطع المقصوصة وترقيمها.</a:t>
            </a:r>
          </a:p>
          <a:p>
            <a:r>
              <a:rPr lang="ar-JO" b="1" dirty="0" smtClean="0"/>
              <a:t>ويعملون مع مسؤول غرفة القص.</a:t>
            </a:r>
          </a:p>
          <a:p>
            <a:r>
              <a:rPr lang="ar-JO" b="1" dirty="0" smtClean="0"/>
              <a:t>عمال القص عمال مباشرين.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7031878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عمال النظافة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عمال النظافة عمال غير مباشرين </a:t>
            </a:r>
          </a:p>
          <a:p>
            <a:r>
              <a:rPr lang="ar-JO" b="1" dirty="0" smtClean="0"/>
              <a:t>وهم مسؤولون عن نظافة المصنع.</a:t>
            </a:r>
          </a:p>
          <a:p>
            <a:r>
              <a:rPr lang="ar-JO" b="1" dirty="0" smtClean="0"/>
              <a:t>يتبعون إدارة الموارد البشرية.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16193212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مشرفي الإنتاج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JO" b="1" dirty="0" smtClean="0"/>
              <a:t>مشرفي الإنتاج ينتمون للإدارة الوسطى.. ويتبعون إدارة الإنتاج.</a:t>
            </a:r>
          </a:p>
          <a:p>
            <a:r>
              <a:rPr lang="ar-JO" b="1" dirty="0" smtClean="0"/>
              <a:t>.. في العادة .. مشرف لكل خط إنتاج ..</a:t>
            </a:r>
          </a:p>
          <a:p>
            <a:r>
              <a:rPr lang="ar-JO" b="1" dirty="0" smtClean="0"/>
              <a:t>يمكن لخط إنتاج أن يُشرف عليه مشرفين </a:t>
            </a:r>
          </a:p>
          <a:p>
            <a:r>
              <a:rPr lang="ar-JO" b="1" dirty="0" smtClean="0"/>
              <a:t>يمكن لمشرف أن يشرف على خطين.</a:t>
            </a:r>
          </a:p>
          <a:p>
            <a:r>
              <a:rPr lang="ar-JO" b="1" dirty="0" smtClean="0"/>
              <a:t>دور مشرف الإنتاج خطير في الإنتاج </a:t>
            </a:r>
          </a:p>
          <a:p>
            <a:r>
              <a:rPr lang="ar-JO" b="1" dirty="0" smtClean="0"/>
              <a:t>لذلك يجب التركيز على نوعيته.. </a:t>
            </a:r>
          </a:p>
          <a:p>
            <a:r>
              <a:rPr lang="ar-JO" b="1" dirty="0" smtClean="0"/>
              <a:t>.. وتوظيفه بخفض التكاليف بطرق عديده.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553925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عمال الإنتاج المباشرين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التكاليف المتصلة بالعمال المباشرين:</a:t>
            </a:r>
          </a:p>
          <a:p>
            <a:r>
              <a:rPr lang="ar-JO" b="1" dirty="0" smtClean="0"/>
              <a:t>الأجور</a:t>
            </a:r>
          </a:p>
          <a:p>
            <a:r>
              <a:rPr lang="ar-JO" b="1" dirty="0" smtClean="0"/>
              <a:t>العمل الإضافي</a:t>
            </a:r>
          </a:p>
          <a:p>
            <a:r>
              <a:rPr lang="ar-JO" b="1" dirty="0" smtClean="0"/>
              <a:t>الضمان</a:t>
            </a:r>
          </a:p>
          <a:p>
            <a:r>
              <a:rPr lang="ar-JO" b="1" dirty="0" smtClean="0"/>
              <a:t>بدل الإجازات</a:t>
            </a:r>
          </a:p>
          <a:p>
            <a:r>
              <a:rPr lang="ar-JO" b="1" dirty="0" smtClean="0"/>
              <a:t>مكافئة الفصل التعسفي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9583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مشرفي الجودة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مشرفي الجودة جزء من الإدارة الوسطى </a:t>
            </a:r>
          </a:p>
          <a:p>
            <a:r>
              <a:rPr lang="ar-JO" b="1" dirty="0" smtClean="0"/>
              <a:t>يتبعون قسم الجودة</a:t>
            </a:r>
          </a:p>
          <a:p>
            <a:r>
              <a:rPr lang="ar-JO" b="1" dirty="0" smtClean="0"/>
              <a:t>عددهم ينبغي أن يكون مدروساً .. فلا يُبالغ فيه</a:t>
            </a:r>
          </a:p>
          <a:p>
            <a:r>
              <a:rPr lang="ar-JO" b="1" dirty="0" smtClean="0"/>
              <a:t>دورهم مهم في خفض الكلف بتحسين الجودة.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0855019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مشرفي التغليف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مشرفي التغليف مسؤولون عن الحلقة النهائية في الإنتاج.</a:t>
            </a:r>
          </a:p>
          <a:p>
            <a:r>
              <a:rPr lang="ar-JO" b="1" dirty="0" smtClean="0"/>
              <a:t>ينبغي أن يكون هناك شخص متخصص ومتمكن.</a:t>
            </a:r>
          </a:p>
          <a:p>
            <a:r>
              <a:rPr lang="ar-JO" b="1" dirty="0" smtClean="0"/>
              <a:t>أكثر المصانع تحتاج إلى مشرف تغليف واحد.</a:t>
            </a:r>
          </a:p>
          <a:p>
            <a:r>
              <a:rPr lang="ar-JO" b="1" dirty="0" smtClean="0"/>
              <a:t>في المصانع الكبيرة يمكن أن يكون هناك أكثر من مشرف ومدير تغليف.</a:t>
            </a:r>
          </a:p>
          <a:p>
            <a:r>
              <a:rPr lang="ar-JO" b="1" dirty="0" smtClean="0"/>
              <a:t>يجب تدريب مشرفي التغليف على خفض الكلف بطرق عديدة.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8018319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مشرفي التخطيط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مشرفي </a:t>
            </a:r>
            <a:r>
              <a:rPr lang="ar-JO" b="1" dirty="0" smtClean="0"/>
              <a:t>التخطيط </a:t>
            </a:r>
            <a:r>
              <a:rPr lang="ar-JO" b="1" dirty="0"/>
              <a:t>مسؤولون عن </a:t>
            </a:r>
            <a:r>
              <a:rPr lang="ar-JO" b="1" dirty="0" smtClean="0"/>
              <a:t>متابعة وتسليم الطلبيات في موعدها.</a:t>
            </a:r>
            <a:endParaRPr lang="ar-JO" b="1" dirty="0"/>
          </a:p>
          <a:p>
            <a:r>
              <a:rPr lang="ar-JO" b="1" dirty="0"/>
              <a:t>ينبغي أن يكون هناك شخص متخصص </a:t>
            </a:r>
            <a:r>
              <a:rPr lang="ar-JO" b="1" dirty="0" smtClean="0"/>
              <a:t>ومتواصل جيد.</a:t>
            </a:r>
            <a:endParaRPr lang="ar-JO" b="1" dirty="0"/>
          </a:p>
          <a:p>
            <a:r>
              <a:rPr lang="ar-JO" b="1" dirty="0" smtClean="0"/>
              <a:t>في </a:t>
            </a:r>
            <a:r>
              <a:rPr lang="ar-JO" b="1" dirty="0"/>
              <a:t>المصانع الكبيرة </a:t>
            </a:r>
            <a:r>
              <a:rPr lang="ar-JO" b="1" dirty="0" smtClean="0"/>
              <a:t>يكون هناك قسم تخطيط أو قسم تجاري</a:t>
            </a:r>
          </a:p>
          <a:p>
            <a:r>
              <a:rPr lang="ar-JO" b="1" dirty="0" smtClean="0"/>
              <a:t> ويمكن </a:t>
            </a:r>
            <a:r>
              <a:rPr lang="ar-JO" b="1" dirty="0"/>
              <a:t>أن يكون هناك أكثر من مشرف </a:t>
            </a:r>
            <a:r>
              <a:rPr lang="ar-JO" b="1" dirty="0" smtClean="0"/>
              <a:t>مع مدير قسم.</a:t>
            </a:r>
            <a:endParaRPr lang="ar-JO" b="1" dirty="0"/>
          </a:p>
          <a:p>
            <a:r>
              <a:rPr lang="ar-JO" b="1" dirty="0"/>
              <a:t>يجب تدريب مشرفي </a:t>
            </a:r>
            <a:r>
              <a:rPr lang="ar-JO" b="1" dirty="0" smtClean="0"/>
              <a:t>التخطيط </a:t>
            </a:r>
            <a:r>
              <a:rPr lang="ar-JO" b="1" dirty="0"/>
              <a:t>على خفض الكلف بطرق عديدة</a:t>
            </a:r>
            <a:r>
              <a:rPr lang="ar-JO" b="1" dirty="0" smtClean="0"/>
              <a:t>.. عدم اللجوء للعمل الإضافي .. عدم تحقق غرامات..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1454435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الصيانة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فنيو الصيانة يتابعون أعمال الصيانة الوقائية وأعمال التصليح.</a:t>
            </a:r>
          </a:p>
          <a:p>
            <a:r>
              <a:rPr lang="ar-JO" b="1" dirty="0" smtClean="0"/>
              <a:t>لهم دور كبير في خفض التكاليف.</a:t>
            </a:r>
          </a:p>
          <a:p>
            <a:r>
              <a:rPr lang="ar-JO" b="1" dirty="0" smtClean="0"/>
              <a:t>أعدادهم ورواتبهم ينبغي أن تكون مدروسة.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1415654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مدير الإنتاج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مدير الإنتاج مسؤول عن عدد من مشرفي الإنتاج ويتبع مدير المصنع.</a:t>
            </a:r>
          </a:p>
          <a:p>
            <a:r>
              <a:rPr lang="ar-JO" b="1" dirty="0" smtClean="0"/>
              <a:t>له دور كبير في خفض التكاليف وزيادة الإنتاج.</a:t>
            </a:r>
          </a:p>
          <a:p>
            <a:r>
              <a:rPr lang="ar-JO" b="1" dirty="0" smtClean="0"/>
              <a:t>مدير الإنتاج يجب أن يصرف له مكافئة تتناسب مع الأداء.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6709897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القصيص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في أكثر المصانع يعمل القصيص كمصمم وصانع بترونات.. وهذا يوفر على المصنع ..</a:t>
            </a:r>
          </a:p>
          <a:p>
            <a:r>
              <a:rPr lang="ar-JO" b="1" dirty="0" smtClean="0"/>
              <a:t>القصيص له دور هام في خفض الكلف بتقليل الهدر والتوالف..</a:t>
            </a:r>
          </a:p>
          <a:p>
            <a:r>
              <a:rPr lang="ar-JO" b="1" dirty="0" smtClean="0"/>
              <a:t>و..إنتاج أكبر كمية ممكنة من القماش المقصوص وتوخي الجودة..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04479255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أمين المخزن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أمين المخزن أو مدير المستودعات قد يكون جزء من الإدارة الوسطى أو الإدارة العليا.</a:t>
            </a:r>
          </a:p>
          <a:p>
            <a:r>
              <a:rPr lang="ar-JO" b="1" dirty="0" smtClean="0"/>
              <a:t>هذا منصب خطير مهمته الحفاظ على ممتلكات الشركة..</a:t>
            </a:r>
          </a:p>
          <a:p>
            <a:r>
              <a:rPr lang="ar-JO" b="1" dirty="0" smtClean="0"/>
              <a:t>.. ممتلكات الشركة قد تتعرض للتلف.. للضياع .. للسرقة..</a:t>
            </a:r>
          </a:p>
          <a:p>
            <a:r>
              <a:rPr lang="ar-JO" b="1" dirty="0" smtClean="0"/>
              <a:t>أمين المخزن يتبغي إختياره بعناية وتدريبه وتوجيهه على الحد من الهدر والضياع.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2945490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عمال المخزن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عمال المخزن جزء من العمالة غير المباشرة.. </a:t>
            </a:r>
          </a:p>
          <a:p>
            <a:r>
              <a:rPr lang="ar-JO" b="1" dirty="0" smtClean="0"/>
              <a:t>.. لذلك ينبغي الحد من عددهم والإعتماد على أقل عدد بتنظيم توقيتات الصرف والإستلام والحركات الأخرى.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82746466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شؤون الموظفين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مسؤول شؤون الموظفين أو مدير الموارد البشرية – في الشركات الكبيرة – جزء من الإدارة الوسطى أو العليا.</a:t>
            </a:r>
          </a:p>
          <a:p>
            <a:r>
              <a:rPr lang="ar-JO" b="1" dirty="0" smtClean="0"/>
              <a:t>دروه خطير فيما يقدمه من دعم ومساندة للمدير العام.</a:t>
            </a:r>
          </a:p>
          <a:p>
            <a:r>
              <a:rPr lang="ar-JO" b="1" dirty="0" smtClean="0"/>
              <a:t>يمكن أن يلعب دوراً أساسياً في موائمة أعداد العمال المباشرين مع حاجة المصنع منهم..</a:t>
            </a:r>
          </a:p>
          <a:p>
            <a:r>
              <a:rPr lang="ar-JO" b="1" dirty="0" smtClean="0"/>
              <a:t>.. وله دور مهم في جذب العمالة الجيدة للعمل في المصنع.</a:t>
            </a:r>
            <a:r>
              <a:rPr lang="ar-JO" dirty="0" smtClean="0"/>
              <a:t>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362636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المحاسبة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مدير المحاسبة أو المدير المالي والمحاسبين جزء من إدارة الشركة الوسطى والعليا. .</a:t>
            </a:r>
          </a:p>
          <a:p>
            <a:r>
              <a:rPr lang="ar-JO" b="1" dirty="0" smtClean="0"/>
              <a:t>.. يجب توظيف العدد المناسب..</a:t>
            </a:r>
          </a:p>
          <a:p>
            <a:r>
              <a:rPr lang="ar-JO" b="1" dirty="0" smtClean="0"/>
              <a:t>.. وتجتب العدد الزائد.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55880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أعداد العمال المباشرين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العمال المباشرون هم الذين ينتجون .. يضيفون قيمة..</a:t>
            </a:r>
          </a:p>
          <a:p>
            <a:r>
              <a:rPr lang="ar-JO" b="1" dirty="0" smtClean="0"/>
              <a:t>كميات الإنتاج تعتمد على..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عدد العمال المباشرين.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كفاءة العمال المباشرين.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عدد ساعات العمل التي يمارسون بها الإنتاح الفعلي.</a:t>
            </a:r>
          </a:p>
          <a:p>
            <a:pPr>
              <a:buFont typeface="Courier New" pitchFamily="49" charset="0"/>
              <a:buChar char="o"/>
            </a:pPr>
            <a:r>
              <a:rPr lang="ar-JO" b="1" dirty="0" smtClean="0"/>
              <a:t>يزيد مع زيادتهم الإنتاج والدخل.</a:t>
            </a:r>
          </a:p>
        </p:txBody>
      </p:sp>
    </p:spTree>
    <p:extLst>
      <p:ext uri="{BB962C8B-B14F-4D97-AF65-F5344CB8AC3E}">
        <p14:creationId xmlns:p14="http://schemas.microsoft.com/office/powerpoint/2010/main" val="142304745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الإدارة العليا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وتتكون من المدير العام ومجلس الإدارة – </a:t>
            </a:r>
            <a:r>
              <a:rPr lang="ar-JO" sz="2400" b="1" dirty="0" smtClean="0"/>
              <a:t>إضافة إلى ما ذكرنا..</a:t>
            </a:r>
          </a:p>
          <a:p>
            <a:r>
              <a:rPr lang="ar-JO" b="1" dirty="0" smtClean="0"/>
              <a:t>المدير العام يتقاضى راتب وغالباً ما ما يكون هناك مكافئة سنوية </a:t>
            </a:r>
          </a:p>
          <a:p>
            <a:r>
              <a:rPr lang="ar-JO" b="1" dirty="0" smtClean="0"/>
              <a:t>مجلس الإدارة يأخذ بدلات ومصاريف.</a:t>
            </a:r>
          </a:p>
          <a:p>
            <a:r>
              <a:rPr lang="ar-JO" b="1" dirty="0" smtClean="0"/>
              <a:t>ينبغي تجنب أن تتضخم هذه الكلف.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86657971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المواد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المادة الأساسية في صناعة الألبسة هي القماش.</a:t>
            </a:r>
          </a:p>
          <a:p>
            <a:r>
              <a:rPr lang="ar-JO" b="1" dirty="0" smtClean="0"/>
              <a:t>وتتكون التكلفة من: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السعر الأساسي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الشحن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الرسوم الجمركية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التأمين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25730706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الإكسسوارات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وتتكون من الخيوط والأزرار والسحابات ..</a:t>
            </a:r>
          </a:p>
          <a:p>
            <a:r>
              <a:rPr lang="ar-JO" b="1" dirty="0" smtClean="0"/>
              <a:t>وتتكون التكلفة من :</a:t>
            </a:r>
          </a:p>
          <a:p>
            <a:r>
              <a:rPr lang="ar-JO" b="1" dirty="0" smtClean="0"/>
              <a:t>السعر الأساسي.</a:t>
            </a:r>
          </a:p>
          <a:p>
            <a:r>
              <a:rPr lang="ar-JO" b="1" dirty="0" smtClean="0"/>
              <a:t>وتكاليف إحضارها إلى المصنع.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35902229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الايجار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إيجار المبني عنصر أساسي من عناصر التكلفة.</a:t>
            </a:r>
          </a:p>
          <a:p>
            <a:r>
              <a:rPr lang="ar-JO" b="1" dirty="0" smtClean="0"/>
              <a:t>وقد يدفع سنوياً أو فصلياً أو شهرياُ.</a:t>
            </a:r>
          </a:p>
          <a:p>
            <a:r>
              <a:rPr lang="ar-JO" b="1" dirty="0" smtClean="0"/>
              <a:t>يضاف الإيجار الشهري إلى مجموع التكاليف الشهرية.</a:t>
            </a:r>
          </a:p>
          <a:p>
            <a:r>
              <a:rPr lang="ar-JO" b="1" dirty="0" smtClean="0"/>
              <a:t>في حال كون المبنى مملوك للمصنع يستعاض عن الإيجار بالإهتلاك..</a:t>
            </a:r>
          </a:p>
          <a:p>
            <a:r>
              <a:rPr lang="ar-JO" b="1" dirty="0" smtClean="0"/>
              <a:t>.. يحتسب الإهتلاك بقسمة قيمة المبني على عمره المفترض.. </a:t>
            </a:r>
          </a:p>
          <a:p>
            <a:r>
              <a:rPr lang="ar-JO" b="1" dirty="0" smtClean="0"/>
              <a:t>ليكن 20 سنة لمبني خرساني .. أي 240 شهر.</a:t>
            </a:r>
            <a:r>
              <a:rPr lang="ar-JO" b="1" dirty="0" smtClean="0"/>
              <a:t>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0727635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الاهتلاك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الإهتلاك عنصر أساسي من عناصر التكلفة.. </a:t>
            </a:r>
          </a:p>
          <a:p>
            <a:r>
              <a:rPr lang="ar-JO" b="1" dirty="0" smtClean="0"/>
              <a:t>.. ويحسب لـ ..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معدات الإنتاج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الأثاث والأجهزية المكتبية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الأثاث الصناعي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أرفف المستودع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السيارات.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99548930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قطع الغيار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قطع الغيار تستخدم للصيانة والتصليح.</a:t>
            </a:r>
          </a:p>
          <a:p>
            <a:r>
              <a:rPr lang="ar-JO" b="1" dirty="0" smtClean="0"/>
              <a:t>عنصر تكلفة مهم يتكون من سعر قطع الغيار المستخدمة ..</a:t>
            </a:r>
          </a:p>
          <a:p>
            <a:r>
              <a:rPr lang="ar-JO" b="1" dirty="0" smtClean="0"/>
              <a:t>.. مضافاً إليها تكلفة الحصول عليها.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32416858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الكهرباء والماء والتلفون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الكهرباء والماء والتلفون والإنترنت والديزل..</a:t>
            </a:r>
          </a:p>
          <a:p>
            <a:r>
              <a:rPr lang="ar-JO" b="1" dirty="0" smtClean="0"/>
              <a:t>.. تشكل كلفة هامة..</a:t>
            </a:r>
          </a:p>
          <a:p>
            <a:r>
              <a:rPr lang="ar-JO" b="1" dirty="0" smtClean="0"/>
              <a:t>.. تحسب حسب الفواتير الشهرية.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81146365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التأمين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التأمين على المبنى والموجودات ..</a:t>
            </a:r>
          </a:p>
          <a:p>
            <a:r>
              <a:rPr lang="ar-JO" b="1" dirty="0" smtClean="0"/>
              <a:t>.. يحسب حسب قيمة العقد السنوي مقسوماً على 12 لنحصل على التكلفة الشهرية.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72275144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شكراً على حسن إصغائكم</a:t>
            </a:r>
            <a:endParaRPr lang="ar-JO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150" y="1734344"/>
            <a:ext cx="4457700" cy="4257675"/>
          </a:xfrm>
        </p:spPr>
      </p:pic>
    </p:spTree>
    <p:extLst>
      <p:ext uri="{BB962C8B-B14F-4D97-AF65-F5344CB8AC3E}">
        <p14:creationId xmlns:p14="http://schemas.microsoft.com/office/powerpoint/2010/main" val="1489269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أعداد العمال المباشرين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/>
              <a:t>العمال المباشرين ترتبط بهم عدد من عناصر التكلفة..</a:t>
            </a:r>
          </a:p>
          <a:p>
            <a:pPr>
              <a:buFont typeface="Wingdings" pitchFamily="2" charset="2"/>
              <a:buChar char="ü"/>
            </a:pPr>
            <a:r>
              <a:rPr lang="ar-JO" b="1" dirty="0"/>
              <a:t>رواتب. </a:t>
            </a:r>
          </a:p>
          <a:p>
            <a:pPr>
              <a:buFont typeface="Wingdings" pitchFamily="2" charset="2"/>
              <a:buChar char="ü"/>
            </a:pPr>
            <a:r>
              <a:rPr lang="ar-JO" b="1" dirty="0"/>
              <a:t>ضمان.</a:t>
            </a:r>
          </a:p>
          <a:p>
            <a:pPr>
              <a:buFont typeface="Wingdings" pitchFamily="2" charset="2"/>
              <a:buChar char="ü"/>
            </a:pPr>
            <a:r>
              <a:rPr lang="ar-JO" b="1" dirty="0"/>
              <a:t>نقل تأمين صحي. </a:t>
            </a:r>
            <a:endParaRPr lang="ar-JO" b="1" dirty="0" smtClean="0"/>
          </a:p>
          <a:p>
            <a:pPr>
              <a:buFont typeface="Courier New" pitchFamily="49" charset="0"/>
              <a:buChar char="o"/>
            </a:pPr>
            <a:r>
              <a:rPr lang="ar-JO" b="1" dirty="0" smtClean="0"/>
              <a:t>تزيد مع زيادتهم الكلف.</a:t>
            </a:r>
            <a:endParaRPr lang="ar-JO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667176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أعداد العمال المباشرين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ينبغي إختيار العدد المناسب من العمال المباشرين.  </a:t>
            </a:r>
          </a:p>
          <a:p>
            <a:r>
              <a:rPr lang="ar-JO" b="1" dirty="0" smtClean="0"/>
              <a:t>بحيث... </a:t>
            </a:r>
          </a:p>
          <a:p>
            <a:r>
              <a:rPr lang="ar-JO" b="1" dirty="0" smtClean="0"/>
              <a:t>يُستغلوا في الإنتاج جميعهم. </a:t>
            </a:r>
          </a:p>
          <a:p>
            <a:r>
              <a:rPr lang="ar-JO" b="1" dirty="0" smtClean="0"/>
              <a:t>ولا يكون هناك عمال مباشرين بدون عمل.</a:t>
            </a:r>
            <a:r>
              <a:rPr lang="ar-JO" dirty="0" smtClean="0"/>
              <a:t> </a:t>
            </a:r>
          </a:p>
          <a:p>
            <a:r>
              <a:rPr lang="ar-JO" b="1" dirty="0" smtClean="0"/>
              <a:t>فيعظم الإنتاج إلى حده الأعلى الممكن..</a:t>
            </a:r>
          </a:p>
          <a:p>
            <a:r>
              <a:rPr lang="ar-JO" b="1" dirty="0" smtClean="0"/>
              <a:t>..وتخفض التكاليف إلى حدها الأدنى.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375844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تذبذب الطاقة الإنتاجية المطلوبة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الطاقة الإنتاجية المطلوبة من مصنع أو خط إنتاج متخصص غير ثابتة..</a:t>
            </a:r>
          </a:p>
          <a:p>
            <a:r>
              <a:rPr lang="ar-JO" b="1" dirty="0" smtClean="0"/>
              <a:t>.. تعتمد على الطلبيات والمواسم وأوضاع السوق..</a:t>
            </a:r>
          </a:p>
          <a:p>
            <a:r>
              <a:rPr lang="ar-JO" b="1" dirty="0" smtClean="0"/>
              <a:t>فقد تنخفض فتحصل زيادة في العمال.</a:t>
            </a:r>
          </a:p>
          <a:p>
            <a:r>
              <a:rPr lang="ar-JO" b="1" dirty="0" smtClean="0"/>
              <a:t>وقد ترتفع فيحصل نقص في العمال المباشرين.</a:t>
            </a:r>
          </a:p>
          <a:p>
            <a:r>
              <a:rPr lang="ar-JO" b="1" dirty="0" smtClean="0"/>
              <a:t>وتتعذر الزيادة والخفض .. بكبسة زر.</a:t>
            </a:r>
            <a:r>
              <a:rPr lang="ar-JO" dirty="0" smtClean="0"/>
              <a:t>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717250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2048</Words>
  <Application>Microsoft Office PowerPoint</Application>
  <PresentationFormat>On-screen Show (4:3)</PresentationFormat>
  <Paragraphs>356</Paragraphs>
  <Slides>68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Office Theme</vt:lpstr>
      <vt:lpstr>بسم الله الرحمن الرحيم</vt:lpstr>
      <vt:lpstr>الجزء الثاني: عناصر التكلفة</vt:lpstr>
      <vt:lpstr>PowerPoint Presentation</vt:lpstr>
      <vt:lpstr>عنصر التكلفة </vt:lpstr>
      <vt:lpstr>عمال الإنتاج المباشرين</vt:lpstr>
      <vt:lpstr>أعداد العمال المباشرين</vt:lpstr>
      <vt:lpstr>أعداد العمال المباشرين</vt:lpstr>
      <vt:lpstr>أعداد العمال المباشرين</vt:lpstr>
      <vt:lpstr>تذبذب الطاقة الإنتاجية المطلوبة</vt:lpstr>
      <vt:lpstr>خفض الأعداد</vt:lpstr>
      <vt:lpstr>رفع الأعداد</vt:lpstr>
      <vt:lpstr>وقفة نقاشية</vt:lpstr>
      <vt:lpstr>كفاءة العمال المباشرين</vt:lpstr>
      <vt:lpstr>ورشة عمل</vt:lpstr>
      <vt:lpstr>أسباب تدني الكفاءة</vt:lpstr>
      <vt:lpstr>أسباب تدني الكفاءة</vt:lpstr>
      <vt:lpstr>ضعف المهارات</vt:lpstr>
      <vt:lpstr>نقص الدافعية</vt:lpstr>
      <vt:lpstr>تراجع بيئة العمل</vt:lpstr>
      <vt:lpstr>سوء المعاملة </vt:lpstr>
      <vt:lpstr>الإحساس بالغبن</vt:lpstr>
      <vt:lpstr>الملل والرتابة</vt:lpstr>
      <vt:lpstr>العمليات العقيمة</vt:lpstr>
      <vt:lpstr>عيب في أدوات الإنتاج</vt:lpstr>
      <vt:lpstr>عدم وضوح التعليمات والخطط وإرتباكها</vt:lpstr>
      <vt:lpstr>ضعف روح الفريق</vt:lpstr>
      <vt:lpstr>رفع كفاءة العمال</vt:lpstr>
      <vt:lpstr>رفع كفاءة العمال</vt:lpstr>
      <vt:lpstr>المهام الملقاة على عامل الإنتاج</vt:lpstr>
      <vt:lpstr>الأجور</vt:lpstr>
      <vt:lpstr>وقفة نقاشية</vt:lpstr>
      <vt:lpstr>العمل الإضافي</vt:lpstr>
      <vt:lpstr>الضمان الإجتماعي</vt:lpstr>
      <vt:lpstr>بدل الإجازات</vt:lpstr>
      <vt:lpstr>النقل</vt:lpstr>
      <vt:lpstr>مكافئة نهاية الخدمة</vt:lpstr>
      <vt:lpstr>التأمين الصحي</vt:lpstr>
      <vt:lpstr>العمال المساعدين</vt:lpstr>
      <vt:lpstr>عمال القطعة</vt:lpstr>
      <vt:lpstr>وقفة نقاش</vt:lpstr>
      <vt:lpstr>فاحصي الجودة</vt:lpstr>
      <vt:lpstr>فاحصي الجودة</vt:lpstr>
      <vt:lpstr>عمال التغليف</vt:lpstr>
      <vt:lpstr>الكوي </vt:lpstr>
      <vt:lpstr>التطريز والطباعة</vt:lpstr>
      <vt:lpstr>عمال حركة المواد</vt:lpstr>
      <vt:lpstr>عمال القص</vt:lpstr>
      <vt:lpstr>عمال النظافة</vt:lpstr>
      <vt:lpstr>مشرفي الإنتاج</vt:lpstr>
      <vt:lpstr>مشرفي الجودة</vt:lpstr>
      <vt:lpstr>مشرفي التغليف</vt:lpstr>
      <vt:lpstr>مشرفي التخطيط</vt:lpstr>
      <vt:lpstr>الصيانة</vt:lpstr>
      <vt:lpstr>مدير الإنتاج</vt:lpstr>
      <vt:lpstr>القصيص</vt:lpstr>
      <vt:lpstr>أمين المخزن</vt:lpstr>
      <vt:lpstr>عمال المخزن</vt:lpstr>
      <vt:lpstr>شؤون الموظفين</vt:lpstr>
      <vt:lpstr>المحاسبة</vt:lpstr>
      <vt:lpstr>الإدارة العليا</vt:lpstr>
      <vt:lpstr>المواد</vt:lpstr>
      <vt:lpstr>الإكسسوارات</vt:lpstr>
      <vt:lpstr>الايجار</vt:lpstr>
      <vt:lpstr>الاهتلاك</vt:lpstr>
      <vt:lpstr>قطع الغيار</vt:lpstr>
      <vt:lpstr>الكهرباء والماء والتلفون</vt:lpstr>
      <vt:lpstr>التأمين</vt:lpstr>
      <vt:lpstr>شكراً على حسن إصغائكم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user</dc:creator>
  <cp:lastModifiedBy>user</cp:lastModifiedBy>
  <cp:revision>48</cp:revision>
  <dcterms:created xsi:type="dcterms:W3CDTF">2014-12-30T15:56:56Z</dcterms:created>
  <dcterms:modified xsi:type="dcterms:W3CDTF">2015-02-27T18:55:41Z</dcterms:modified>
</cp:coreProperties>
</file>