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5" r:id="rId6"/>
    <p:sldId id="291" r:id="rId7"/>
    <p:sldId id="266" r:id="rId8"/>
    <p:sldId id="267" r:id="rId9"/>
    <p:sldId id="268" r:id="rId10"/>
    <p:sldId id="269" r:id="rId11"/>
    <p:sldId id="270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71" r:id="rId21"/>
    <p:sldId id="272" r:id="rId22"/>
    <p:sldId id="273" r:id="rId23"/>
    <p:sldId id="285" r:id="rId24"/>
    <p:sldId id="286" r:id="rId25"/>
    <p:sldId id="287" r:id="rId26"/>
    <p:sldId id="288" r:id="rId27"/>
    <p:sldId id="289" r:id="rId28"/>
    <p:sldId id="290" r:id="rId29"/>
    <p:sldId id="274" r:id="rId30"/>
    <p:sldId id="295" r:id="rId31"/>
    <p:sldId id="302" r:id="rId32"/>
    <p:sldId id="260" r:id="rId33"/>
    <p:sldId id="292" r:id="rId34"/>
    <p:sldId id="293" r:id="rId35"/>
    <p:sldId id="294" r:id="rId36"/>
    <p:sldId id="298" r:id="rId37"/>
    <p:sldId id="299" r:id="rId38"/>
    <p:sldId id="300" r:id="rId39"/>
    <p:sldId id="301" r:id="rId40"/>
    <p:sldId id="262" r:id="rId41"/>
    <p:sldId id="263" r:id="rId42"/>
    <p:sldId id="264" r:id="rId43"/>
    <p:sldId id="303" r:id="rId44"/>
    <p:sldId id="305" r:id="rId45"/>
    <p:sldId id="304" r:id="rId46"/>
    <p:sldId id="307" r:id="rId47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64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AF2A-9FAB-4A54-8B6C-8E69D0DC6F89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AD74-E8CD-4BCE-971A-4DE846C38D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18435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AF2A-9FAB-4A54-8B6C-8E69D0DC6F89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AD74-E8CD-4BCE-971A-4DE846C38D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18335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AF2A-9FAB-4A54-8B6C-8E69D0DC6F89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AD74-E8CD-4BCE-971A-4DE846C38D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67365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AF2A-9FAB-4A54-8B6C-8E69D0DC6F89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AD74-E8CD-4BCE-971A-4DE846C38D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2338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AF2A-9FAB-4A54-8B6C-8E69D0DC6F89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AD74-E8CD-4BCE-971A-4DE846C38D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6967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AF2A-9FAB-4A54-8B6C-8E69D0DC6F89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AD74-E8CD-4BCE-971A-4DE846C38D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05788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AF2A-9FAB-4A54-8B6C-8E69D0DC6F89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AD74-E8CD-4BCE-971A-4DE846C38D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16703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AF2A-9FAB-4A54-8B6C-8E69D0DC6F89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AD74-E8CD-4BCE-971A-4DE846C38D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78283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AF2A-9FAB-4A54-8B6C-8E69D0DC6F89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AD74-E8CD-4BCE-971A-4DE846C38D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1738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AF2A-9FAB-4A54-8B6C-8E69D0DC6F89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AD74-E8CD-4BCE-971A-4DE846C38D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60387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AF2A-9FAB-4A54-8B6C-8E69D0DC6F89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AD74-E8CD-4BCE-971A-4DE846C38D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2363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9AF2A-9FAB-4A54-8B6C-8E69D0DC6F89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4AD74-E8CD-4BCE-971A-4DE846C38D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17486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1447799"/>
          </a:xfrm>
        </p:spPr>
        <p:txBody>
          <a:bodyPr>
            <a:normAutofit/>
          </a:bodyPr>
          <a:lstStyle/>
          <a:p>
            <a:r>
              <a:rPr lang="ar-JO" sz="3200" b="1" dirty="0" smtClean="0">
                <a:solidFill>
                  <a:schemeClr val="accent6">
                    <a:lumMod val="75000"/>
                  </a:schemeClr>
                </a:solidFill>
              </a:rPr>
              <a:t>بسم الله الرحمن الرحيم</a:t>
            </a:r>
            <a:endParaRPr lang="ar-JO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62200"/>
            <a:ext cx="6400800" cy="3276600"/>
          </a:xfrm>
        </p:spPr>
        <p:txBody>
          <a:bodyPr>
            <a:normAutofit/>
          </a:bodyPr>
          <a:lstStyle/>
          <a:p>
            <a:r>
              <a:rPr lang="ar-JO" sz="4300" b="1" dirty="0" smtClean="0"/>
              <a:t>دورة حساب التكاليف</a:t>
            </a:r>
          </a:p>
          <a:p>
            <a:r>
              <a:rPr lang="ar-JO" dirty="0" smtClean="0"/>
              <a:t>ج3</a:t>
            </a:r>
          </a:p>
          <a:p>
            <a:r>
              <a:rPr lang="ar-JO" sz="5400" b="1" dirty="0" smtClean="0"/>
              <a:t>طرق حساب التكاليف</a:t>
            </a:r>
            <a:endParaRPr lang="ar-JO" sz="5400" b="1" dirty="0"/>
          </a:p>
        </p:txBody>
      </p:sp>
    </p:spTree>
    <p:extLst>
      <p:ext uri="{BB962C8B-B14F-4D97-AF65-F5344CB8AC3E}">
        <p14:creationId xmlns:p14="http://schemas.microsoft.com/office/powerpoint/2010/main" val="851886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</a:t>
            </a:r>
            <a:r>
              <a:rPr lang="ar-JO" b="1" dirty="0" smtClean="0"/>
              <a:t>التكلفة</a:t>
            </a:r>
            <a:r>
              <a:rPr lang="ar-JO" sz="3200" b="1" dirty="0" smtClean="0"/>
              <a:t>5</a:t>
            </a:r>
            <a:endParaRPr lang="ar-J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خامساً: الإدارة العليا:</a:t>
            </a:r>
          </a:p>
          <a:p>
            <a:r>
              <a:rPr lang="ar-JO" b="1" dirty="0" smtClean="0"/>
              <a:t>المدير العام.</a:t>
            </a:r>
          </a:p>
          <a:p>
            <a:r>
              <a:rPr lang="ar-JO" b="1" dirty="0" smtClean="0"/>
              <a:t>نواب المدير العام.</a:t>
            </a:r>
          </a:p>
          <a:p>
            <a:r>
              <a:rPr lang="ar-JO" b="1" dirty="0" smtClean="0"/>
              <a:t>مديري الأقسام، مشتريات ، مبيعات، موارد بشرية، محاسبة، مستودعات..</a:t>
            </a:r>
          </a:p>
          <a:p>
            <a:r>
              <a:rPr lang="ar-JO" b="1" dirty="0" smtClean="0"/>
              <a:t>أعضاء مجلس الإدارة.</a:t>
            </a:r>
          </a:p>
          <a:p>
            <a:r>
              <a:rPr lang="ar-JO" b="1" dirty="0" smtClean="0"/>
              <a:t>.. وتتضمن رواتب ومكافئات ومياومات وبدلات ومصاريف أعضاء المجلس ورئيسه.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511916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</a:t>
            </a:r>
            <a:r>
              <a:rPr lang="ar-JO" b="1" dirty="0" smtClean="0"/>
              <a:t>التكلفة</a:t>
            </a:r>
            <a:r>
              <a:rPr lang="ar-JO" sz="3200" b="1" dirty="0" smtClean="0"/>
              <a:t>6</a:t>
            </a:r>
            <a:endParaRPr lang="ar-J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سادساً: إيجار المبنى:</a:t>
            </a:r>
          </a:p>
          <a:p>
            <a:r>
              <a:rPr lang="ar-JO" b="1" dirty="0" smtClean="0"/>
              <a:t>سنوي أو شهري حسب المدة.</a:t>
            </a:r>
          </a:p>
          <a:p>
            <a:r>
              <a:rPr lang="ar-JO" b="1" dirty="0" smtClean="0"/>
              <a:t>في حال كان المبنى مملوك للشركة يحسب إستهلاك.</a:t>
            </a:r>
          </a:p>
          <a:p>
            <a:r>
              <a:rPr lang="ar-JO" b="1" dirty="0" smtClean="0"/>
              <a:t>تقسم قيمة المبنى على العمر المفترض للمبنى.</a:t>
            </a:r>
          </a:p>
          <a:p>
            <a:r>
              <a:rPr lang="ar-JO" b="1" dirty="0" smtClean="0"/>
              <a:t>الناتج الإهتلاك السنوي.. </a:t>
            </a:r>
          </a:p>
          <a:p>
            <a:r>
              <a:rPr lang="ar-JO" b="1" dirty="0" smtClean="0"/>
              <a:t>.. بالقسمة على 12 نحصل على الإهتلاك الشهري.</a:t>
            </a:r>
          </a:p>
        </p:txBody>
      </p:sp>
    </p:spTree>
    <p:extLst>
      <p:ext uri="{BB962C8B-B14F-4D97-AF65-F5344CB8AC3E}">
        <p14:creationId xmlns:p14="http://schemas.microsoft.com/office/powerpoint/2010/main" val="2205416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</a:t>
            </a:r>
            <a:r>
              <a:rPr lang="ar-JO" b="1" dirty="0" smtClean="0"/>
              <a:t>التكلفة</a:t>
            </a:r>
            <a:r>
              <a:rPr lang="ar-JO" sz="3200" b="1" dirty="0" smtClean="0"/>
              <a:t>7</a:t>
            </a:r>
            <a:endParaRPr lang="ar-J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ar-JO" b="1" dirty="0"/>
              <a:t>سابعاً: الإهتلاك</a:t>
            </a:r>
            <a:r>
              <a:rPr lang="ar-JO" b="1" dirty="0" smtClean="0"/>
              <a:t>:</a:t>
            </a:r>
          </a:p>
          <a:p>
            <a:r>
              <a:rPr lang="ar-JO" b="1" dirty="0" smtClean="0"/>
              <a:t>معدات الإنتاج.</a:t>
            </a:r>
          </a:p>
          <a:p>
            <a:r>
              <a:rPr lang="ar-JO" b="1" dirty="0" smtClean="0"/>
              <a:t>السيارات والآليات.</a:t>
            </a:r>
          </a:p>
          <a:p>
            <a:r>
              <a:rPr lang="ar-JO" b="1" dirty="0" smtClean="0"/>
              <a:t>الأثاث المكتبي ( وأثاث السكن في حال وجوده )</a:t>
            </a:r>
          </a:p>
          <a:p>
            <a:r>
              <a:rPr lang="ar-JO" b="1" dirty="0" smtClean="0"/>
              <a:t>المعدات المكتبية.</a:t>
            </a:r>
          </a:p>
          <a:p>
            <a:r>
              <a:rPr lang="ar-JO" b="1" dirty="0" smtClean="0"/>
              <a:t>تجهيزات المستودع – أرفف وصناديق.</a:t>
            </a:r>
          </a:p>
          <a:p>
            <a:r>
              <a:rPr lang="ar-JO" b="1" dirty="0" smtClean="0"/>
              <a:t>الأثاث الصناعي – صناديق ، خزائن..</a:t>
            </a:r>
          </a:p>
          <a:p>
            <a:r>
              <a:rPr lang="ar-JO" b="1" dirty="0" smtClean="0"/>
              <a:t>مصاعد.</a:t>
            </a:r>
          </a:p>
          <a:p>
            <a:r>
              <a:rPr lang="ar-JO" b="1" dirty="0" smtClean="0"/>
              <a:t>يحسب الإهتلاك الشهري بقسمة القيمة على العمر المفترض بالأشهر.</a:t>
            </a:r>
            <a:endParaRPr lang="ar-JO" b="1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030546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</a:t>
            </a:r>
            <a:r>
              <a:rPr lang="ar-JO" b="1" dirty="0" smtClean="0"/>
              <a:t>التكلفة</a:t>
            </a:r>
            <a:r>
              <a:rPr lang="ar-JO" sz="3200" b="1" dirty="0" smtClean="0"/>
              <a:t>8</a:t>
            </a:r>
            <a:endParaRPr lang="ar-J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ثامناً: نقل العمال:</a:t>
            </a:r>
          </a:p>
          <a:p>
            <a:r>
              <a:rPr lang="ar-JO" b="1" dirty="0" smtClean="0"/>
              <a:t>في حال وجود شركة ناقلة – تعادل قيمة هذه التكلفة قيمة فاتورة هذه الشركة الشهرية .. يضاف إليها أية مصاريف أخرى.</a:t>
            </a:r>
          </a:p>
          <a:p>
            <a:r>
              <a:rPr lang="ar-JO" b="1" dirty="0" smtClean="0"/>
              <a:t> في حال وجود باصات خاصة للشركة .. فهناك إهتلاك الباصات .. وهناك راتب السواقين .. وهناك مصاريف الوقود والصيانة الشهرية ..إضافة إلى مصاريف أخرى مثل المخالفات 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304986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</a:t>
            </a:r>
            <a:r>
              <a:rPr lang="ar-JO" b="1" dirty="0" smtClean="0"/>
              <a:t>التكلفة</a:t>
            </a:r>
            <a:r>
              <a:rPr lang="ar-JO" sz="3200" b="1" dirty="0" smtClean="0"/>
              <a:t>9</a:t>
            </a:r>
            <a:endParaRPr lang="ar-J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تاسعاً: قطع </a:t>
            </a:r>
            <a:r>
              <a:rPr lang="ar-JO" b="1" dirty="0"/>
              <a:t>الغيار</a:t>
            </a:r>
            <a:r>
              <a:rPr lang="ar-JO" b="1" dirty="0" smtClean="0"/>
              <a:t>.</a:t>
            </a:r>
          </a:p>
          <a:p>
            <a:r>
              <a:rPr lang="ar-JO" b="1" dirty="0" smtClean="0"/>
              <a:t>وتشمل إثمان وكلف شراء جميع قطع الغيار المستخدمة.</a:t>
            </a:r>
          </a:p>
          <a:p>
            <a:r>
              <a:rPr lang="ar-JO" b="1" dirty="0" smtClean="0"/>
              <a:t>وتشمل أثمان وكلف شراء جميع الزيوت ومواد التشحيم المستخدمة.</a:t>
            </a:r>
            <a:endParaRPr lang="ar-JO" b="1" dirty="0"/>
          </a:p>
          <a:p>
            <a:endParaRPr lang="ar-JO" b="1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21162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</a:t>
            </a:r>
            <a:r>
              <a:rPr lang="ar-JO" b="1" dirty="0" smtClean="0"/>
              <a:t>التكلفة</a:t>
            </a:r>
            <a:r>
              <a:rPr lang="ar-JO" sz="3200" b="1" dirty="0" smtClean="0"/>
              <a:t>10</a:t>
            </a:r>
            <a:endParaRPr lang="ar-J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عاشراً: الصيانة الخارجية:</a:t>
            </a:r>
          </a:p>
          <a:p>
            <a:r>
              <a:rPr lang="ar-JO" b="1" dirty="0" smtClean="0"/>
              <a:t>الإستعانة بجهة خارجية لأعمال تصليح لا يقدر عليها طاقم صيانة الشركة.</a:t>
            </a:r>
          </a:p>
          <a:p>
            <a:r>
              <a:rPr lang="ar-JO" b="1" dirty="0" smtClean="0"/>
              <a:t>وتحسب بجمع فواتير الصيانة ( التصليح ) المقدمة من قبل هذه الجهات الخدمية.. يضاف إليها أية مصاريف أخرى كالنقل..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161516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</a:t>
            </a:r>
            <a:r>
              <a:rPr lang="ar-JO" b="1" dirty="0" smtClean="0"/>
              <a:t>التكلفة</a:t>
            </a:r>
            <a:r>
              <a:rPr lang="ar-JO" sz="3200" b="1" dirty="0" smtClean="0"/>
              <a:t>11</a:t>
            </a:r>
            <a:endParaRPr lang="ar-J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حادي عشر: مصاريف السيارات:</a:t>
            </a:r>
          </a:p>
          <a:p>
            <a:r>
              <a:rPr lang="ar-JO" b="1" dirty="0" smtClean="0"/>
              <a:t>وتشمل مصاريف الوقود والزيوت والصيانة والتصليح.</a:t>
            </a:r>
          </a:p>
          <a:p>
            <a:r>
              <a:rPr lang="ar-JO" b="1" dirty="0" smtClean="0"/>
              <a:t>رواتب السواقين تحسب مع رواتب باقي الموظفين بنفس الطريقة.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7807313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</a:t>
            </a:r>
            <a:r>
              <a:rPr lang="ar-JO" b="1" dirty="0" smtClean="0"/>
              <a:t>التكلفة</a:t>
            </a:r>
            <a:r>
              <a:rPr lang="ar-JO" sz="3200" b="1" dirty="0" smtClean="0"/>
              <a:t>12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ثاني عشر: الديزل </a:t>
            </a:r>
            <a:r>
              <a:rPr lang="ar-JO" b="1" dirty="0"/>
              <a:t>والكهرباء والماء والتلفون والإنترنت</a:t>
            </a:r>
            <a:r>
              <a:rPr lang="ar-JO" b="1" dirty="0" smtClean="0"/>
              <a:t>.</a:t>
            </a:r>
          </a:p>
          <a:p>
            <a:r>
              <a:rPr lang="ar-JO" b="1" dirty="0" smtClean="0"/>
              <a:t>حسب الفواتير الشهرية.</a:t>
            </a:r>
            <a:endParaRPr lang="ar-JO" b="1" dirty="0"/>
          </a:p>
          <a:p>
            <a:endParaRPr lang="ar-JO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3517090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</a:t>
            </a:r>
            <a:r>
              <a:rPr lang="ar-JO" b="1" dirty="0" smtClean="0"/>
              <a:t>التكلفة</a:t>
            </a:r>
            <a:r>
              <a:rPr lang="ar-JO" sz="3200" b="1" dirty="0" smtClean="0"/>
              <a:t>13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ثالث عشر: القرطاسية:</a:t>
            </a:r>
          </a:p>
          <a:p>
            <a:r>
              <a:rPr lang="ar-JO" b="1" dirty="0" smtClean="0"/>
              <a:t>حسب الكميات المستهلكة أو المشتراه من الأوراق والأحبار والأقلام ..</a:t>
            </a:r>
            <a:endParaRPr lang="ar-JO" b="1" dirty="0"/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07646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</a:t>
            </a:r>
            <a:r>
              <a:rPr lang="ar-JO" b="1" dirty="0" smtClean="0"/>
              <a:t>التكلفة</a:t>
            </a:r>
            <a:r>
              <a:rPr lang="ar-JO" sz="3200" b="1" dirty="0" smtClean="0"/>
              <a:t>14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رابع عشر: الضيافة:</a:t>
            </a:r>
          </a:p>
          <a:p>
            <a:r>
              <a:rPr lang="ar-JO" b="1" dirty="0" smtClean="0"/>
              <a:t>مصاريف البوفيه والإحتفالات والدعوات..</a:t>
            </a:r>
          </a:p>
          <a:p>
            <a:r>
              <a:rPr lang="ar-JO" b="1" dirty="0" smtClean="0"/>
              <a:t>حسب المصاريف الفعلية.</a:t>
            </a:r>
            <a:endParaRPr lang="ar-JO" b="1" dirty="0"/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86228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الجزء الثالث: طرق حساب التكاليف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/>
              <a:t>طرق حساب </a:t>
            </a:r>
            <a:r>
              <a:rPr lang="ar-JO" b="1" dirty="0" smtClean="0"/>
              <a:t>التكاليف.</a:t>
            </a:r>
          </a:p>
          <a:p>
            <a:r>
              <a:rPr lang="ar-JO" b="1" dirty="0" smtClean="0"/>
              <a:t>حساب التكاليف الكلية.</a:t>
            </a:r>
          </a:p>
          <a:p>
            <a:r>
              <a:rPr lang="ar-JO" b="1" dirty="0" smtClean="0"/>
              <a:t>تكلفة الدقيقة المعيارية.</a:t>
            </a:r>
          </a:p>
          <a:p>
            <a:r>
              <a:rPr lang="ar-JO" b="1" dirty="0"/>
              <a:t>ت</a:t>
            </a:r>
            <a:r>
              <a:rPr lang="ar-JO" b="1" dirty="0" smtClean="0"/>
              <a:t>كلفة محطة الإنتاج ( الماكينة ).</a:t>
            </a:r>
          </a:p>
          <a:p>
            <a:r>
              <a:rPr lang="ar-JO" b="1" dirty="0" smtClean="0"/>
              <a:t>تكلفة القطعة.</a:t>
            </a:r>
          </a:p>
          <a:p>
            <a:r>
              <a:rPr lang="ar-JO" b="1" dirty="0" smtClean="0"/>
              <a:t>تصميم إستمارات حساب التكاليف.</a:t>
            </a:r>
          </a:p>
          <a:p>
            <a:r>
              <a:rPr lang="ar-JO" b="1" dirty="0" smtClean="0"/>
              <a:t>تمارين.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503389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</a:t>
            </a:r>
            <a:r>
              <a:rPr lang="ar-JO" b="1" dirty="0" smtClean="0"/>
              <a:t>التكلفة</a:t>
            </a:r>
            <a:r>
              <a:rPr lang="ar-JO" sz="3200" b="1" dirty="0" smtClean="0"/>
              <a:t>15</a:t>
            </a:r>
            <a:endParaRPr lang="ar-J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خامس عشر: المواد الأساسية: قماش</a:t>
            </a:r>
          </a:p>
          <a:p>
            <a:r>
              <a:rPr lang="ar-JO" b="1" dirty="0" smtClean="0"/>
              <a:t>التكلفة تشمل: 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سعر القماش.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تكاليف الشحن.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الرسوم الجمركية والرسوم الأخرى.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تكاليف النقل الداخلي.</a:t>
            </a:r>
          </a:p>
          <a:p>
            <a:r>
              <a:rPr lang="ar-JO" b="1" dirty="0" smtClean="0"/>
              <a:t>يحمل على الطلبية ما تم إستخدامه من قماش.</a:t>
            </a:r>
          </a:p>
        </p:txBody>
      </p:sp>
    </p:spTree>
    <p:extLst>
      <p:ext uri="{BB962C8B-B14F-4D97-AF65-F5344CB8AC3E}">
        <p14:creationId xmlns:p14="http://schemas.microsoft.com/office/powerpoint/2010/main" val="25535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</a:t>
            </a:r>
            <a:r>
              <a:rPr lang="ar-JO" b="1" dirty="0" smtClean="0"/>
              <a:t>التكلفة</a:t>
            </a:r>
            <a:r>
              <a:rPr lang="ar-JO" sz="3200" b="1" dirty="0" smtClean="0"/>
              <a:t>16</a:t>
            </a:r>
            <a:endParaRPr lang="ar-J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سادس عشر: المواد الإضافية: </a:t>
            </a:r>
          </a:p>
          <a:p>
            <a:pPr marL="0" indent="0">
              <a:buNone/>
            </a:pPr>
            <a:r>
              <a:rPr lang="ar-JO" b="1" dirty="0" smtClean="0"/>
              <a:t>– </a:t>
            </a:r>
            <a:r>
              <a:rPr lang="ar-JO" b="1" dirty="0"/>
              <a:t>زر </a:t>
            </a:r>
            <a:endParaRPr lang="ar-JO" b="1" dirty="0" smtClean="0"/>
          </a:p>
          <a:p>
            <a:pPr marL="0" indent="0">
              <a:buNone/>
            </a:pPr>
            <a:r>
              <a:rPr lang="ar-JO" b="1" dirty="0" smtClean="0"/>
              <a:t>– </a:t>
            </a:r>
            <a:r>
              <a:rPr lang="ar-JO" b="1" dirty="0"/>
              <a:t>سحاب </a:t>
            </a:r>
            <a:endParaRPr lang="ar-JO" b="1" dirty="0" smtClean="0"/>
          </a:p>
          <a:p>
            <a:pPr marL="0" indent="0">
              <a:buNone/>
            </a:pPr>
            <a:r>
              <a:rPr lang="ar-JO" b="1" dirty="0" smtClean="0"/>
              <a:t>– خيط</a:t>
            </a:r>
          </a:p>
          <a:p>
            <a:r>
              <a:rPr lang="ar-JO" b="1" dirty="0" smtClean="0"/>
              <a:t>وتحسب حسب الكميات المستهلكة في الفترة ( المدة ).</a:t>
            </a:r>
          </a:p>
          <a:p>
            <a:r>
              <a:rPr lang="ar-JO" b="1" dirty="0" smtClean="0"/>
              <a:t>.. المصروفة من المستودع.</a:t>
            </a:r>
          </a:p>
          <a:p>
            <a:r>
              <a:rPr lang="ar-JO" b="1" dirty="0" smtClean="0"/>
              <a:t>المستخدمة في الإنتاج من واقع كميات الإنتاج.</a:t>
            </a:r>
            <a:endParaRPr lang="ar-JO" b="1" dirty="0"/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80269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</a:t>
            </a:r>
            <a:r>
              <a:rPr lang="ar-JO" b="1" dirty="0" smtClean="0"/>
              <a:t>التكلفة</a:t>
            </a:r>
            <a:r>
              <a:rPr lang="ar-JO" sz="3200" b="1" dirty="0" smtClean="0"/>
              <a:t>17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سابع عشر: مواد </a:t>
            </a:r>
            <a:r>
              <a:rPr lang="ar-JO" b="1" dirty="0"/>
              <a:t>التغليف </a:t>
            </a:r>
            <a:endParaRPr lang="ar-JO" b="1" dirty="0" smtClean="0"/>
          </a:p>
          <a:p>
            <a:pPr>
              <a:buFont typeface="Wingdings" pitchFamily="2" charset="2"/>
              <a:buChar char="q"/>
            </a:pPr>
            <a:r>
              <a:rPr lang="ar-JO" b="1" dirty="0" smtClean="0"/>
              <a:t>– </a:t>
            </a:r>
            <a:r>
              <a:rPr lang="ar-JO" b="1" dirty="0"/>
              <a:t>كيس </a:t>
            </a:r>
            <a:endParaRPr lang="ar-JO" b="1" dirty="0" smtClean="0"/>
          </a:p>
          <a:p>
            <a:pPr>
              <a:buFont typeface="Wingdings" pitchFamily="2" charset="2"/>
              <a:buChar char="q"/>
            </a:pPr>
            <a:r>
              <a:rPr lang="ar-JO" b="1" dirty="0" smtClean="0"/>
              <a:t>– </a:t>
            </a:r>
            <a:r>
              <a:rPr lang="ar-JO" b="1" dirty="0"/>
              <a:t>علبة </a:t>
            </a:r>
            <a:endParaRPr lang="ar-JO" b="1" dirty="0" smtClean="0"/>
          </a:p>
          <a:p>
            <a:pPr>
              <a:buFont typeface="Wingdings" pitchFamily="2" charset="2"/>
              <a:buChar char="q"/>
            </a:pPr>
            <a:r>
              <a:rPr lang="ar-JO" b="1" dirty="0" smtClean="0"/>
              <a:t>- صندوق</a:t>
            </a:r>
          </a:p>
          <a:p>
            <a:r>
              <a:rPr lang="ar-JO" b="1" dirty="0"/>
              <a:t>وتحسب حسب الكميات المستهلكة في </a:t>
            </a:r>
            <a:r>
              <a:rPr lang="ar-JO" b="1" dirty="0" smtClean="0"/>
              <a:t>الفترة.</a:t>
            </a:r>
            <a:endParaRPr lang="ar-JO" b="1" dirty="0"/>
          </a:p>
          <a:p>
            <a:r>
              <a:rPr lang="ar-JO" b="1" dirty="0"/>
              <a:t>.. المصروفة من المستودع.</a:t>
            </a:r>
          </a:p>
          <a:p>
            <a:r>
              <a:rPr lang="ar-JO" b="1" dirty="0"/>
              <a:t>المستخدمة في الإنتاج من واقع كميات الإنتاج</a:t>
            </a:r>
            <a:r>
              <a:rPr lang="ar-JO" b="1" dirty="0" smtClean="0"/>
              <a:t>.</a:t>
            </a:r>
          </a:p>
          <a:p>
            <a:r>
              <a:rPr lang="ar-JO" b="1" dirty="0" smtClean="0"/>
              <a:t>لتشمل التوالف.</a:t>
            </a:r>
            <a:endParaRPr lang="ar-JO" b="1" dirty="0"/>
          </a:p>
          <a:p>
            <a:endParaRPr lang="ar-JO" b="1" dirty="0"/>
          </a:p>
          <a:p>
            <a:pPr>
              <a:buFont typeface="Wingdings" pitchFamily="2" charset="2"/>
              <a:buChar char="q"/>
            </a:pPr>
            <a:endParaRPr lang="ar-JO" b="1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80329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</a:t>
            </a:r>
            <a:r>
              <a:rPr lang="ar-JO" b="1" dirty="0" smtClean="0"/>
              <a:t>التكلفة</a:t>
            </a:r>
            <a:r>
              <a:rPr lang="ar-JO" sz="3200" b="1" dirty="0" smtClean="0"/>
              <a:t>18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ثامن عشر: مواد </a:t>
            </a:r>
            <a:r>
              <a:rPr lang="ar-JO" b="1" dirty="0"/>
              <a:t>مستهلكة </a:t>
            </a:r>
            <a:endParaRPr lang="ar-JO" b="1" dirty="0" smtClean="0"/>
          </a:p>
          <a:p>
            <a:pPr marL="0" indent="0">
              <a:buNone/>
            </a:pPr>
            <a:r>
              <a:rPr lang="ar-JO" b="1" dirty="0" smtClean="0"/>
              <a:t>– </a:t>
            </a:r>
            <a:r>
              <a:rPr lang="ar-JO" b="1" dirty="0"/>
              <a:t>ورق </a:t>
            </a:r>
            <a:endParaRPr lang="ar-JO" b="1" dirty="0" smtClean="0"/>
          </a:p>
          <a:p>
            <a:pPr marL="0" indent="0">
              <a:buNone/>
            </a:pPr>
            <a:r>
              <a:rPr lang="ar-JO" b="1" dirty="0" smtClean="0"/>
              <a:t>– </a:t>
            </a:r>
            <a:r>
              <a:rPr lang="ar-JO" b="1" dirty="0"/>
              <a:t>كرتون </a:t>
            </a:r>
            <a:endParaRPr lang="ar-JO" b="1" dirty="0" smtClean="0"/>
          </a:p>
          <a:p>
            <a:pPr marL="0" indent="0">
              <a:buNone/>
            </a:pPr>
            <a:r>
              <a:rPr lang="ar-JO" b="1" dirty="0" smtClean="0"/>
              <a:t>-أقلام علام</a:t>
            </a:r>
          </a:p>
          <a:p>
            <a:r>
              <a:rPr lang="ar-JO" b="1" dirty="0"/>
              <a:t>وتحسب حسب الكميات المستهلكة في </a:t>
            </a:r>
            <a:r>
              <a:rPr lang="ar-JO" b="1" dirty="0" smtClean="0"/>
              <a:t>الفترة.</a:t>
            </a:r>
            <a:endParaRPr lang="ar-JO" b="1" dirty="0"/>
          </a:p>
          <a:p>
            <a:r>
              <a:rPr lang="ar-JO" b="1" dirty="0"/>
              <a:t>.. </a:t>
            </a:r>
            <a:r>
              <a:rPr lang="ar-JO" b="1" dirty="0" smtClean="0"/>
              <a:t>أو المصروفة </a:t>
            </a:r>
            <a:r>
              <a:rPr lang="ar-JO" b="1" dirty="0"/>
              <a:t>من </a:t>
            </a:r>
            <a:r>
              <a:rPr lang="ar-JO" b="1" dirty="0" smtClean="0"/>
              <a:t>المستودع.</a:t>
            </a:r>
            <a:endParaRPr lang="ar-JO" b="1" dirty="0"/>
          </a:p>
          <a:p>
            <a:endParaRPr lang="ar-JO" b="1" dirty="0"/>
          </a:p>
          <a:p>
            <a:pPr>
              <a:buFont typeface="Wingdings" pitchFamily="2" charset="2"/>
              <a:buChar char="q"/>
            </a:pPr>
            <a:endParaRPr lang="ar-JO" b="1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95835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</a:t>
            </a:r>
            <a:r>
              <a:rPr lang="ar-JO" b="1" dirty="0" smtClean="0"/>
              <a:t>التكلفة</a:t>
            </a:r>
            <a:r>
              <a:rPr lang="ar-JO" sz="3200" b="1" dirty="0" smtClean="0"/>
              <a:t>19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تاسع عشر: أتعاب مدقق:</a:t>
            </a:r>
          </a:p>
          <a:p>
            <a:r>
              <a:rPr lang="ar-JO" b="1" dirty="0" smtClean="0"/>
              <a:t>حسب قيمة العقد السنوي للمدقق.</a:t>
            </a:r>
          </a:p>
          <a:p>
            <a:r>
              <a:rPr lang="ar-JO" b="1" dirty="0" smtClean="0"/>
              <a:t>وتحسب حسب المدة .. إذا كانت شهرية يُقسم على 12.</a:t>
            </a:r>
            <a:endParaRPr lang="ar-JO" b="1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1831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</a:t>
            </a:r>
            <a:r>
              <a:rPr lang="ar-JO" b="1" dirty="0" smtClean="0"/>
              <a:t>التكلفة</a:t>
            </a:r>
            <a:r>
              <a:rPr lang="ar-JO" sz="3200" b="1" dirty="0" smtClean="0"/>
              <a:t>20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عشرون: أتعاب محامين:</a:t>
            </a:r>
          </a:p>
          <a:p>
            <a:r>
              <a:rPr lang="ar-JO" b="1" dirty="0" smtClean="0"/>
              <a:t>وتحسب حسب فواتير المحامين في الفترة..</a:t>
            </a:r>
          </a:p>
          <a:p>
            <a:r>
              <a:rPr lang="ar-JO" b="1" dirty="0" smtClean="0"/>
              <a:t>..مضافاً إلى ذلك مصاريف التقاضي الأخرى .. مثل رسوم .. طوابع  </a:t>
            </a:r>
            <a:endParaRPr lang="ar-JO" b="1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35128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</a:t>
            </a:r>
            <a:r>
              <a:rPr lang="ar-JO" b="1" dirty="0" smtClean="0"/>
              <a:t>التكلفة</a:t>
            </a:r>
            <a:r>
              <a:rPr lang="ar-JO" sz="3200" b="1" dirty="0" smtClean="0"/>
              <a:t>21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واحد وعشرين: غرامات:</a:t>
            </a:r>
          </a:p>
          <a:p>
            <a:r>
              <a:rPr lang="ar-JO" b="1" dirty="0" smtClean="0"/>
              <a:t>غرامات تأخير توريد.</a:t>
            </a:r>
          </a:p>
          <a:p>
            <a:r>
              <a:rPr lang="ar-JO" b="1" dirty="0" smtClean="0"/>
              <a:t>أرضيات.</a:t>
            </a:r>
          </a:p>
          <a:p>
            <a:r>
              <a:rPr lang="ar-JO" b="1" dirty="0" smtClean="0"/>
              <a:t>غرامات جمركية.</a:t>
            </a:r>
          </a:p>
          <a:p>
            <a:r>
              <a:rPr lang="ar-JO" b="1" dirty="0" smtClean="0"/>
              <a:t>غرامات ضريبية.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وتحسب حسب الغرامات المتحققة في افترة.</a:t>
            </a:r>
            <a:endParaRPr lang="ar-JO" b="1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88356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</a:t>
            </a:r>
            <a:r>
              <a:rPr lang="ar-JO" b="1" dirty="0" smtClean="0"/>
              <a:t>التكلفة</a:t>
            </a:r>
            <a:r>
              <a:rPr lang="ar-JO" sz="3200" b="1" dirty="0" smtClean="0"/>
              <a:t>22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إثنان وعشرين: فوائد بنكية:</a:t>
            </a:r>
          </a:p>
          <a:p>
            <a:r>
              <a:rPr lang="ar-JO" b="1" dirty="0" smtClean="0"/>
              <a:t>الفوائد البنكية على القروض والتسهيلات البنكية.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تحسب حسب الفوائد المتحققة في الفترة.</a:t>
            </a:r>
            <a:endParaRPr lang="ar-JO" b="1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49419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</a:t>
            </a:r>
            <a:r>
              <a:rPr lang="ar-JO" b="1" dirty="0" smtClean="0"/>
              <a:t>التكلفة</a:t>
            </a:r>
            <a:r>
              <a:rPr lang="ar-JO" sz="3200" b="1" dirty="0" smtClean="0"/>
              <a:t>23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ثلاثة وعشرين: ضرائب:</a:t>
            </a:r>
          </a:p>
          <a:p>
            <a:r>
              <a:rPr lang="ar-JO" b="1" dirty="0" smtClean="0"/>
              <a:t>ضريبة مبيعات.</a:t>
            </a:r>
          </a:p>
          <a:p>
            <a:r>
              <a:rPr lang="ar-JO" b="1" dirty="0" smtClean="0"/>
              <a:t>ضريب دخل.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تحسب حسب الضرائب المتوقعة بالفترة.</a:t>
            </a:r>
            <a:endParaRPr lang="ar-JO" b="1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43992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التكلفة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من أهم شروط ضمان دقة حساب مجموع التكاليف: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أن لا « يفلت « عنصر تكلفة واحد... أي أن تشمل الحسبة جميع عناصر التكلفة.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أن يتم إدخال تكاليف الفترة لا أكثر ولا أقل. 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25331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أولاً: حساب مجموع التكلفة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تحسب مجموع التكاليف يإعداد قائمة بجميع أنواع الكلف التي تحققت ..</a:t>
            </a:r>
          </a:p>
          <a:p>
            <a:r>
              <a:rPr lang="ar-JO" b="1" dirty="0" smtClean="0"/>
              <a:t>.. ضمن مجال عمل المركز الربحي </a:t>
            </a:r>
            <a:r>
              <a:rPr lang="en-US" b="1" dirty="0" smtClean="0"/>
              <a:t>Profit Center</a:t>
            </a:r>
            <a:r>
              <a:rPr lang="ar-JO" b="1" dirty="0" smtClean="0"/>
              <a:t> أو المركز الكلفي </a:t>
            </a:r>
            <a:r>
              <a:rPr lang="en-US" b="1" dirty="0" smtClean="0"/>
              <a:t>Cost Center</a:t>
            </a:r>
            <a:r>
              <a:rPr lang="ar-JO" b="1" dirty="0" smtClean="0"/>
              <a:t> المعني ..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قد تكون .. الشركة برمتها .. فرع من الشركة .. قاعة إنتاج .. خط إنتاج..</a:t>
            </a:r>
          </a:p>
          <a:p>
            <a:r>
              <a:rPr lang="ar-JO" b="1" dirty="0" smtClean="0"/>
              <a:t>.. وضمن الإطار الزمني المحدد ( المدة )</a:t>
            </a:r>
            <a:r>
              <a:rPr lang="en-US" b="1" dirty="0" smtClean="0"/>
              <a:t>Period </a:t>
            </a:r>
            <a:r>
              <a:rPr lang="ar-JO" b="1" dirty="0" smtClean="0"/>
              <a:t> 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في الغالب شهر .. قد يكون سنة .. أو فصل .. أو يوم..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41622086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تمرين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حساب مجموع تكاليف مصنع.</a:t>
            </a:r>
          </a:p>
          <a:p>
            <a:r>
              <a:rPr lang="ar-JO" b="1" dirty="0" smtClean="0"/>
              <a:t>حساب مجموع تكاليف خط انتاج.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93493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حساب تكلفة خط إنتاج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تحسب جميع عناصر التكلفة المرتبطة بخط الإنتاج المعني فقط.</a:t>
            </a:r>
          </a:p>
          <a:p>
            <a:r>
              <a:rPr lang="ar-JO" b="1" dirty="0" smtClean="0"/>
              <a:t>تحسب نسبة من عناصر التكلفة العامة – المصاريف العمومية -  </a:t>
            </a:r>
            <a:r>
              <a:rPr lang="en-US" b="1" dirty="0" smtClean="0"/>
              <a:t>overheads</a:t>
            </a:r>
            <a:r>
              <a:rPr lang="ar-JO" b="1" dirty="0" smtClean="0"/>
              <a:t> - وتضاف إليها.</a:t>
            </a:r>
          </a:p>
          <a:p>
            <a:r>
              <a:rPr lang="ar-JO" b="1" dirty="0" smtClean="0"/>
              <a:t>ينبغي التأكد أن كامل المصاريف العمومية تم توزيعها.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9930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ثانياً: حساب تكلفة الدقيقة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8153400" cy="4525963"/>
          </a:xfrm>
        </p:spPr>
        <p:txBody>
          <a:bodyPr/>
          <a:lstStyle/>
          <a:p>
            <a:r>
              <a:rPr lang="ar-JO" b="1" dirty="0" smtClean="0"/>
              <a:t>كل قطعة إنتاج لها زمن قياسي لإنتاجها.</a:t>
            </a:r>
          </a:p>
          <a:p>
            <a:r>
              <a:rPr lang="ar-JO" b="1" dirty="0" smtClean="0"/>
              <a:t>كذلك لكل مرحلة إنتاج زمن معياري.</a:t>
            </a:r>
          </a:p>
          <a:p>
            <a:r>
              <a:rPr lang="ar-JO" b="1" dirty="0" smtClean="0"/>
              <a:t>يتم تحديده من قبل قسم الهندسة الصناعية.. بطرق مختلفة.</a:t>
            </a:r>
          </a:p>
          <a:p>
            <a:r>
              <a:rPr lang="ar-JO" b="1" dirty="0" smtClean="0"/>
              <a:t>يقاس إنتاج مصنع بعدد الدقائق المعيارية التي تم إنتاجها.</a:t>
            </a:r>
          </a:p>
          <a:p>
            <a:r>
              <a:rPr lang="ar-JO" b="1" dirty="0" smtClean="0"/>
              <a:t>تقاس كفاءة خط إنتاج بقسمة عدد الدقائق المعيارية التي تم إنتاجها على عدد الدقائق المعيارية التي تم رصدها وتشغيلها.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55446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تكلفة الدقيقة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تحسب تكلفة الدقيقة المعيارية لوحدة إنتاجية بقسمة مجموع التكاليف للفترة على مجموع الدقائق المعيارية التي تم إنتاجها خلال نفس الفترة.</a:t>
            </a:r>
          </a:p>
          <a:p>
            <a:pPr>
              <a:buFont typeface="Courier New" pitchFamily="49" charset="0"/>
              <a:buChar char="o"/>
            </a:pPr>
            <a:r>
              <a:rPr lang="ar-JO" b="1" dirty="0" smtClean="0"/>
              <a:t>مثال: مصنع أنتج خلال شهر:</a:t>
            </a:r>
          </a:p>
          <a:p>
            <a:pPr marL="0" indent="0">
              <a:buNone/>
            </a:pPr>
            <a:r>
              <a:rPr lang="ar-JO" b="1" dirty="0" smtClean="0"/>
              <a:t>5500 بدلة رياضة بزمن معياري 35 دقيقة.</a:t>
            </a:r>
          </a:p>
          <a:p>
            <a:pPr marL="0" indent="0">
              <a:buNone/>
            </a:pPr>
            <a:r>
              <a:rPr lang="ar-JO" b="1" dirty="0" smtClean="0"/>
              <a:t>20000 تي شيرت بزمن معياري 12 دقيقة.</a:t>
            </a:r>
          </a:p>
          <a:p>
            <a:pPr marL="0" indent="0">
              <a:buNone/>
            </a:pPr>
            <a:r>
              <a:rPr lang="ar-JO" b="1" dirty="0" smtClean="0"/>
              <a:t>مجموع الكلف الشهرية 41560  دينار.</a:t>
            </a:r>
          </a:p>
          <a:p>
            <a:pPr marL="0" indent="0">
              <a:buNone/>
            </a:pPr>
            <a:r>
              <a:rPr lang="ar-JO" b="1" dirty="0" smtClean="0"/>
              <a:t>كلفة الدقيقة=  0.096 دينار. </a:t>
            </a:r>
            <a:r>
              <a:rPr lang="ar-JO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05131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تكلفة </a:t>
            </a:r>
            <a:r>
              <a:rPr lang="ar-JO" b="1" dirty="0"/>
              <a:t>الدقيقة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تفيد في التسعير.</a:t>
            </a:r>
          </a:p>
          <a:p>
            <a:pPr>
              <a:buFont typeface="Wingdings" pitchFamily="2" charset="2"/>
              <a:buChar char="v"/>
            </a:pPr>
            <a:r>
              <a:rPr lang="ar-JO" b="1" dirty="0" smtClean="0"/>
              <a:t>تفيد في قياس الأداء.</a:t>
            </a:r>
          </a:p>
          <a:p>
            <a:pPr>
              <a:buFont typeface="Wingdings" pitchFamily="2" charset="2"/>
              <a:buChar char="v"/>
            </a:pP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19513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تمرين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حساب تكلفة الدقيقة:</a:t>
            </a:r>
          </a:p>
          <a:p>
            <a:r>
              <a:rPr lang="ar-JO" b="1" dirty="0" smtClean="0"/>
              <a:t>لمصنع</a:t>
            </a:r>
          </a:p>
          <a:p>
            <a:r>
              <a:rPr lang="ar-JO" b="1" dirty="0" smtClean="0"/>
              <a:t>لخط إنتاج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38750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ثالثاً</a:t>
            </a:r>
            <a:r>
              <a:rPr lang="ar-JO" b="1" dirty="0" smtClean="0"/>
              <a:t>: حساب تكلفة الماكينة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معدة الإنتاج ( الماكينة ) هي أداة مساعدة للعنصر البشري لإتمام مرحلة إنتاج محددة..</a:t>
            </a:r>
          </a:p>
          <a:p>
            <a:r>
              <a:rPr lang="ar-JO" b="1" dirty="0" smtClean="0"/>
              <a:t>.. وقد تكون ماكينة محوسبة وقد تكون مقص يدوي بسيط.</a:t>
            </a:r>
          </a:p>
          <a:p>
            <a:r>
              <a:rPr lang="ar-JO" b="1" dirty="0" smtClean="0"/>
              <a:t>.. الأدوات التي تتمم عمليات يدوية تحتسب كماكينات.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31052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تكلفة </a:t>
            </a:r>
            <a:r>
              <a:rPr lang="ar-JO" b="1" dirty="0" smtClean="0"/>
              <a:t>الماكينة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تحسب تكلفة خط الإنتاج ( أو المصنع ) الكلية.</a:t>
            </a:r>
          </a:p>
          <a:p>
            <a:r>
              <a:rPr lang="ar-JO" b="1" dirty="0" smtClean="0"/>
              <a:t>إحسب عدد الماكينات.</a:t>
            </a:r>
          </a:p>
          <a:p>
            <a:r>
              <a:rPr lang="ar-JO" b="1" dirty="0" smtClean="0"/>
              <a:t>إقسم مجموع التكلفة على عدد الماكينات.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56258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تكلفة </a:t>
            </a:r>
            <a:r>
              <a:rPr lang="ar-JO" b="1" dirty="0" smtClean="0"/>
              <a:t>الماكينة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يستفاد من تكلفة الماكينة.. </a:t>
            </a:r>
          </a:p>
          <a:p>
            <a:r>
              <a:rPr lang="ar-JO" b="1" dirty="0" smtClean="0"/>
              <a:t>يسهل عملية التسعير..</a:t>
            </a:r>
          </a:p>
          <a:p>
            <a:r>
              <a:rPr lang="ar-JO" b="1" dirty="0" smtClean="0"/>
              <a:t>فمعرفة عدد الماكينات المستخدمة في طلبية وعدد الأيام يمكننا من معرفة التكلفة الكلية لطلبية.</a:t>
            </a:r>
          </a:p>
          <a:p>
            <a:pPr marL="0" indent="0">
              <a:buNone/>
            </a:pPr>
            <a:r>
              <a:rPr lang="ar-JO" b="1" dirty="0" smtClean="0"/>
              <a:t>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59822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تمرين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إحسب تكلفة طلبية </a:t>
            </a:r>
          </a:p>
          <a:p>
            <a:r>
              <a:rPr lang="ar-JO" b="1" dirty="0" smtClean="0"/>
              <a:t>تحتاج 8 ماكينات </a:t>
            </a:r>
          </a:p>
          <a:p>
            <a:r>
              <a:rPr lang="ar-JO" b="1" dirty="0" smtClean="0"/>
              <a:t>لمدة 12 يوم</a:t>
            </a:r>
          </a:p>
          <a:p>
            <a:r>
              <a:rPr lang="ar-JO" b="1" dirty="0" smtClean="0"/>
              <a:t>إذا كانت تكلفة الماكينة 25 دينار باليوم.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55406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قائمة الدخل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Income statement</a:t>
            </a:r>
            <a:endParaRPr lang="ar-JO" b="1" dirty="0" smtClean="0"/>
          </a:p>
          <a:p>
            <a:r>
              <a:rPr lang="ar-JO" b="1" dirty="0" smtClean="0"/>
              <a:t>قائمة الدخل هي تقرير مالي شهري في الغالب يتضمن جميع الكلف وجميع الدخول والأرباح المتحققة.</a:t>
            </a:r>
          </a:p>
          <a:p>
            <a:r>
              <a:rPr lang="ar-JO" b="1" dirty="0" smtClean="0"/>
              <a:t>الجدول المعتمد لحساب الكلف يشبه قائمة الدخل .. إلا أنه لا يوجد فيه مكان للدخل والربح.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8897561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رابعاً</a:t>
            </a:r>
            <a:r>
              <a:rPr lang="ar-JO" b="1" dirty="0" smtClean="0"/>
              <a:t>: حساب تكلفة القطعة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بعد إتمام طلبية أو جزء من طلبية يمكن معرفة تكلفة القطعة..</a:t>
            </a:r>
          </a:p>
          <a:p>
            <a:r>
              <a:rPr lang="ar-JO" b="1" dirty="0" smtClean="0"/>
              <a:t>بقسمة مجموع تكاليف خط الإنتاج في مدة الإنتاج على عدد القطع في الطلبية.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47821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تكلفة القطعة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لغايات التسعير يمكن حساب سعر القطعة بـ ..</a:t>
            </a:r>
          </a:p>
          <a:p>
            <a:r>
              <a:rPr lang="ar-JO" b="1" dirty="0" smtClean="0"/>
              <a:t>تخمين عدد الإيام التي ستستغرقها الطلبية.</a:t>
            </a:r>
          </a:p>
          <a:p>
            <a:r>
              <a:rPr lang="ar-JO" b="1" dirty="0" smtClean="0"/>
              <a:t>تحديد عدد الماكينات من واقع مراحل الإنتاج والخبرات السابقة </a:t>
            </a:r>
          </a:p>
          <a:p>
            <a:r>
              <a:rPr lang="ar-JO" b="1" dirty="0" smtClean="0"/>
              <a:t>حساب التكلفة اليومية بضرب تكلفة الماكينة بعدد الماكينات.</a:t>
            </a:r>
          </a:p>
          <a:p>
            <a:r>
              <a:rPr lang="ar-JO" b="1" dirty="0" smtClean="0"/>
              <a:t>حساب التكلفة الكلية للطلبية بالضرب بعدد الإيام.</a:t>
            </a:r>
          </a:p>
          <a:p>
            <a:r>
              <a:rPr lang="ar-JO" b="1" dirty="0" smtClean="0"/>
              <a:t>حساب تكلفة القطعة بالقسمة على عدد القطع بالطلبية.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55766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تكلفة القطعة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طريقة أخرى ..</a:t>
            </a:r>
          </a:p>
          <a:p>
            <a:r>
              <a:rPr lang="ar-JO" b="1" dirty="0" smtClean="0"/>
              <a:t>حساب كلفة الدقيقة.</a:t>
            </a:r>
          </a:p>
          <a:p>
            <a:r>
              <a:rPr lang="ar-JO" b="1" dirty="0" smtClean="0"/>
              <a:t>تقدير عدد الدقائق المعيارية في القطعة.</a:t>
            </a:r>
          </a:p>
          <a:p>
            <a:r>
              <a:rPr lang="ar-JO" b="1" dirty="0" smtClean="0"/>
              <a:t>ضرب عدد الدقائق بكلفة الدقيقة.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43420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تكلفة القطعة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معرفة تكلفة القطعة يساعد في التسعير.</a:t>
            </a:r>
          </a:p>
          <a:p>
            <a:r>
              <a:rPr lang="ar-JO" b="1" dirty="0" smtClean="0"/>
              <a:t>.. ويعرف إذا ما كان التسعير دقيق أم لا.</a:t>
            </a:r>
          </a:p>
          <a:p>
            <a:r>
              <a:rPr lang="ar-JO" b="1" dirty="0" smtClean="0"/>
              <a:t>يرشد إدارة الإنتاج إلى الكمية التي ينبغي إنتاجها يوميا.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428524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تمرين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إحسب تكلفة القطعة بفرضيات من عندك.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45243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كلمة أخيرة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إجراء الحسابات الواردة آنفاً يضع الإدارة في موضع العارف والمسيطر ويجنب المصنع مفاجئات غير سارة.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27578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شكراً على حسن إصغائكم</a:t>
            </a:r>
            <a:endParaRPr lang="ar-JO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31975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</a:t>
            </a:r>
            <a:r>
              <a:rPr lang="ar-JO" b="1" dirty="0" smtClean="0"/>
              <a:t>التكلفة</a:t>
            </a:r>
            <a:r>
              <a:rPr lang="ar-JO" sz="3200" b="1" dirty="0" smtClean="0"/>
              <a:t>1</a:t>
            </a:r>
            <a:endParaRPr lang="ar-J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أولاً: العمال المباشرين:</a:t>
            </a:r>
          </a:p>
          <a:p>
            <a:r>
              <a:rPr lang="ar-JO" b="1" dirty="0" smtClean="0"/>
              <a:t>مجموع الرواتب الأساسية المستحقة.</a:t>
            </a:r>
          </a:p>
          <a:p>
            <a:r>
              <a:rPr lang="ar-JO" b="1" dirty="0" smtClean="0"/>
              <a:t>الضمان</a:t>
            </a:r>
          </a:p>
          <a:p>
            <a:r>
              <a:rPr lang="ar-JO" b="1" dirty="0" smtClean="0"/>
              <a:t>التأمين الصحي.</a:t>
            </a:r>
          </a:p>
          <a:p>
            <a:r>
              <a:rPr lang="ar-JO" b="1" dirty="0" smtClean="0"/>
              <a:t>العمل الاضافي</a:t>
            </a:r>
          </a:p>
          <a:p>
            <a:r>
              <a:rPr lang="ar-JO" b="1" dirty="0" smtClean="0"/>
              <a:t>الحوافز </a:t>
            </a:r>
          </a:p>
          <a:p>
            <a:r>
              <a:rPr lang="ar-JO" b="1" dirty="0" smtClean="0"/>
              <a:t>بدل الإجازات والتعويضات</a:t>
            </a:r>
          </a:p>
          <a:p>
            <a:r>
              <a:rPr lang="ar-JO" b="1" dirty="0" smtClean="0"/>
              <a:t>الخصومات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825442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العمال المباشرين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عمال القص</a:t>
            </a:r>
          </a:p>
          <a:p>
            <a:r>
              <a:rPr lang="ar-JO" b="1" dirty="0" smtClean="0"/>
              <a:t>عمال الخياطة</a:t>
            </a:r>
          </a:p>
          <a:p>
            <a:r>
              <a:rPr lang="ar-JO" b="1" dirty="0" smtClean="0"/>
              <a:t>عمال فحص نهاية الخط</a:t>
            </a:r>
          </a:p>
          <a:p>
            <a:r>
              <a:rPr lang="ar-JO" b="1" dirty="0" smtClean="0"/>
              <a:t>عمال التطريز </a:t>
            </a:r>
          </a:p>
          <a:p>
            <a:r>
              <a:rPr lang="ar-JO" b="1" dirty="0" smtClean="0"/>
              <a:t>عمال الطباعة</a:t>
            </a:r>
          </a:p>
          <a:p>
            <a:r>
              <a:rPr lang="ar-JO" b="1" dirty="0" smtClean="0"/>
              <a:t>عمال الكوي</a:t>
            </a:r>
          </a:p>
          <a:p>
            <a:r>
              <a:rPr lang="ar-JO" b="1" dirty="0" smtClean="0"/>
              <a:t>عمال التغليف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827390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</a:t>
            </a:r>
            <a:r>
              <a:rPr lang="ar-JO" b="1" dirty="0" smtClean="0"/>
              <a:t>التكلفة</a:t>
            </a:r>
            <a:r>
              <a:rPr lang="ar-JO" sz="3200" b="1" dirty="0" smtClean="0"/>
              <a:t>2</a:t>
            </a:r>
            <a:endParaRPr lang="ar-J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ثانياً: العمال غير المباشرين:</a:t>
            </a:r>
          </a:p>
          <a:p>
            <a:r>
              <a:rPr lang="ar-JO" b="1" dirty="0" smtClean="0"/>
              <a:t>عمال حركة المواد.</a:t>
            </a:r>
          </a:p>
          <a:p>
            <a:r>
              <a:rPr lang="ar-JO" b="1" dirty="0" smtClean="0"/>
              <a:t>عمال نظافة.</a:t>
            </a:r>
          </a:p>
          <a:p>
            <a:r>
              <a:rPr lang="ar-JO" b="1" dirty="0" smtClean="0"/>
              <a:t>مساعدين.</a:t>
            </a:r>
          </a:p>
          <a:p>
            <a:r>
              <a:rPr lang="ar-JO" b="1" dirty="0" smtClean="0"/>
              <a:t>حراس.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740926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</a:t>
            </a:r>
            <a:r>
              <a:rPr lang="ar-JO" b="1" dirty="0" smtClean="0"/>
              <a:t>التكلفة</a:t>
            </a:r>
            <a:r>
              <a:rPr lang="ar-JO" sz="3200" b="1" dirty="0" smtClean="0"/>
              <a:t>3</a:t>
            </a:r>
            <a:endParaRPr lang="ar-J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ثالثاً: الإدارة الوسطى:</a:t>
            </a:r>
          </a:p>
          <a:p>
            <a:r>
              <a:rPr lang="ar-JO" b="1" dirty="0" smtClean="0"/>
              <a:t>مشرفي الإنتاج</a:t>
            </a:r>
          </a:p>
          <a:p>
            <a:r>
              <a:rPr lang="ar-JO" b="1" dirty="0" smtClean="0"/>
              <a:t>مديري الإنتاج</a:t>
            </a:r>
          </a:p>
          <a:p>
            <a:r>
              <a:rPr lang="ar-JO" b="1" dirty="0" smtClean="0"/>
              <a:t>مشرفي الجودة</a:t>
            </a:r>
          </a:p>
          <a:p>
            <a:r>
              <a:rPr lang="ar-JO" b="1" dirty="0" smtClean="0"/>
              <a:t>منسقي التخطيط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832347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حساب مجموع </a:t>
            </a:r>
            <a:r>
              <a:rPr lang="ar-JO" b="1" dirty="0" smtClean="0"/>
              <a:t>التكلفة</a:t>
            </a:r>
            <a:r>
              <a:rPr lang="ar-JO" sz="3200" b="1" dirty="0" smtClean="0"/>
              <a:t>4</a:t>
            </a:r>
            <a:endParaRPr lang="ar-J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رابعاً: الوظائف المساعدة:</a:t>
            </a:r>
          </a:p>
          <a:p>
            <a:r>
              <a:rPr lang="ar-JO" b="1" dirty="0" smtClean="0"/>
              <a:t>صيانة </a:t>
            </a:r>
          </a:p>
          <a:p>
            <a:r>
              <a:rPr lang="ar-JO" b="1" dirty="0" smtClean="0"/>
              <a:t>مستودع </a:t>
            </a:r>
          </a:p>
          <a:p>
            <a:r>
              <a:rPr lang="ar-JO" b="1" dirty="0" smtClean="0"/>
              <a:t>محاسبة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378908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</TotalTime>
  <Words>1351</Words>
  <Application>Microsoft Office PowerPoint</Application>
  <PresentationFormat>On-screen Show (4:3)</PresentationFormat>
  <Paragraphs>237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بسم الله الرحمن الرحيم</vt:lpstr>
      <vt:lpstr>الجزء الثالث: طرق حساب التكاليف</vt:lpstr>
      <vt:lpstr>أولاً: حساب مجموع التكلفة</vt:lpstr>
      <vt:lpstr>قائمة الدخل</vt:lpstr>
      <vt:lpstr>حساب مجموع التكلفة1</vt:lpstr>
      <vt:lpstr>العمال المباشرين</vt:lpstr>
      <vt:lpstr>حساب مجموع التكلفة2</vt:lpstr>
      <vt:lpstr>حساب مجموع التكلفة3</vt:lpstr>
      <vt:lpstr>حساب مجموع التكلفة4</vt:lpstr>
      <vt:lpstr>حساب مجموع التكلفة5</vt:lpstr>
      <vt:lpstr>حساب مجموع التكلفة6</vt:lpstr>
      <vt:lpstr>حساب مجموع التكلفة7</vt:lpstr>
      <vt:lpstr>حساب مجموع التكلفة8</vt:lpstr>
      <vt:lpstr>حساب مجموع التكلفة9</vt:lpstr>
      <vt:lpstr>حساب مجموع التكلفة10</vt:lpstr>
      <vt:lpstr>حساب مجموع التكلفة11</vt:lpstr>
      <vt:lpstr>حساب مجموع التكلفة12</vt:lpstr>
      <vt:lpstr>حساب مجموع التكلفة13</vt:lpstr>
      <vt:lpstr>حساب مجموع التكلفة14</vt:lpstr>
      <vt:lpstr>حساب مجموع التكلفة15</vt:lpstr>
      <vt:lpstr>حساب مجموع التكلفة16</vt:lpstr>
      <vt:lpstr>حساب مجموع التكلفة17</vt:lpstr>
      <vt:lpstr>حساب مجموع التكلفة18</vt:lpstr>
      <vt:lpstr>حساب مجموع التكلفة19</vt:lpstr>
      <vt:lpstr>حساب مجموع التكلفة20</vt:lpstr>
      <vt:lpstr>حساب مجموع التكلفة21</vt:lpstr>
      <vt:lpstr>حساب مجموع التكلفة22</vt:lpstr>
      <vt:lpstr>حساب مجموع التكلفة23</vt:lpstr>
      <vt:lpstr>حساب مجموع التكلفة</vt:lpstr>
      <vt:lpstr>تمرين</vt:lpstr>
      <vt:lpstr>حساب تكلفة خط إنتاج</vt:lpstr>
      <vt:lpstr>ثانياً: حساب تكلفة الدقيقة</vt:lpstr>
      <vt:lpstr>حساب تكلفة الدقيقة</vt:lpstr>
      <vt:lpstr>تكلفة الدقيقة</vt:lpstr>
      <vt:lpstr>تمرين</vt:lpstr>
      <vt:lpstr>ثالثاً: حساب تكلفة الماكينة</vt:lpstr>
      <vt:lpstr>حساب تكلفة الماكينة</vt:lpstr>
      <vt:lpstr>حساب تكلفة الماكينة</vt:lpstr>
      <vt:lpstr>تمرين</vt:lpstr>
      <vt:lpstr>رابعاً: حساب تكلفة القطعة</vt:lpstr>
      <vt:lpstr>حساب تكلفة القطعة</vt:lpstr>
      <vt:lpstr>حساب تكلفة القطعة</vt:lpstr>
      <vt:lpstr>حساب تكلفة القطعة</vt:lpstr>
      <vt:lpstr>تمرين</vt:lpstr>
      <vt:lpstr>كلمة أخيرة</vt:lpstr>
      <vt:lpstr>شكراً على حسن إصغائكم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user</dc:creator>
  <cp:lastModifiedBy>user</cp:lastModifiedBy>
  <cp:revision>36</cp:revision>
  <dcterms:created xsi:type="dcterms:W3CDTF">2014-12-30T16:02:08Z</dcterms:created>
  <dcterms:modified xsi:type="dcterms:W3CDTF">2015-03-01T07:13:16Z</dcterms:modified>
</cp:coreProperties>
</file>