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95" r:id="rId6"/>
    <p:sldId id="274" r:id="rId7"/>
    <p:sldId id="293" r:id="rId8"/>
    <p:sldId id="260" r:id="rId9"/>
    <p:sldId id="291" r:id="rId10"/>
    <p:sldId id="271" r:id="rId11"/>
    <p:sldId id="290" r:id="rId12"/>
    <p:sldId id="261" r:id="rId13"/>
    <p:sldId id="288" r:id="rId14"/>
    <p:sldId id="262" r:id="rId15"/>
    <p:sldId id="285" r:id="rId16"/>
    <p:sldId id="263" r:id="rId17"/>
    <p:sldId id="283" r:id="rId18"/>
    <p:sldId id="272" r:id="rId19"/>
    <p:sldId id="282" r:id="rId20"/>
    <p:sldId id="267" r:id="rId21"/>
    <p:sldId id="298" r:id="rId22"/>
    <p:sldId id="268" r:id="rId23"/>
    <p:sldId id="280" r:id="rId24"/>
    <p:sldId id="273" r:id="rId25"/>
    <p:sldId id="279" r:id="rId26"/>
    <p:sldId id="275" r:id="rId27"/>
    <p:sldId id="276" r:id="rId28"/>
    <p:sldId id="277" r:id="rId29"/>
    <p:sldId id="278" r:id="rId30"/>
    <p:sldId id="297" r:id="rId31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474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6110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1811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9723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6911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3951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4152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9843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8869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8069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688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3A671-3938-4A35-B468-669FE6A17012}" type="datetimeFigureOut">
              <a:rPr lang="ar-JO" smtClean="0"/>
              <a:t>11/05/1436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3784D-4E80-4393-AF18-5D852820B22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573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ar-JO" b="1" dirty="0" smtClean="0">
                <a:solidFill>
                  <a:srgbClr val="FF0000"/>
                </a:solidFill>
              </a:rPr>
              <a:t>بسم الله الرحمن الرحيم</a:t>
            </a:r>
            <a:endParaRPr lang="ar-JO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3048000"/>
          </a:xfrm>
        </p:spPr>
        <p:txBody>
          <a:bodyPr>
            <a:normAutofit/>
          </a:bodyPr>
          <a:lstStyle/>
          <a:p>
            <a:r>
              <a:rPr lang="ar-JO" sz="6000" b="1" dirty="0" smtClean="0"/>
              <a:t>دورة حساب التكاليف</a:t>
            </a:r>
          </a:p>
          <a:p>
            <a:r>
              <a:rPr lang="ar-JO" b="1" dirty="0" smtClean="0"/>
              <a:t>ج4</a:t>
            </a:r>
          </a:p>
          <a:p>
            <a:r>
              <a:rPr lang="ar-JO" sz="6000" b="1" dirty="0" smtClean="0"/>
              <a:t>وسائل خفض التكاليف</a:t>
            </a:r>
            <a:endParaRPr lang="ar-JO" sz="6000" b="1" dirty="0"/>
          </a:p>
        </p:txBody>
      </p:sp>
    </p:spTree>
    <p:extLst>
      <p:ext uri="{BB962C8B-B14F-4D97-AF65-F5344CB8AC3E}">
        <p14:creationId xmlns:p14="http://schemas.microsoft.com/office/powerpoint/2010/main" val="3707443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القضاء على هدر اللوازم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لوازم الألبسة أنواع كثيرة تحتاج إلى سيطرة خاصة.</a:t>
            </a:r>
          </a:p>
          <a:p>
            <a:r>
              <a:rPr lang="ar-JO" b="1" dirty="0" smtClean="0"/>
              <a:t>بعضها يحتاج إلى ظروف تخزين خاصة.</a:t>
            </a:r>
          </a:p>
          <a:p>
            <a:r>
              <a:rPr lang="ar-JO" b="1" dirty="0" smtClean="0"/>
              <a:t>بعضها قابل للتلف.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274349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القضاء على هدر اللوازم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توصيات:</a:t>
            </a:r>
          </a:p>
          <a:p>
            <a:r>
              <a:rPr lang="ar-JO" b="1" dirty="0" smtClean="0"/>
              <a:t>يجب الحرص على الحصول على أفضل الأسعار.</a:t>
            </a:r>
          </a:p>
          <a:p>
            <a:r>
              <a:rPr lang="ar-JO" b="1" dirty="0" smtClean="0"/>
              <a:t>يجب حصر الكميات عند الإستلام للتأكد من دقتها.</a:t>
            </a:r>
          </a:p>
          <a:p>
            <a:r>
              <a:rPr lang="ar-JO" b="1" dirty="0" smtClean="0"/>
              <a:t>يجب التأكد من جودتها.</a:t>
            </a:r>
          </a:p>
          <a:p>
            <a:r>
              <a:rPr lang="ar-JO" b="1" dirty="0" smtClean="0"/>
              <a:t>يجب صرف الكميات المناسبة وبشكل دقيق لخطوط الإنتاج.</a:t>
            </a:r>
          </a:p>
          <a:p>
            <a:r>
              <a:rPr lang="ar-JO" b="1" dirty="0" smtClean="0"/>
              <a:t>ينبغي إستعادة الكميات الزائدة بعد إنتهاء الطلبية.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233828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إعادة العمل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إعادة العمل أو التصليح </a:t>
            </a:r>
            <a:r>
              <a:rPr lang="en-US" b="1" dirty="0" smtClean="0"/>
              <a:t>re-work</a:t>
            </a:r>
            <a:r>
              <a:rPr lang="ar-JO" b="1" dirty="0" smtClean="0"/>
              <a:t> شكل من أشكال هدر الوقت والجهد.</a:t>
            </a:r>
          </a:p>
          <a:p>
            <a:r>
              <a:rPr lang="ar-JO" b="1" dirty="0" smtClean="0"/>
              <a:t>وهو من أنواع الهدر المستهدفة في العادة.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846408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إعادة العمل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توصيات:</a:t>
            </a:r>
          </a:p>
          <a:p>
            <a:r>
              <a:rPr lang="ar-JO" b="1" dirty="0" smtClean="0"/>
              <a:t>الحرص على العمل الصحيح من المحاولة الأولى.</a:t>
            </a:r>
          </a:p>
          <a:p>
            <a:r>
              <a:rPr lang="ar-JO" b="1" dirty="0" smtClean="0"/>
              <a:t>تدريب العمال وتوعيتهم وتحفيزهم على هذا التوجه.</a:t>
            </a: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977561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الـ 480 دقيقة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يوم العمل يتكون من 480 دقيقة .. ينبغي إستثمار كل واحدة منها.</a:t>
            </a:r>
          </a:p>
          <a:p>
            <a:r>
              <a:rPr lang="ar-JO" b="1" dirty="0" smtClean="0"/>
              <a:t>كمية الإنتاج تعتمد على الزمن المستخدم في الإنتاج.</a:t>
            </a:r>
          </a:p>
          <a:p>
            <a:r>
              <a:rPr lang="ar-JO" b="1" dirty="0" smtClean="0"/>
              <a:t>.. لذلك .. ينبغي إطالته..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339680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إدارة الـ 480 دقيقة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توصيات:</a:t>
            </a:r>
          </a:p>
          <a:p>
            <a:r>
              <a:rPr lang="ar-JO" b="1" dirty="0" smtClean="0"/>
              <a:t>الحرص على بدء العمل صباحاً بالوقت المحدد.</a:t>
            </a:r>
          </a:p>
          <a:p>
            <a:r>
              <a:rPr lang="ar-JO" b="1" dirty="0" smtClean="0"/>
              <a:t>بدء الإستراحة وإنهاءها في الموعد.</a:t>
            </a:r>
          </a:p>
          <a:p>
            <a:r>
              <a:rPr lang="ar-JO" b="1" dirty="0" smtClean="0"/>
              <a:t>إنتهاء العمل مع نهاية الدوام.</a:t>
            </a:r>
          </a:p>
          <a:p>
            <a:r>
              <a:rPr lang="ar-JO" b="1" dirty="0" smtClean="0"/>
              <a:t>تأمين المواد دون إنقطاع.</a:t>
            </a:r>
          </a:p>
          <a:p>
            <a:r>
              <a:rPr lang="ar-JO" b="1" dirty="0" smtClean="0"/>
              <a:t>العمل على تقليل التوقفات الناجمة عن عطلات إلى الحد الأدنى.</a:t>
            </a:r>
          </a:p>
          <a:p>
            <a:r>
              <a:rPr lang="ar-JO" b="1" dirty="0" smtClean="0"/>
              <a:t>ضبط الهدر الشخصي للوقت.</a:t>
            </a: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349736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رفع الكفاءة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تعتمد كمية الإنتاج على كفاءة خط الإنتاج.</a:t>
            </a:r>
          </a:p>
          <a:p>
            <a:r>
              <a:rPr lang="ar-JO" b="1" dirty="0" smtClean="0"/>
              <a:t>العمل بكفاءة عالية كفيل بالحصول على كمية إنتاج أكبر.</a:t>
            </a:r>
          </a:p>
          <a:p>
            <a:r>
              <a:rPr lang="ar-JO" b="1" dirty="0" smtClean="0"/>
              <a:t>رفع الكفاءة مهمة أساسية.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943246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رفع الكفاءة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توصيات: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التدريب وإعادة التدريب.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التوعية.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التحفيز.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الحفاظ على جهوزية الماكينات.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تبسيط عمليات الإنتاج؟</a:t>
            </a:r>
            <a:endParaRPr lang="ar-JO" b="1" dirty="0"/>
          </a:p>
          <a:p>
            <a:pPr>
              <a:buFont typeface="Wingdings" pitchFamily="2" charset="2"/>
              <a:buChar char="ü"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136696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رفع نسبة إستخدام الماكينات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نسبة </a:t>
            </a:r>
            <a:r>
              <a:rPr lang="ar-JO" b="1" dirty="0" smtClean="0"/>
              <a:t>الإستخدام:</a:t>
            </a:r>
          </a:p>
          <a:p>
            <a:r>
              <a:rPr lang="ar-JO" b="1" dirty="0" smtClean="0"/>
              <a:t>وهي نسبة الوقت الذي تعمل به الماكينة إلى وقت الدوام.</a:t>
            </a:r>
          </a:p>
          <a:p>
            <a:r>
              <a:rPr lang="ar-JO" b="1" dirty="0" smtClean="0"/>
              <a:t>وهذا ينبغي أن يصل الحد الأعلى ..</a:t>
            </a:r>
          </a:p>
          <a:p>
            <a:r>
              <a:rPr lang="ar-JO" b="1" dirty="0" smtClean="0"/>
              <a:t>.. من أجل الحصول على أكبر كمية من الإنتاج.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733152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رفع نسبة إستخدام الماكينات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توصيات: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تشجيع وتحفيز العاملين على هذا التوجه.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الحرص على تدفق غير متقطع لمدخلات الإنتاج.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تقليل أوقات الصيانة والتصليح.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عدم السماح بإضاعة الوقت بطرق أخرى.</a:t>
            </a:r>
            <a:endParaRPr lang="ar-JO" b="1" dirty="0"/>
          </a:p>
          <a:p>
            <a:pPr>
              <a:buFont typeface="Wingdings" pitchFamily="2" charset="2"/>
              <a:buChar char="ü"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5104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الجزء الرابع: خفض التكاليف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r>
              <a:rPr lang="ar-JO" b="1" dirty="0" smtClean="0"/>
              <a:t>وسائل خفض التكاليف.</a:t>
            </a:r>
          </a:p>
          <a:p>
            <a:r>
              <a:rPr lang="ar-JO" b="1" dirty="0" smtClean="0"/>
              <a:t>تأثير كل عنصر – مقارنات.</a:t>
            </a:r>
          </a:p>
          <a:p>
            <a:pPr lvl="0"/>
            <a:r>
              <a:rPr lang="ar-JO" b="1" dirty="0"/>
              <a:t>عدد العمال – </a:t>
            </a:r>
            <a:r>
              <a:rPr lang="ar-JO" b="1" dirty="0" smtClean="0"/>
              <a:t>الإضافي </a:t>
            </a:r>
            <a:r>
              <a:rPr lang="ar-JO" b="1" dirty="0"/>
              <a:t>– الهدر – المواد - الوقت – الطاقة.</a:t>
            </a:r>
            <a:endParaRPr lang="en-US" dirty="0"/>
          </a:p>
          <a:p>
            <a:r>
              <a:rPr lang="ar-JO" b="1" dirty="0" smtClean="0"/>
              <a:t>إجراءات الخفض الأكثر فائدة.</a:t>
            </a:r>
          </a:p>
          <a:p>
            <a:r>
              <a:rPr lang="ar-JO" b="1" dirty="0" smtClean="0"/>
              <a:t>إجراءات الخفض المضرة.</a:t>
            </a:r>
          </a:p>
          <a:p>
            <a:r>
              <a:rPr lang="ar-JO" b="1" dirty="0" smtClean="0"/>
              <a:t>إجراءات وقائية.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219225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إيجار المبنى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إيجار المبنى عنصر تكلفة مهم.</a:t>
            </a:r>
          </a:p>
          <a:p>
            <a:r>
              <a:rPr lang="ar-JO" b="1" dirty="0" smtClean="0"/>
              <a:t>في حال ملكية الشركة للمبنى .. </a:t>
            </a:r>
          </a:p>
          <a:p>
            <a:r>
              <a:rPr lang="ar-JO" b="1" dirty="0" smtClean="0"/>
              <a:t>.. يستخدم الإهتلاك كعنصر تكلفة بدلاً من الإيجار.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502816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إيجار المبنى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توصيات: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يجب التفاوض على إيجار أقل.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يجب إستئجار المساحة المطلوبة .. لآ أكثر.</a:t>
            </a:r>
          </a:p>
          <a:p>
            <a:pPr>
              <a:buFont typeface="Wingdings" pitchFamily="2" charset="2"/>
              <a:buChar char="ü"/>
            </a:pP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365365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مصاريف الصيانة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الصيانة والتصليح عنصر تكلفة أساسي.</a:t>
            </a:r>
          </a:p>
          <a:p>
            <a:r>
              <a:rPr lang="ar-JO" b="1" dirty="0" smtClean="0"/>
              <a:t>ويؤثر على التكلفة الكلية بطريقتين: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التكلفة الفعلية لقطع الغيار والزيوت ..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العطلات التي تقلل الإنتاج.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6574848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مصاريف الصيانة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توصيات: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الحرص على الحصول على قطع الغيار بسعر أقل.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شراء قطع الغيار المناسبة.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تقليل مدة التوقفات ببناء نظام صيانة فعال.</a:t>
            </a:r>
            <a:endParaRPr lang="ar-JO" b="1" dirty="0"/>
          </a:p>
          <a:p>
            <a:pPr>
              <a:buFont typeface="Wingdings" pitchFamily="2" charset="2"/>
              <a:buChar char="ü"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3528151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الطاقة والمياه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وتصرف حسب الفواتير الشهرية لـ: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الكهرباء.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الماء.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الديزل.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الإنترنت.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182516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الطاقة والمياه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توصيات:</a:t>
            </a:r>
          </a:p>
          <a:p>
            <a:r>
              <a:rPr lang="ar-JO" b="1" dirty="0" smtClean="0"/>
              <a:t>ضرورة نشر ثقافة تشجع على تقنين الصرف.</a:t>
            </a:r>
          </a:p>
          <a:p>
            <a:r>
              <a:rPr lang="ar-JO" b="1" dirty="0" smtClean="0"/>
              <a:t>إستخدام خيارات فنية مساعدة..</a:t>
            </a:r>
          </a:p>
          <a:p>
            <a:r>
              <a:rPr lang="ar-JO" b="1" dirty="0" smtClean="0"/>
              <a:t>.. مصابيح توفير الطاقة – ضبط معامل الطاقة ..</a:t>
            </a:r>
            <a:endParaRPr lang="ar-JO" b="1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3196425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الغرامات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هناك مصاريف إضافية تتحقق بسبب: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غرامات تأخير الطلبيات.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تعويضات قضائية عمالية.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مخالفات جمركية.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أرضيات.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0784996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الغرامات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توصيات:</a:t>
            </a:r>
          </a:p>
          <a:p>
            <a:r>
              <a:rPr lang="ar-JO" b="1" dirty="0" smtClean="0"/>
              <a:t>تبني نظام تخطيط فعال لتجنب تأخير الطلبيات.</a:t>
            </a:r>
          </a:p>
          <a:p>
            <a:r>
              <a:rPr lang="ar-JO" b="1" dirty="0" smtClean="0"/>
              <a:t>إقامة علاقات صناعية متوازنة لتجنب أوضاع تؤدي إلى فصل تعسفي.</a:t>
            </a:r>
          </a:p>
          <a:p>
            <a:r>
              <a:rPr lang="ar-JO" b="1" dirty="0" smtClean="0"/>
              <a:t>الحرص على عدم مخالفة قوانين الجمارك.</a:t>
            </a:r>
          </a:p>
          <a:p>
            <a:r>
              <a:rPr lang="ar-JO" b="1" dirty="0" smtClean="0"/>
              <a:t>متابعة الشحنات بشكل حثيث.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0203140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خفض التكاليف وحقوق العمال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من الخطأ الفادح القيام بعمليات خفض تكاليف تؤثر سلباً على حقوقهم وتوقعاتهم العمال..</a:t>
            </a:r>
          </a:p>
          <a:p>
            <a:r>
              <a:rPr lang="ar-JO" b="1" dirty="0" smtClean="0"/>
              <a:t>.. شيء من التوعية مطلوب.</a:t>
            </a:r>
          </a:p>
          <a:p>
            <a:r>
              <a:rPr lang="ar-JO" b="1" dirty="0" smtClean="0"/>
              <a:t>يجب تجنب الرجوع عن بعض مكتسبات العمال.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9517178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خفض التكاليف والحالة المعنوية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عمليات خفض التكاليف تعطي إحساس بالتدهور..</a:t>
            </a:r>
          </a:p>
          <a:p>
            <a:r>
              <a:rPr lang="ar-JO" b="1" dirty="0" smtClean="0"/>
              <a:t>.. وغالباً ما تؤثر على معنويات العاملين..</a:t>
            </a:r>
          </a:p>
          <a:p>
            <a:r>
              <a:rPr lang="ar-JO" b="1" dirty="0" smtClean="0"/>
              <a:t>.. وتنعكس على أداءهم.</a:t>
            </a:r>
          </a:p>
          <a:p>
            <a:r>
              <a:rPr lang="ar-JO" b="1" dirty="0" smtClean="0"/>
              <a:t>يعالج هذا الوضع بالحديث المباشر معهم وتوعيتهم.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004014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زيادة الأرباح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ضبط المصاريف ام زيادة الإنتاج..</a:t>
            </a:r>
          </a:p>
          <a:p>
            <a:pPr>
              <a:buFont typeface="Wingdings" pitchFamily="2" charset="2"/>
              <a:buChar char="v"/>
            </a:pPr>
            <a:r>
              <a:rPr lang="ar-JO" b="1" dirty="0" smtClean="0"/>
              <a:t>خفض المصاريف ليس هدفاً بحد ذاته..</a:t>
            </a:r>
          </a:p>
          <a:p>
            <a:pPr>
              <a:buFont typeface="Wingdings" pitchFamily="2" charset="2"/>
              <a:buChar char="v"/>
            </a:pPr>
            <a:r>
              <a:rPr lang="ar-JO" b="1" dirty="0" smtClean="0"/>
              <a:t>.. إنما هو وسيلة لتمكين المؤسسة الصناعية من: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تحسين قدرتها على المنافسة بالسعر.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تحسين هامش الربح.</a:t>
            </a:r>
          </a:p>
          <a:p>
            <a:pPr>
              <a:buFont typeface="Wingdings" pitchFamily="2" charset="2"/>
              <a:buChar char="Ø"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208330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ar-JO" sz="6000" b="1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شكراً لحسن إصغائكم</a:t>
            </a:r>
            <a:endParaRPr lang="ar-JO" sz="6000" b="1" dirty="0">
              <a:solidFill>
                <a:srgbClr val="7030A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9144000" cy="5486400"/>
          </a:xfrm>
        </p:spPr>
      </p:pic>
    </p:spTree>
    <p:extLst>
      <p:ext uri="{BB962C8B-B14F-4D97-AF65-F5344CB8AC3E}">
        <p14:creationId xmlns:p14="http://schemas.microsoft.com/office/powerpoint/2010/main" val="2477710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خفض الرواتب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/>
          <a:lstStyle/>
          <a:p>
            <a:r>
              <a:rPr lang="ar-JO" b="1" dirty="0" smtClean="0"/>
              <a:t>تشكل الرواتب وملحقاتها ما يعادل 25% من مجموع التكلفة.</a:t>
            </a:r>
          </a:p>
          <a:p>
            <a:r>
              <a:rPr lang="ar-JO" b="1" dirty="0" smtClean="0"/>
              <a:t>لذلك فإن خفضها له تأثير كبير.</a:t>
            </a:r>
          </a:p>
          <a:p>
            <a:r>
              <a:rPr lang="ar-JO" b="1" dirty="0" smtClean="0"/>
              <a:t>خفض الرواتب يتم بإحدى طريقتين: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خفض عدد الموظفين.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خفض متوسط الرواتب.</a:t>
            </a:r>
          </a:p>
          <a:p>
            <a:r>
              <a:rPr lang="ar-JO" b="1" dirty="0" smtClean="0"/>
              <a:t>وكلاهما له محاذيره...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793572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خفض الرواتب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توصيات:</a:t>
            </a:r>
          </a:p>
          <a:p>
            <a:r>
              <a:rPr lang="ar-JO" b="1" dirty="0" smtClean="0"/>
              <a:t>إعتماد نظام حوافز جزيل يسمح أن تكون الرواتب الأساسية متدنية</a:t>
            </a:r>
          </a:p>
          <a:p>
            <a:r>
              <a:rPr lang="ar-JO" b="1" dirty="0" smtClean="0"/>
              <a:t>تقليل نسبة العمال غير المباشرين إلى مجموع العمال.</a:t>
            </a:r>
          </a:p>
          <a:p>
            <a:r>
              <a:rPr lang="ar-JO" b="1" dirty="0" smtClean="0"/>
              <a:t>تقليل نسبة الإداريين إلى مجموع الموظفين.</a:t>
            </a:r>
          </a:p>
          <a:p>
            <a:r>
              <a:rPr lang="ar-JO" b="1" dirty="0" smtClean="0"/>
              <a:t>عدم السماح بوجود عمالة مباشرة زائدة.</a:t>
            </a:r>
          </a:p>
          <a:p>
            <a:r>
              <a:rPr lang="ar-JO" b="1" dirty="0" smtClean="0"/>
              <a:t>الحرص أن يكون العمل الإضافي منتج.</a:t>
            </a:r>
          </a:p>
          <a:p>
            <a:r>
              <a:rPr lang="ar-JO" b="1" dirty="0" smtClean="0"/>
              <a:t>ضبط عملية نقل العمال وتأمينهم الصحي بحيث لا تتضخم الكلف.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74234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خفض الإهتلاك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يشكل الإهتلاك أقل من 1% من مجموع التكاليف.</a:t>
            </a:r>
          </a:p>
          <a:p>
            <a:r>
              <a:rPr lang="ar-JO" b="1" dirty="0" smtClean="0"/>
              <a:t>يعتمد الإهتلاك على: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مجموع قيم الموجودات المشمولة.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طريقة حساب الإهتلاك ( المدة ).</a:t>
            </a:r>
          </a:p>
          <a:p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66795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خفض الإهتلاك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توصيات:</a:t>
            </a:r>
          </a:p>
          <a:p>
            <a:r>
              <a:rPr lang="ar-JO" b="1" dirty="0" smtClean="0"/>
              <a:t>الحرص على شراء الماكينات والموجودات الأخرى بأقل الأسعار.</a:t>
            </a:r>
          </a:p>
          <a:p>
            <a:r>
              <a:rPr lang="ar-JO" b="1" dirty="0" smtClean="0"/>
              <a:t>الحرص أن لا يكون هناك ماكينات وأثاث زائد عن الحاجة أو معطل.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962397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خفض هدر القماش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القماش يشكل المادة الأساسية في الإنتاج ما بين 25 – 40%.</a:t>
            </a:r>
          </a:p>
          <a:p>
            <a:r>
              <a:rPr lang="ar-JO" b="1" dirty="0" smtClean="0"/>
              <a:t>وتتكون التكلفة من: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سعر القماش في مكان المصدر.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مصاريف النقل أو الشحن.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رسوم جمركية ورسوم أخرى.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856711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خفض هدر القماش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توصيات: </a:t>
            </a:r>
          </a:p>
          <a:p>
            <a:r>
              <a:rPr lang="ar-JO" b="1" dirty="0" smtClean="0"/>
              <a:t>شراء قماش بسعر أقل.</a:t>
            </a:r>
          </a:p>
          <a:p>
            <a:r>
              <a:rPr lang="ar-JO" b="1" dirty="0" smtClean="0"/>
              <a:t>شراء قماش بجودة عالية – لتقليل التوالف.</a:t>
            </a:r>
          </a:p>
          <a:p>
            <a:r>
              <a:rPr lang="ar-JO" b="1" dirty="0" smtClean="0"/>
              <a:t>شراء من مصدر قريب لتقليل مصاريف النقل.</a:t>
            </a:r>
          </a:p>
          <a:p>
            <a:r>
              <a:rPr lang="ar-JO" b="1" dirty="0" smtClean="0"/>
              <a:t>الحرص على كفاءة القص.</a:t>
            </a:r>
          </a:p>
          <a:p>
            <a:r>
              <a:rPr lang="ar-JO" b="1" dirty="0" smtClean="0"/>
              <a:t>التخزين الجيد.</a:t>
            </a:r>
          </a:p>
          <a:p>
            <a:r>
              <a:rPr lang="ar-JO" b="1" dirty="0" smtClean="0"/>
              <a:t>تقليل توالف اللإنتاج.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01018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863</Words>
  <Application>Microsoft Office PowerPoint</Application>
  <PresentationFormat>On-screen Show (4:3)</PresentationFormat>
  <Paragraphs>158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بسم الله الرحمن الرحيم</vt:lpstr>
      <vt:lpstr>الجزء الرابع: خفض التكاليف</vt:lpstr>
      <vt:lpstr>زيادة الأرباح</vt:lpstr>
      <vt:lpstr>خفض الرواتب</vt:lpstr>
      <vt:lpstr>خفض الرواتب</vt:lpstr>
      <vt:lpstr>خفض الإهتلاك</vt:lpstr>
      <vt:lpstr>خفض الإهتلاك</vt:lpstr>
      <vt:lpstr>خفض هدر القماش</vt:lpstr>
      <vt:lpstr>خفض هدر القماش</vt:lpstr>
      <vt:lpstr>القضاء على هدر اللوازم</vt:lpstr>
      <vt:lpstr>القضاء على هدر اللوازم</vt:lpstr>
      <vt:lpstr>إعادة العمل</vt:lpstr>
      <vt:lpstr>إعادة العمل</vt:lpstr>
      <vt:lpstr>إدارة الـ 480 دقيقة</vt:lpstr>
      <vt:lpstr>إدارة الـ 480 دقيقة</vt:lpstr>
      <vt:lpstr>رفع الكفاءة</vt:lpstr>
      <vt:lpstr>رفع الكفاءة</vt:lpstr>
      <vt:lpstr>رفع نسبة إستخدام الماكينات</vt:lpstr>
      <vt:lpstr>رفع نسبة إستخدام الماكينات</vt:lpstr>
      <vt:lpstr>إيجار المبنى</vt:lpstr>
      <vt:lpstr>إيجار المبنى</vt:lpstr>
      <vt:lpstr>مصاريف الصيانة</vt:lpstr>
      <vt:lpstr>مصاريف الصيانة</vt:lpstr>
      <vt:lpstr>الطاقة والمياه</vt:lpstr>
      <vt:lpstr>الطاقة والمياه</vt:lpstr>
      <vt:lpstr>الغرامات </vt:lpstr>
      <vt:lpstr>الغرامات </vt:lpstr>
      <vt:lpstr>خفض التكاليف وحقوق العمال</vt:lpstr>
      <vt:lpstr>خفض التكاليف والحالة المعنوية</vt:lpstr>
      <vt:lpstr>شكراً لحسن إصغائكم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user</dc:creator>
  <cp:lastModifiedBy>user</cp:lastModifiedBy>
  <cp:revision>25</cp:revision>
  <dcterms:created xsi:type="dcterms:W3CDTF">2014-12-30T16:05:38Z</dcterms:created>
  <dcterms:modified xsi:type="dcterms:W3CDTF">2015-03-01T07:11:40Z</dcterms:modified>
</cp:coreProperties>
</file>