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1"/>
  </p:notesMasterIdLst>
  <p:sldIdLst>
    <p:sldId id="256" r:id="rId2"/>
    <p:sldId id="365" r:id="rId3"/>
    <p:sldId id="366" r:id="rId4"/>
    <p:sldId id="367" r:id="rId5"/>
    <p:sldId id="368" r:id="rId6"/>
    <p:sldId id="369" r:id="rId7"/>
    <p:sldId id="370" r:id="rId8"/>
    <p:sldId id="364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412" r:id="rId25"/>
    <p:sldId id="386" r:id="rId26"/>
    <p:sldId id="387" r:id="rId27"/>
    <p:sldId id="388" r:id="rId28"/>
    <p:sldId id="389" r:id="rId29"/>
    <p:sldId id="41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74C6B-1948-4B89-BA2B-28BE79E75783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B86D0-2185-4BDF-9010-749FD62E2A32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6379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1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JO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23673F-D5F9-49FC-BBDD-69C56EDC8F4C}" type="slidenum">
              <a:rPr lang="ar-JO" smtClean="0"/>
              <a:pPr>
                <a:defRPr/>
              </a:pPr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2</a:t>
            </a:fld>
            <a:endParaRPr lang="ar-J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E2915-BF25-4935-8CDD-B11BA5FB0659}" type="slidenum">
              <a:rPr lang="ar-JO" smtClean="0"/>
              <a:pPr>
                <a:defRPr/>
              </a:pPr>
              <a:t>25</a:t>
            </a:fld>
            <a:endParaRPr lang="ar-J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E2915-BF25-4935-8CDD-B11BA5FB0659}" type="slidenum">
              <a:rPr lang="ar-JO" smtClean="0"/>
              <a:pPr>
                <a:defRPr/>
              </a:pPr>
              <a:t>26</a:t>
            </a:fld>
            <a:endParaRPr 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E2915-BF25-4935-8CDD-B11BA5FB0659}" type="slidenum">
              <a:rPr lang="ar-JO" smtClean="0"/>
              <a:pPr>
                <a:defRPr/>
              </a:pPr>
              <a:t>27</a:t>
            </a:fld>
            <a:endParaRPr 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9B09F-E861-489A-ACFC-F2A1BF059364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B86D0-2185-4BDF-9010-749FD62E2A32}" type="slidenum">
              <a:rPr lang="ar-JO" smtClean="0"/>
              <a:pPr/>
              <a:t>8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5027-2FC6-4AE8-84A2-71CE13E7A035}" type="datetimeFigureOut">
              <a:rPr lang="en-US" smtClean="0"/>
              <a:pPr/>
              <a:t>5/16/2015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F804-68E5-4966-A5C8-0946131ED31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ar-JO" sz="3200" dirty="0" smtClean="0">
                <a:solidFill>
                  <a:srgbClr val="00B0F0"/>
                </a:solidFill>
              </a:rPr>
              <a:t>بسم الله الرحمن الرحيم</a:t>
            </a:r>
            <a:endParaRPr lang="ar-JO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001000" cy="3200400"/>
          </a:xfrm>
        </p:spPr>
        <p:txBody>
          <a:bodyPr>
            <a:normAutofit fontScale="77500" lnSpcReduction="20000"/>
          </a:bodyPr>
          <a:lstStyle/>
          <a:p>
            <a:r>
              <a:rPr lang="ar-SA" sz="5400" b="1" dirty="0"/>
              <a:t>أساسيات الصيانة الإنتاجية الشاملة </a:t>
            </a:r>
            <a:r>
              <a:rPr lang="ar-JO" sz="5400" b="1"/>
              <a:t>          </a:t>
            </a:r>
            <a:r>
              <a:rPr lang="ar-SA" sz="5400" b="1" smtClean="0"/>
              <a:t>ومتطلبات</a:t>
            </a:r>
            <a:r>
              <a:rPr lang="en-US" sz="5400" b="1" dirty="0"/>
              <a:t> </a:t>
            </a:r>
            <a:r>
              <a:rPr lang="ar-SA" sz="5400" b="1" dirty="0"/>
              <a:t>تطبيقها وأدوات تحسين </a:t>
            </a:r>
            <a:r>
              <a:rPr lang="ar-SA" sz="5400" b="1" dirty="0" smtClean="0"/>
              <a:t>العمليات</a:t>
            </a:r>
            <a:endParaRPr lang="en-US" sz="5400" b="1" dirty="0"/>
          </a:p>
          <a:p>
            <a:r>
              <a:rPr lang="ar-JO" sz="4700" b="1" dirty="0" smtClean="0"/>
              <a:t>إدارة مكان العمل وتحسينه</a:t>
            </a:r>
          </a:p>
          <a:p>
            <a:r>
              <a:rPr lang="en-US" sz="4200" b="1" dirty="0" smtClean="0"/>
              <a:t>Workplace  Improvement</a:t>
            </a:r>
          </a:p>
          <a:p>
            <a:r>
              <a:rPr lang="ar-JO" sz="4200" b="1" dirty="0" smtClean="0"/>
              <a:t>ج 2</a:t>
            </a:r>
            <a:endParaRPr lang="ar-JO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كيف تحقق الإدارة أهدافها؟؟..*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الإستخدام الأفضل للموارد..</a:t>
            </a:r>
          </a:p>
          <a:p>
            <a:pPr algn="r" rtl="1"/>
            <a:r>
              <a:rPr lang="ar-JO" b="1" dirty="0" smtClean="0"/>
              <a:t>.. إستخدام القدر الأقل من المدخلات للخروج بالقدر الأعلى من المخرجات ..</a:t>
            </a:r>
          </a:p>
          <a:p>
            <a:pPr algn="r" rtl="1"/>
            <a:r>
              <a:rPr lang="ar-JO" b="1" dirty="0" smtClean="0"/>
              <a:t>..القضاء على الهدر.. العمل بكفاءة عالية..</a:t>
            </a:r>
          </a:p>
          <a:p>
            <a:pPr algn="r" rtl="1"/>
            <a:r>
              <a:rPr lang="ar-JO" b="1" dirty="0" smtClean="0"/>
              <a:t>..</a:t>
            </a: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.. موازنة خطوط الإنتاج..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916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ضرورة تصميم (ترتيب) قاعات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التصميم السليم والمناسب لقاعة الإنتاج من أهم عوامل نجاح المشروع الصناعي.</a:t>
            </a:r>
          </a:p>
          <a:p>
            <a:pPr algn="r" rtl="1"/>
            <a:r>
              <a:rPr lang="ar-JO" b="1" dirty="0" smtClean="0"/>
              <a:t>لذلك ينبغي أن يوضع مخطط عام من اليوم الأول يشمل التوسعات المستقبلية المحتملة.</a:t>
            </a:r>
          </a:p>
          <a:p>
            <a:pPr algn="r" rtl="1"/>
            <a:r>
              <a:rPr lang="ar-JO" b="1" dirty="0" smtClean="0"/>
              <a:t>بحيث يضمن كافة الإيجابيات المتوقعة منه.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1530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JO" b="1" dirty="0" smtClean="0"/>
              <a:t>أنواع ترتيبات (تصاميم) المصانع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rtl="1">
              <a:buNone/>
            </a:pPr>
            <a:r>
              <a:rPr lang="en-US" b="1" dirty="0" smtClean="0"/>
              <a:t>Facility layout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على طريقة المشاغل </a:t>
            </a:r>
            <a:r>
              <a:rPr lang="en-US" b="1" dirty="0" smtClean="0"/>
              <a:t>process - </a:t>
            </a:r>
            <a:r>
              <a:rPr lang="ar-JO" b="1" dirty="0" smtClean="0"/>
              <a:t>-</a:t>
            </a:r>
            <a:r>
              <a:rPr lang="en-US" b="1" dirty="0" smtClean="0"/>
              <a:t>job shop</a:t>
            </a:r>
            <a:r>
              <a:rPr lang="ar-JO" b="1" dirty="0" smtClean="0"/>
              <a:t>  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على طريقة خطوط التجميع</a:t>
            </a:r>
            <a:r>
              <a:rPr lang="en-US" b="1" dirty="0" smtClean="0"/>
              <a:t>assembly line – product-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هجين</a:t>
            </a:r>
            <a:r>
              <a:rPr lang="en-US" b="1" dirty="0" smtClean="0"/>
              <a:t>hybrid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ترتيب الوضع الثابت</a:t>
            </a:r>
            <a:r>
              <a:rPr lang="en-US" b="1" dirty="0" smtClean="0"/>
              <a:t>  fixed position - </a:t>
            </a:r>
            <a:endParaRPr lang="ar-JO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الترتيب الخليوي </a:t>
            </a:r>
            <a:r>
              <a:rPr lang="en-US" b="1" dirty="0" smtClean="0"/>
              <a:t>cellular manufacturing -</a:t>
            </a:r>
            <a:endParaRPr lang="ar-JO" b="1" dirty="0" smtClean="0"/>
          </a:p>
        </p:txBody>
      </p:sp>
    </p:spTree>
    <p:extLst>
      <p:ext uri="{BB962C8B-B14F-4D97-AF65-F5344CB8AC3E}">
        <p14:creationId xmlns:p14="http://schemas.microsoft.com/office/powerpoint/2010/main" val="42519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المشغل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يستخدم في المصانع التي يتم فيها التعامل مع طلبيات كثيرة صغيرة..</a:t>
            </a:r>
          </a:p>
          <a:p>
            <a:pPr algn="r" rtl="1"/>
            <a:r>
              <a:rPr lang="ar-JO" b="1" dirty="0" smtClean="0"/>
              <a:t>.. فتصبح المرونة ضرورة أساسية.</a:t>
            </a:r>
          </a:p>
          <a:p>
            <a:pPr algn="r" rtl="1"/>
            <a:r>
              <a:rPr lang="ar-JO" b="1" dirty="0" smtClean="0"/>
              <a:t>تجمع المكائن ذات الوظائف المتشابهة مع بعض.</a:t>
            </a:r>
          </a:p>
          <a:p>
            <a:pPr algn="r" rtl="1"/>
            <a:r>
              <a:rPr lang="ar-JO" b="1" dirty="0" smtClean="0"/>
              <a:t>بحيث يتم نقل المنتج إلى هذه التجمعات ليتم التعامل معه.</a:t>
            </a:r>
          </a:p>
          <a:p>
            <a:pPr algn="r" rtl="1"/>
            <a:r>
              <a:rPr lang="ar-JO" b="1" dirty="0" smtClean="0"/>
              <a:t>مثال على ذلك الورش المعدنية ..</a:t>
            </a:r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696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مشغل </a:t>
            </a:r>
            <a:r>
              <a:rPr lang="en-US" b="1" dirty="0" smtClean="0"/>
              <a:t>Job Shop</a:t>
            </a:r>
            <a:endParaRPr lang="ar-JO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6" name="Content Placeholder 4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081241"/>
            <a:ext cx="7110799" cy="577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خصائص نظام المشاغل</a:t>
            </a:r>
            <a:endParaRPr lang="en-US" b="1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6736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90000"/>
              </a:lnSpc>
            </a:pPr>
            <a:r>
              <a:rPr lang="ar-JO" b="1" dirty="0" smtClean="0"/>
              <a:t>تستخدم ماكينات ذات إستعمالات عامة </a:t>
            </a:r>
            <a:r>
              <a:rPr lang="en-US" b="1" dirty="0" smtClean="0"/>
              <a:t>General-purpose</a:t>
            </a:r>
            <a:r>
              <a:rPr lang="en-US" dirty="0" smtClean="0"/>
              <a:t> </a:t>
            </a:r>
            <a:r>
              <a:rPr lang="en-US" b="1" dirty="0" smtClean="0"/>
              <a:t>equipment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تغيير المنتجات سريع </a:t>
            </a:r>
            <a:r>
              <a:rPr lang="en-US" b="1" dirty="0" smtClean="0"/>
              <a:t>change over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مناولة المواد بطريقة مرنة</a:t>
            </a:r>
            <a:r>
              <a:rPr lang="en-US" b="1" dirty="0" smtClean="0"/>
              <a:t>material handling 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يكتسب المشغلون مهارات عالية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الإشراف الفني ضروري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التخطيط والمتابعة ليسا سهلين.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وقت الإنتاج طويل نسبياً.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تراكم المنتجات تحت التصنيع كبير</a:t>
            </a:r>
            <a:r>
              <a:rPr lang="en-US" b="1" dirty="0" smtClean="0"/>
              <a:t> </a:t>
            </a:r>
            <a:r>
              <a:rPr lang="en-US" b="1" dirty="0" err="1" smtClean="0"/>
              <a:t>wip</a:t>
            </a:r>
            <a:r>
              <a:rPr lang="en-US" b="1" dirty="0" smtClean="0"/>
              <a:t> inventory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7324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 التجميع</a:t>
            </a:r>
            <a:endParaRPr lang="en-US" b="1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30725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</a:pPr>
            <a:r>
              <a:rPr lang="ar-JO" b="1" dirty="0" smtClean="0"/>
              <a:t>يُعتمد ” خط التجميع ” للحصول على تدفق سريع وسلس للمنتجات في خط الإنتاج. </a:t>
            </a:r>
            <a:r>
              <a:rPr lang="en-US" b="1" dirty="0" smtClean="0"/>
              <a:t>Assembly line</a:t>
            </a:r>
            <a:endParaRPr lang="ar-JO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تقسم عملية الإنتاج إلى مهام معيارية .. </a:t>
            </a:r>
            <a:r>
              <a:rPr lang="en-US" sz="2400" b="1" dirty="0" smtClean="0"/>
              <a:t>Standard</a:t>
            </a:r>
            <a:r>
              <a:rPr lang="en-US" b="1" dirty="0" smtClean="0"/>
              <a:t> </a:t>
            </a:r>
            <a:r>
              <a:rPr lang="en-US" sz="2400" b="1" dirty="0" smtClean="0"/>
              <a:t>tasks</a:t>
            </a:r>
            <a:endParaRPr lang="ar-JO" sz="2400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.. توزع على محطات إنتاج معدة خصيصاً لإتمام المهام.</a:t>
            </a:r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ينجم عن ذلك تخصص يعزز مهارات العاملين.</a:t>
            </a:r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يستطيع خط الإنتاج مناولة كميات كبيرة.</a:t>
            </a:r>
            <a:endParaRPr lang="en-US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والحصول على نسبة إستعمال عالية </a:t>
            </a:r>
            <a:r>
              <a:rPr lang="en-US" b="1" dirty="0" smtClean="0"/>
              <a:t>utilization</a:t>
            </a:r>
            <a:endParaRPr lang="ar-JO" b="1" dirty="0" smtClean="0"/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فهو نظام إقتصادي</a:t>
            </a:r>
            <a:r>
              <a:rPr lang="en-US" b="1" dirty="0" smtClean="0"/>
              <a:t>  </a:t>
            </a:r>
            <a:r>
              <a:rPr lang="ar-JO" b="1" dirty="0" smtClean="0"/>
              <a:t>ومجدي.</a:t>
            </a:r>
          </a:p>
          <a:p>
            <a:pPr algn="r" rtl="1">
              <a:lnSpc>
                <a:spcPct val="80000"/>
              </a:lnSpc>
            </a:pPr>
            <a:r>
              <a:rPr lang="ar-JO" b="1" dirty="0" smtClean="0"/>
              <a:t>يُمَكِن المصنع من الإستثمار في تكنولوجيا أفضل. </a:t>
            </a:r>
          </a:p>
          <a:p>
            <a:pPr>
              <a:lnSpc>
                <a:spcPct val="80000"/>
              </a:lnSpc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3407682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 تجميع</a:t>
            </a:r>
            <a:endParaRPr lang="ar-JO" b="1" dirty="0"/>
          </a:p>
        </p:txBody>
      </p:sp>
      <p:pic>
        <p:nvPicPr>
          <p:cNvPr id="6" name="Content Placeholder 5" descr="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362200"/>
            <a:ext cx="8192644" cy="1343213"/>
          </a:xfrm>
        </p:spPr>
      </p:pic>
    </p:spTree>
    <p:extLst>
      <p:ext uri="{BB962C8B-B14F-4D97-AF65-F5344CB8AC3E}">
        <p14:creationId xmlns:p14="http://schemas.microsoft.com/office/powerpoint/2010/main" val="22385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خصائص خط التجميع</a:t>
            </a:r>
            <a:endParaRPr lang="en-US" b="1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تُستخدم ماكينات محددة الغرض.</a:t>
            </a:r>
          </a:p>
          <a:p>
            <a:pPr algn="r" rtl="1"/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تغيير المنتجات مكلف ويستغرق وقت.</a:t>
            </a:r>
          </a:p>
          <a:p>
            <a:pPr algn="r" rtl="1"/>
            <a:r>
              <a:rPr lang="ar-JO" b="1" dirty="0" smtClean="0"/>
              <a:t>تدفق المواد متواصل.</a:t>
            </a:r>
          </a:p>
          <a:p>
            <a:pPr algn="r" rtl="1"/>
            <a:r>
              <a:rPr lang="ar-JO" b="1" dirty="0" smtClean="0"/>
              <a:t>مطلوب إشراف أقل.</a:t>
            </a:r>
          </a:p>
          <a:p>
            <a:pPr algn="r" rtl="1"/>
            <a:r>
              <a:rPr lang="ar-JO" b="1" dirty="0" smtClean="0"/>
              <a:t>التخطيط والمتابعة أسهل.</a:t>
            </a:r>
          </a:p>
          <a:p>
            <a:pPr algn="r" rtl="1"/>
            <a:r>
              <a:rPr lang="ar-JO" b="1" dirty="0" smtClean="0"/>
              <a:t>وقت الإنتاج للقطعة أقل.</a:t>
            </a:r>
          </a:p>
          <a:p>
            <a:pPr algn="r" rtl="1"/>
            <a:r>
              <a:rPr lang="ar-JO" b="1" dirty="0" smtClean="0"/>
              <a:t>تراكمات المنتجات تحت التصنيع في خط الإنتاج نسبياً أقل.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730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ترتيب الإنتاج الخليوي</a:t>
            </a:r>
            <a:endParaRPr lang="en-US" b="1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en-US" b="1" dirty="0" smtClean="0"/>
              <a:t>Cellular manufacturing 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في الإنتاج الخليوي تجمع الماكينات في ما يُسمى ..        ” خلية ”.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يتم تجميع الماكينات بحيث تصلح وتكفي لإنتاج مجموعة من المنتجات المتشابهة ” عائلة من المنتجات ”. 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يستخدم هذا النظام عندما يكون الدارج هو إنتاج عدد معقول من المنتجات بكميات معقولة.  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55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996633"/>
                </a:solidFill>
              </a:rPr>
              <a:t>تصميم وترتيب مصنع1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يتم المباشرة بتصميم ترتيب المصنع بعد إتمام: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إتخاذ قرار بإقامة مصنع..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.. تحديد غايات المصنع ( سلة المنتجات 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حجم الإنتاج المستهدف.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دراسة الجدوى.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تحديد موقع المصنع.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الإنتاج الخليوي</a:t>
            </a:r>
            <a:br>
              <a:rPr lang="ar-JO" b="1" dirty="0" smtClean="0"/>
            </a:br>
            <a:r>
              <a:rPr lang="en-US" b="1" dirty="0" smtClean="0"/>
              <a:t>Cellular Manufacturing</a:t>
            </a:r>
            <a:endParaRPr lang="ar-JO" b="1" dirty="0"/>
          </a:p>
        </p:txBody>
      </p:sp>
      <p:pic>
        <p:nvPicPr>
          <p:cNvPr id="6" name="Content Placeholder 5" descr="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1600200"/>
            <a:ext cx="8346311" cy="4983163"/>
          </a:xfrm>
        </p:spPr>
      </p:pic>
    </p:spTree>
    <p:extLst>
      <p:ext uri="{BB962C8B-B14F-4D97-AF65-F5344CB8AC3E}">
        <p14:creationId xmlns:p14="http://schemas.microsoft.com/office/powerpoint/2010/main" val="42366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خصائص الإنتاج الخليوي</a:t>
            </a:r>
            <a:endParaRPr lang="en-US" b="1" dirty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870075"/>
            <a:ext cx="8229600" cy="4987925"/>
          </a:xfrm>
        </p:spPr>
        <p:txBody>
          <a:bodyPr/>
          <a:lstStyle/>
          <a:p>
            <a:pPr algn="r" rtl="1">
              <a:lnSpc>
                <a:spcPct val="90000"/>
              </a:lnSpc>
            </a:pPr>
            <a:r>
              <a:rPr lang="ar-JO" b="1" dirty="0" smtClean="0"/>
              <a:t>مناولة أسرع.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وقت إنتاج أقصر.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تراكمات أقل للمنتجات تحت التصنيع </a:t>
            </a:r>
            <a:r>
              <a:rPr lang="en-US" b="1" dirty="0" err="1" smtClean="0"/>
              <a:t>wip</a:t>
            </a:r>
            <a:r>
              <a:rPr lang="ar-JO" b="1" dirty="0" smtClean="0"/>
              <a:t>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خفض وقت الإعداد لمنتج جديد </a:t>
            </a:r>
            <a:r>
              <a:rPr lang="en-US" b="1" dirty="0" smtClean="0"/>
              <a:t>set up time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نسبة الإستعمال للماكينات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utilization </a:t>
            </a:r>
            <a:r>
              <a:rPr lang="ar-JO" b="1" dirty="0" smtClean="0">
                <a:solidFill>
                  <a:schemeClr val="bg2">
                    <a:lumMod val="25000"/>
                  </a:schemeClr>
                </a:solidFill>
              </a:rPr>
              <a:t>أقل.</a:t>
            </a: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r" rtl="1"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05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ترتيب الوضع الثابت</a:t>
            </a:r>
            <a:endParaRPr lang="en-US" b="1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987925"/>
          </a:xfrm>
        </p:spPr>
        <p:txBody>
          <a:bodyPr>
            <a:normAutofit/>
          </a:bodyPr>
          <a:lstStyle/>
          <a:p>
            <a:pPr algn="r" rtl="1"/>
            <a:r>
              <a:rPr lang="ar-JO" b="1" dirty="0" smtClean="0"/>
              <a:t>في هذا النوع من الترتيب </a:t>
            </a:r>
            <a:r>
              <a:rPr lang="en-US" b="1" dirty="0" smtClean="0"/>
              <a:t>layout</a:t>
            </a:r>
            <a:r>
              <a:rPr lang="ar-JO" b="1" dirty="0" smtClean="0"/>
              <a:t> ..</a:t>
            </a:r>
          </a:p>
          <a:p>
            <a:pPr algn="r" rtl="1"/>
            <a:r>
              <a:rPr lang="ar-JO" b="1" dirty="0" smtClean="0"/>
              <a:t>يبقى المنتج ثابتاً ويتحرك العمال والمعدات حوله.</a:t>
            </a:r>
          </a:p>
          <a:p>
            <a:pPr algn="r" rtl="1"/>
            <a:r>
              <a:rPr lang="ar-JO" b="1" dirty="0" smtClean="0"/>
              <a:t>يُعتمد هذا النظام في إنتاج السفن وفي بناء المباني ومحطات الطاقة والطائرات الكبيرة.</a:t>
            </a:r>
          </a:p>
          <a:p>
            <a:pPr algn="r" rtl="1"/>
            <a:r>
              <a:rPr lang="ar-JO" b="1" dirty="0" smtClean="0"/>
              <a:t>.. هذا النظام أقرب إلى البناء من الإنتاج..!!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4403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52500"/>
          </a:xfrm>
        </p:spPr>
        <p:txBody>
          <a:bodyPr/>
          <a:lstStyle/>
          <a:p>
            <a:r>
              <a:rPr lang="ar-JO" b="1" dirty="0" smtClean="0"/>
              <a:t>الترتيب المهجن</a:t>
            </a:r>
            <a:endParaRPr lang="en-US" b="1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7630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ar-JO" dirty="0" smtClean="0"/>
          </a:p>
          <a:p>
            <a:pPr algn="r" rtl="1">
              <a:lnSpc>
                <a:spcPct val="90000"/>
              </a:lnSpc>
            </a:pPr>
            <a:r>
              <a:rPr lang="en-US" b="1" dirty="0" smtClean="0"/>
              <a:t>Hybrid lay out</a:t>
            </a:r>
            <a:endParaRPr lang="ar-JO" b="1" dirty="0" smtClean="0"/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تستخدم معظم المصانع خليط من النظم في تخطيط خطوط الإنتاج 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يأخذ هذا النظام أشكال عديدة.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من الأمثلة على الترتيب المهجن ..</a:t>
            </a:r>
          </a:p>
          <a:p>
            <a:pPr algn="r" rtl="1">
              <a:lnSpc>
                <a:spcPct val="90000"/>
              </a:lnSpc>
            </a:pPr>
            <a:r>
              <a:rPr lang="ar-JO" b="1" dirty="0" smtClean="0"/>
              <a:t>.. حيث ترتب الماكينات حسب نوعية أدائها بينما تتدفق المنتجات كما هو معمول به في خطوط التجميع.</a:t>
            </a:r>
          </a:p>
          <a:p>
            <a:pPr algn="r" rtl="1">
              <a:lnSpc>
                <a:spcPct val="90000"/>
              </a:lnSpc>
              <a:buNone/>
            </a:pPr>
            <a:r>
              <a:rPr lang="ar-JO" b="1" dirty="0" smtClean="0"/>
              <a:t>                                                                  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66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وقفة نقاشية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ما هو الترتيب الأنسب لمصنعكم ؟؟..</a:t>
            </a:r>
          </a:p>
          <a:p>
            <a:pPr algn="r" rtl="1"/>
            <a:r>
              <a:rPr lang="ar-JO" b="1" dirty="0" smtClean="0"/>
              <a:t>لماذا؟؟..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68561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غايات تخطيط قاعات الإنتاج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خفض تكاليف مناولة المواد.</a:t>
            </a:r>
          </a:p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إستخدام المساحات بكفاءة أفضل.</a:t>
            </a:r>
          </a:p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إستخدام القوى العاملة بكفاءة.</a:t>
            </a:r>
          </a:p>
          <a:p>
            <a:pPr algn="r" rt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ar-JO" b="1" dirty="0" smtClean="0"/>
              <a:t>القضاء على عنق الزجاجة.</a:t>
            </a:r>
            <a:endParaRPr lang="en-US" b="1" dirty="0" smtClean="0"/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939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غايات تخطيط قاعات الإنتاج1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تيسير التواصل والتفاعل بين العمال وبين العمال ومشرفيهم.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خفض زمن دورة الإنتاج.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القضاء على الحركات غير الضرورية.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تسهيل حركة المواد والمنتجات والعاملين.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ar-JO" b="1" dirty="0" smtClean="0"/>
              <a:t>تطبيق إجراءات السلامة المهنية بفعالية أعلى.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263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غايات تصميم قاعات الإنتاج2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تحسين الجودة.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تحسين جهد الصيانة.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تسهيل المتابعة البصرية للعمليات.</a:t>
            </a:r>
          </a:p>
          <a:p>
            <a:pPr marL="514350" indent="-514350" algn="r" rtl="1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ar-JO" b="1" dirty="0" smtClean="0"/>
              <a:t>تعزيز المرونة للتعامل مع الظروف المتغيرة.. مثل إعادة ترتيب الخطوط .. التحول إلى منتجات جديدة..</a:t>
            </a:r>
            <a:endParaRPr lang="en-US" b="1" dirty="0" smtClean="0"/>
          </a:p>
          <a:p>
            <a:pPr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339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خطوط الإنتاج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من الدارج كثيراً تخطيط قاعات الإنتاج على شكل خطوط إنتاج.</a:t>
            </a:r>
          </a:p>
          <a:p>
            <a:pPr algn="r" rtl="1"/>
            <a:r>
              <a:rPr lang="ar-JO" b="1" dirty="0" smtClean="0"/>
              <a:t>بحيث يعد كل خط إنتاج وحدة إنتاج مستقلة.</a:t>
            </a:r>
          </a:p>
          <a:p>
            <a:pPr algn="r" rtl="1"/>
            <a:r>
              <a:rPr lang="ar-JO" b="1" dirty="0" smtClean="0"/>
              <a:t>مستقل إدارياً وتنظيمياً .. وأحياناً مالياً.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0269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                         </a:t>
            </a:r>
            <a:r>
              <a:rPr lang="ar-JO" sz="6600" b="1" dirty="0" smtClean="0">
                <a:solidFill>
                  <a:srgbClr val="FF0000"/>
                </a:solidFill>
              </a:rPr>
              <a:t>شكراً</a:t>
            </a:r>
            <a:endParaRPr lang="ar-JO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4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 eaLnBrk="1" hangingPunct="1"/>
            <a:r>
              <a:rPr lang="ar-JO" b="1" dirty="0" smtClean="0">
                <a:solidFill>
                  <a:srgbClr val="996633"/>
                </a:solidFill>
              </a:rPr>
              <a:t>تصميم وترتيب مصنع2</a:t>
            </a:r>
            <a:endParaRPr lang="en-US" b="1" dirty="0" smtClean="0">
              <a:solidFill>
                <a:srgbClr val="996633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 algn="r" rtl="1">
              <a:buNone/>
            </a:pPr>
            <a:r>
              <a:rPr lang="ar-JO" b="1" dirty="0" smtClean="0"/>
              <a:t>      خطوات تصميم المصنع</a:t>
            </a:r>
          </a:p>
          <a:p>
            <a:pPr marL="609600" indent="-609600" algn="r" rtl="1">
              <a:buFontTx/>
              <a:buAutoNum type="arabicPeriod"/>
            </a:pPr>
            <a:r>
              <a:rPr lang="ar-JO" b="1" dirty="0" smtClean="0"/>
              <a:t>تحديد خصائص مدخلات الإنتاج ...( مواد خام، شبه مصنعة )</a:t>
            </a:r>
          </a:p>
          <a:p>
            <a:pPr marL="609600" indent="-609600" algn="r" rtl="1">
              <a:buFontTx/>
              <a:buAutoNum type="arabicPeriod"/>
            </a:pPr>
            <a:r>
              <a:rPr lang="ar-JO" b="1" dirty="0" smtClean="0"/>
              <a:t>يحلل المنتج ( المنتجات ) إلى عدد من العمليات - العناصر</a:t>
            </a:r>
            <a:r>
              <a:rPr lang="en-US" b="1" dirty="0" smtClean="0"/>
              <a:t>work elements</a:t>
            </a:r>
            <a:r>
              <a:rPr lang="ar-JO" b="1" dirty="0" smtClean="0"/>
              <a:t>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يعد جدول لتراتبية العمليات الإنتاجية </a:t>
            </a:r>
            <a:r>
              <a:rPr lang="en-US" b="1" dirty="0" smtClean="0"/>
              <a:t>precedence diagram</a:t>
            </a:r>
            <a:endParaRPr lang="ar-J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996633"/>
                </a:solidFill>
              </a:rPr>
              <a:t>تصميم وترتيب مصنع3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>
              <a:buFont typeface="+mj-lt"/>
              <a:buAutoNum type="arabicPeriod" startAt="4"/>
            </a:pPr>
            <a:r>
              <a:rPr lang="ar-JO" b="1" dirty="0" smtClean="0"/>
              <a:t>يحتسب الوقت المعياري لكل عملية.</a:t>
            </a:r>
          </a:p>
          <a:p>
            <a:pPr marL="609600" indent="-609600" algn="r" rtl="1">
              <a:buFont typeface="+mj-lt"/>
              <a:buAutoNum type="arabicPeriod" startAt="4"/>
            </a:pPr>
            <a:r>
              <a:rPr lang="ar-JO" b="1" dirty="0" smtClean="0"/>
              <a:t>يوكل كل عنصر لمحطة إنتاج محددة </a:t>
            </a:r>
            <a:r>
              <a:rPr lang="en-US" b="1" dirty="0" smtClean="0"/>
              <a:t>work station</a:t>
            </a:r>
            <a:r>
              <a:rPr lang="ar-JO" b="1" dirty="0" smtClean="0"/>
              <a:t>.</a:t>
            </a:r>
          </a:p>
          <a:p>
            <a:pPr marL="609600" indent="-609600" algn="r" rtl="1">
              <a:buFont typeface="+mj-lt"/>
              <a:buAutoNum type="arabicPeriod" startAt="4"/>
            </a:pPr>
            <a:r>
              <a:rPr lang="ar-JO" b="1" dirty="0" smtClean="0"/>
              <a:t>تحدد الماكينات المطلوبة لهذه العملية.</a:t>
            </a:r>
          </a:p>
          <a:p>
            <a:pPr marL="609600" indent="-609600" algn="r" rtl="1">
              <a:buFont typeface="+mj-lt"/>
              <a:buAutoNum type="arabicPeriod" startAt="4"/>
            </a:pPr>
            <a:r>
              <a:rPr lang="ar-JO" b="1" dirty="0" smtClean="0"/>
              <a:t>يحتسب الإنتاج اليومي المطلوب من واقع الطلبيات.</a:t>
            </a:r>
          </a:p>
          <a:p>
            <a:pPr algn="r" rtl="1">
              <a:buNone/>
            </a:pP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996633"/>
                </a:solidFill>
              </a:rPr>
              <a:t>تصميم وترتيب مصنع4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8"/>
            </a:pPr>
            <a:r>
              <a:rPr lang="ar-JO" b="1" dirty="0" smtClean="0"/>
              <a:t>يتم إختيار الماكينات لكل مرحلة إنتاجية.</a:t>
            </a:r>
          </a:p>
          <a:p>
            <a:pPr marL="514350" indent="-514350" algn="r" rtl="1">
              <a:buFont typeface="+mj-lt"/>
              <a:buAutoNum type="arabicPeriod" startAt="8"/>
            </a:pPr>
            <a:r>
              <a:rPr lang="ar-JO" b="1" dirty="0" smtClean="0"/>
              <a:t>يُحسب عدد الماكينات لكل عملية.</a:t>
            </a:r>
          </a:p>
          <a:p>
            <a:pPr marL="0" indent="0" algn="r" rtl="1">
              <a:buNone/>
            </a:pPr>
            <a:r>
              <a:rPr lang="ar-JO" b="1" dirty="0" smtClean="0"/>
              <a:t>10. تُحسب المساحة المطلوبة لكل ماكينة.</a:t>
            </a:r>
          </a:p>
          <a:p>
            <a:pPr marL="0" indent="0" algn="r" rtl="1">
              <a:buNone/>
            </a:pPr>
            <a:r>
              <a:rPr lang="ar-JO" b="1" dirty="0" smtClean="0"/>
              <a:t>11. يُحسب الإنتاج اليومي للمصنع.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996633"/>
                </a:solidFill>
              </a:rPr>
              <a:t>تصميم وترتيب مصنع5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b="1" dirty="0" smtClean="0"/>
              <a:t>12- التعامل مع المحددات ( المعيقات ) – </a:t>
            </a:r>
          </a:p>
          <a:p>
            <a:pPr algn="r" rtl="1"/>
            <a:r>
              <a:rPr lang="ar-JO" b="1" dirty="0" smtClean="0"/>
              <a:t>المعيقات هي كل ما يحد من حرية ترتيب أو إجراء معين.</a:t>
            </a:r>
          </a:p>
          <a:p>
            <a:pPr algn="r" rtl="1"/>
            <a:r>
              <a:rPr lang="ar-JO" b="1" dirty="0" smtClean="0"/>
              <a:t>مثل: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الإرتفاع – إرتفاع الماكينة يفرض وضعها في مبنى مرتفع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حرارة الماكينة – تفرض وضعها في مكان شديد التهوية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وجود روائح – يفرض العزل والتهوية الخاصة.</a:t>
            </a:r>
          </a:p>
          <a:p>
            <a:pPr algn="r" rtl="1">
              <a:buFont typeface="Wingdings" pitchFamily="2" charset="2"/>
              <a:buChar char="ü"/>
            </a:pPr>
            <a:r>
              <a:rPr lang="ar-JO" b="1" dirty="0" smtClean="0"/>
              <a:t>وجود غبار – يفرض وضعها في غرفة منفصلة.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996633"/>
                </a:solidFill>
              </a:rPr>
              <a:t>تصميم وترتيب مصنع6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b="1" dirty="0" smtClean="0"/>
              <a:t>14. يحدد عدد خطوط الإنتاج ( وحجمها )</a:t>
            </a:r>
          </a:p>
          <a:p>
            <a:pPr marL="0" indent="0" algn="r" rtl="1">
              <a:buNone/>
            </a:pPr>
            <a:r>
              <a:rPr lang="ar-JO" b="1" dirty="0" smtClean="0"/>
              <a:t>15. يعتمد أحد أنماط ترتيب خطوط الإنتاج.</a:t>
            </a:r>
          </a:p>
          <a:p>
            <a:pPr marL="0" indent="0" algn="r" rtl="1">
              <a:buNone/>
            </a:pPr>
            <a:r>
              <a:rPr lang="ar-JO" b="1" dirty="0" smtClean="0"/>
              <a:t>16. تحتسب مجموع المساحات المطلوبة – للماكينات والممرات..</a:t>
            </a:r>
          </a:p>
          <a:p>
            <a:pPr marL="0" indent="0" algn="r" rtl="1">
              <a:buNone/>
            </a:pPr>
            <a:r>
              <a:rPr lang="ar-JO" b="1" dirty="0" smtClean="0"/>
              <a:t>17. يتم إعداد مخطط.</a:t>
            </a:r>
          </a:p>
          <a:p>
            <a:pPr marL="0" indent="0" algn="r" rtl="1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4167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Cleaning, tidiness and organizing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النظافة </a:t>
            </a:r>
          </a:p>
          <a:p>
            <a:pPr algn="r" rtl="1"/>
            <a:r>
              <a:rPr lang="ar-JO" b="1" dirty="0" smtClean="0"/>
              <a:t>الترتيب</a:t>
            </a:r>
          </a:p>
          <a:p>
            <a:pPr algn="r" rtl="1"/>
            <a:r>
              <a:rPr lang="ar-JO" b="1" dirty="0" smtClean="0"/>
              <a:t>تخصيص مكان للعدد والأدوات.</a:t>
            </a:r>
          </a:p>
          <a:p>
            <a:pPr algn="r" rtl="1"/>
            <a:r>
              <a:rPr lang="ar-JO" b="1" dirty="0" smtClean="0"/>
              <a:t>إعادة العدد والأدوات إلى مكانها بعد إستعمالها.</a:t>
            </a:r>
          </a:p>
          <a:p>
            <a:pPr algn="r" rtl="1"/>
            <a:r>
              <a:rPr lang="ar-JO" b="1" dirty="0" smtClean="0"/>
              <a:t>إزالة كل ما هو غير ضروري من مكان العمل.</a:t>
            </a:r>
          </a:p>
          <a:p>
            <a:pPr algn="r" rtl="1"/>
            <a:r>
              <a:rPr lang="ar-JO" b="1" dirty="0" smtClean="0"/>
              <a:t>منع التراكمات.</a:t>
            </a:r>
          </a:p>
          <a:p>
            <a:pPr algn="r" rtl="1"/>
            <a:r>
              <a:rPr lang="ar-JO" b="1" dirty="0" smtClean="0"/>
              <a:t>إعادة وفورات المخزون إلى المستودع.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إلى ماذا تهدف إدارة المصنع؟؟..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تهدف الصناعة إلى تحقيق ربح مستدام.</a:t>
            </a:r>
          </a:p>
          <a:p>
            <a:pPr algn="r" rtl="1"/>
            <a:r>
              <a:rPr lang="ar-JO" b="1" dirty="0" smtClean="0"/>
              <a:t>ما هو الربح المستدام؟..</a:t>
            </a:r>
          </a:p>
          <a:p>
            <a:pPr algn="r" rtl="1"/>
            <a:r>
              <a:rPr lang="ar-JO" b="1" dirty="0" smtClean="0"/>
              <a:t>كيف نقيس الربح المستدام ؟؟..</a:t>
            </a:r>
          </a:p>
          <a:p>
            <a:pPr algn="r" rtl="1"/>
            <a:r>
              <a:rPr lang="ar-JO" b="1" dirty="0" smtClean="0"/>
              <a:t>كيف يتحقق ؟؟..</a:t>
            </a:r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763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955</Words>
  <Application>Microsoft Office PowerPoint</Application>
  <PresentationFormat>On-screen Show (4:3)</PresentationFormat>
  <Paragraphs>175</Paragraphs>
  <Slides>29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بسم الله الرحمن الرحيم</vt:lpstr>
      <vt:lpstr>تصميم وترتيب مصنع1</vt:lpstr>
      <vt:lpstr>تصميم وترتيب مصنع2</vt:lpstr>
      <vt:lpstr>تصميم وترتيب مصنع3</vt:lpstr>
      <vt:lpstr>تصميم وترتيب مصنع4</vt:lpstr>
      <vt:lpstr>تصميم وترتيب مصنع5</vt:lpstr>
      <vt:lpstr>تصميم وترتيب مصنع6</vt:lpstr>
      <vt:lpstr>Cleaning, tidiness and organizing</vt:lpstr>
      <vt:lpstr>إلى ماذا تهدف إدارة المصنع؟؟..</vt:lpstr>
      <vt:lpstr>كيف تحقق الإدارة أهدافها؟؟..*</vt:lpstr>
      <vt:lpstr>ضرورة تصميم (ترتيب) قاعات الإنتاج</vt:lpstr>
      <vt:lpstr>أنواع ترتيبات (تصاميم) المصانع</vt:lpstr>
      <vt:lpstr>المشغل</vt:lpstr>
      <vt:lpstr>مشغل Job Shop</vt:lpstr>
      <vt:lpstr>خصائص نظام المشاغل</vt:lpstr>
      <vt:lpstr>خط التجميع</vt:lpstr>
      <vt:lpstr>خط تجميع</vt:lpstr>
      <vt:lpstr>خصائص خط التجميع</vt:lpstr>
      <vt:lpstr>ترتيب الإنتاج الخليوي</vt:lpstr>
      <vt:lpstr>الإنتاج الخليوي Cellular Manufacturing</vt:lpstr>
      <vt:lpstr>خصائص الإنتاج الخليوي</vt:lpstr>
      <vt:lpstr>ترتيب الوضع الثابت</vt:lpstr>
      <vt:lpstr>الترتيب المهجن</vt:lpstr>
      <vt:lpstr>وقفة نقاشية</vt:lpstr>
      <vt:lpstr>غايات تخطيط قاعات الإنتاج </vt:lpstr>
      <vt:lpstr>غايات تخطيط قاعات الإنتاج1 </vt:lpstr>
      <vt:lpstr>غايات تصميم قاعات الإنتاج2 </vt:lpstr>
      <vt:lpstr>خطوط الإنتاج 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Valued Acer Customer</dc:creator>
  <cp:lastModifiedBy>user</cp:lastModifiedBy>
  <cp:revision>26</cp:revision>
  <dcterms:created xsi:type="dcterms:W3CDTF">2010-01-29T12:05:18Z</dcterms:created>
  <dcterms:modified xsi:type="dcterms:W3CDTF">2015-05-16T11:12:51Z</dcterms:modified>
</cp:coreProperties>
</file>