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4"/>
  </p:notesMasterIdLst>
  <p:sldIdLst>
    <p:sldId id="256" r:id="rId2"/>
    <p:sldId id="318" r:id="rId3"/>
    <p:sldId id="319" r:id="rId4"/>
    <p:sldId id="352" r:id="rId5"/>
    <p:sldId id="320" r:id="rId6"/>
    <p:sldId id="316" r:id="rId7"/>
    <p:sldId id="353" r:id="rId8"/>
    <p:sldId id="321" r:id="rId9"/>
    <p:sldId id="322" r:id="rId10"/>
    <p:sldId id="323" r:id="rId11"/>
    <p:sldId id="261" r:id="rId12"/>
    <p:sldId id="326" r:id="rId13"/>
    <p:sldId id="327" r:id="rId14"/>
    <p:sldId id="354" r:id="rId15"/>
    <p:sldId id="366" r:id="rId16"/>
    <p:sldId id="265" r:id="rId17"/>
    <p:sldId id="355" r:id="rId18"/>
    <p:sldId id="330" r:id="rId19"/>
    <p:sldId id="331" r:id="rId20"/>
    <p:sldId id="332" r:id="rId21"/>
    <p:sldId id="333" r:id="rId22"/>
    <p:sldId id="365" r:id="rId23"/>
    <p:sldId id="334" r:id="rId24"/>
    <p:sldId id="335" r:id="rId25"/>
    <p:sldId id="336" r:id="rId26"/>
    <p:sldId id="337" r:id="rId27"/>
    <p:sldId id="338" r:id="rId28"/>
    <p:sldId id="339" r:id="rId29"/>
    <p:sldId id="342" r:id="rId30"/>
    <p:sldId id="343" r:id="rId31"/>
    <p:sldId id="364" r:id="rId32"/>
    <p:sldId id="346" r:id="rId33"/>
    <p:sldId id="347" r:id="rId34"/>
    <p:sldId id="356" r:id="rId35"/>
    <p:sldId id="315" r:id="rId36"/>
    <p:sldId id="358" r:id="rId37"/>
    <p:sldId id="359" r:id="rId38"/>
    <p:sldId id="363" r:id="rId39"/>
    <p:sldId id="303" r:id="rId40"/>
    <p:sldId id="360" r:id="rId41"/>
    <p:sldId id="304" r:id="rId42"/>
    <p:sldId id="305" r:id="rId43"/>
    <p:sldId id="306" r:id="rId44"/>
    <p:sldId id="307" r:id="rId45"/>
    <p:sldId id="308" r:id="rId46"/>
    <p:sldId id="309" r:id="rId47"/>
    <p:sldId id="362" r:id="rId48"/>
    <p:sldId id="310" r:id="rId49"/>
    <p:sldId id="311" r:id="rId50"/>
    <p:sldId id="312" r:id="rId51"/>
    <p:sldId id="357" r:id="rId52"/>
    <p:sldId id="361" r:id="rId5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8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D771DAE-2E3D-4B04-B8E0-1DA537D726C8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2F81390-7B2F-44E5-AA00-6093441F3C6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09715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7745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5974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6816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1197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9029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2226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1760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2622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2236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1039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6497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4F07B-F828-47B7-935D-2FFD805D95C6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0EB08-82D6-4927-A2F1-A4C73287DE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0124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lang="ar-JO" sz="3200" b="1" dirty="0" smtClean="0">
                <a:solidFill>
                  <a:schemeClr val="bg1">
                    <a:lumMod val="65000"/>
                  </a:schemeClr>
                </a:solidFill>
              </a:rPr>
              <a:t>بسم الله الرحمن الرحيم</a:t>
            </a:r>
            <a:endParaRPr lang="ar-JO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7848872" cy="3528392"/>
          </a:xfrm>
        </p:spPr>
        <p:txBody>
          <a:bodyPr>
            <a:normAutofit/>
          </a:bodyPr>
          <a:lstStyle/>
          <a:p>
            <a:r>
              <a:rPr lang="ar-SA" sz="4400" b="1" dirty="0"/>
              <a:t>أساسيات الصيانة الإنتاجية </a:t>
            </a:r>
            <a:r>
              <a:rPr lang="ar-SA" sz="4400" b="1" dirty="0" smtClean="0"/>
              <a:t>الشاملة</a:t>
            </a:r>
            <a:r>
              <a:rPr lang="ar-JO" sz="4400" b="1" dirty="0" smtClean="0"/>
              <a:t> </a:t>
            </a:r>
            <a:r>
              <a:rPr lang="ar-SA" sz="4400" b="1" dirty="0" smtClean="0"/>
              <a:t>ومتطلبات</a:t>
            </a:r>
            <a:r>
              <a:rPr lang="en-US" sz="4400" b="1" dirty="0"/>
              <a:t> </a:t>
            </a:r>
            <a:r>
              <a:rPr lang="ar-SA" sz="4400" b="1" dirty="0"/>
              <a:t>تطبيقها وأدوات تحسين العمليات</a:t>
            </a:r>
            <a:endParaRPr lang="en-US" sz="4400" b="1" dirty="0"/>
          </a:p>
          <a:p>
            <a:r>
              <a:rPr lang="ar-JO" sz="4800" b="1" dirty="0" smtClean="0"/>
              <a:t>الصيانة والتصليح</a:t>
            </a:r>
          </a:p>
          <a:p>
            <a:r>
              <a:rPr lang="ar-JO" sz="4800" b="1" dirty="0" smtClean="0"/>
              <a:t>ج 3</a:t>
            </a:r>
            <a:endParaRPr lang="ar-JO" sz="4800" b="1" dirty="0"/>
          </a:p>
        </p:txBody>
      </p:sp>
    </p:spTree>
    <p:extLst>
      <p:ext uri="{BB962C8B-B14F-4D97-AF65-F5344CB8AC3E}">
        <p14:creationId xmlns:p14="http://schemas.microsoft.com/office/powerpoint/2010/main" val="62017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مبادلة التصليح بالصيانة الوقائية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مستوى محدود من الصيانة الوقائية يشكل سياسة إصلاحية: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تصلح الماكينات فقط بعد عطلها.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كلفة الأعطال وتوقف الإنتاج عالية.</a:t>
            </a:r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مع رفع مستوى الصيانة الوقائية: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 تنخفض كلف التوقفات.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وتنخفض كلفة التصليح.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تزداد كلفة الصيانة الوقائية.</a:t>
            </a:r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عند نقطة معينة تصل كلف الصيانة (التصليح والصيانة الوقائية) حدها الأدنى.</a:t>
            </a:r>
          </a:p>
          <a:p>
            <a:pPr>
              <a:buFont typeface="Wingdings" pitchFamily="2" charset="2"/>
              <a:buChar char="v"/>
            </a:pPr>
            <a:endParaRPr lang="ar-JO" b="1" dirty="0" smtClean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1377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مبادلة التصليح بالصيانة الوقائية</a:t>
            </a:r>
            <a:endParaRPr lang="en-US" b="1" dirty="0"/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1752600" y="1717675"/>
            <a:ext cx="0" cy="388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rot="5400000">
            <a:off x="4476750" y="2879725"/>
            <a:ext cx="0" cy="544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59398" name="Arc 6"/>
          <p:cNvSpPr>
            <a:spLocks/>
          </p:cNvSpPr>
          <p:nvPr/>
        </p:nvSpPr>
        <p:spPr bwMode="auto">
          <a:xfrm rot="130906" flipH="1" flipV="1">
            <a:off x="1768475" y="2339975"/>
            <a:ext cx="5183188" cy="2897188"/>
          </a:xfrm>
          <a:custGeom>
            <a:avLst/>
            <a:gdLst>
              <a:gd name="G0" fmla="+- 0 0 0"/>
              <a:gd name="G1" fmla="+- 21591 0 0"/>
              <a:gd name="G2" fmla="+- 21600 0 0"/>
              <a:gd name="T0" fmla="*/ 606 w 21503"/>
              <a:gd name="T1" fmla="*/ 0 h 21591"/>
              <a:gd name="T2" fmla="*/ 21503 w 21503"/>
              <a:gd name="T3" fmla="*/ 19549 h 21591"/>
              <a:gd name="T4" fmla="*/ 0 w 21503"/>
              <a:gd name="T5" fmla="*/ 21591 h 21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03" h="21591" fill="none" extrusionOk="0">
                <a:moveTo>
                  <a:pt x="606" y="-1"/>
                </a:moveTo>
                <a:cubicBezTo>
                  <a:pt x="11508" y="305"/>
                  <a:pt x="20472" y="8691"/>
                  <a:pt x="21503" y="19548"/>
                </a:cubicBezTo>
              </a:path>
              <a:path w="21503" h="21591" stroke="0" extrusionOk="0">
                <a:moveTo>
                  <a:pt x="606" y="-1"/>
                </a:moveTo>
                <a:cubicBezTo>
                  <a:pt x="11508" y="305"/>
                  <a:pt x="20472" y="8691"/>
                  <a:pt x="21503" y="19548"/>
                </a:cubicBezTo>
                <a:lnTo>
                  <a:pt x="0" y="21591"/>
                </a:lnTo>
                <a:close/>
              </a:path>
            </a:pathLst>
          </a:custGeom>
          <a:noFill/>
          <a:ln w="3810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828809" y="1470249"/>
            <a:ext cx="1580882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ar-JO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الكلفة السنوية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3707905" y="5703888"/>
            <a:ext cx="2631794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ar-JO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درجة الصيانة الوقائية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59412" name="Group 20"/>
          <p:cNvGrpSpPr>
            <a:grpSpLocks/>
          </p:cNvGrpSpPr>
          <p:nvPr/>
        </p:nvGrpSpPr>
        <p:grpSpPr bwMode="auto">
          <a:xfrm>
            <a:off x="1701800" y="971550"/>
            <a:ext cx="7842250" cy="2743200"/>
            <a:chOff x="868" y="576"/>
            <a:chExt cx="4940" cy="1728"/>
          </a:xfrm>
        </p:grpSpPr>
        <p:sp>
          <p:nvSpPr>
            <p:cNvPr id="59404" name="Arc 12"/>
            <p:cNvSpPr>
              <a:spLocks/>
            </p:cNvSpPr>
            <p:nvPr/>
          </p:nvSpPr>
          <p:spPr bwMode="auto">
            <a:xfrm rot="-1933327" flipH="1" flipV="1">
              <a:off x="1968" y="576"/>
              <a:ext cx="3840" cy="1690"/>
            </a:xfrm>
            <a:custGeom>
              <a:avLst/>
              <a:gdLst>
                <a:gd name="G0" fmla="+- 0 0 0"/>
                <a:gd name="G1" fmla="+- 17756 0 0"/>
                <a:gd name="G2" fmla="+- 21600 0 0"/>
                <a:gd name="T0" fmla="*/ 12300 w 20752"/>
                <a:gd name="T1" fmla="*/ 0 h 17756"/>
                <a:gd name="T2" fmla="*/ 20752 w 20752"/>
                <a:gd name="T3" fmla="*/ 11764 h 17756"/>
                <a:gd name="T4" fmla="*/ 0 w 20752"/>
                <a:gd name="T5" fmla="*/ 17756 h 17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52" h="17756" fill="none" extrusionOk="0">
                  <a:moveTo>
                    <a:pt x="12299" y="0"/>
                  </a:moveTo>
                  <a:cubicBezTo>
                    <a:pt x="16387" y="2831"/>
                    <a:pt x="19372" y="6986"/>
                    <a:pt x="20752" y="11763"/>
                  </a:cubicBezTo>
                </a:path>
                <a:path w="20752" h="17756" stroke="0" extrusionOk="0">
                  <a:moveTo>
                    <a:pt x="12299" y="0"/>
                  </a:moveTo>
                  <a:cubicBezTo>
                    <a:pt x="16387" y="2831"/>
                    <a:pt x="19372" y="6986"/>
                    <a:pt x="20752" y="11763"/>
                  </a:cubicBezTo>
                  <a:lnTo>
                    <a:pt x="0" y="17756"/>
                  </a:lnTo>
                  <a:close/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59405" name="Arc 13"/>
            <p:cNvSpPr>
              <a:spLocks/>
            </p:cNvSpPr>
            <p:nvPr/>
          </p:nvSpPr>
          <p:spPr bwMode="auto">
            <a:xfrm rot="584589" flipH="1" flipV="1">
              <a:off x="868" y="1200"/>
              <a:ext cx="3500" cy="1104"/>
            </a:xfrm>
            <a:custGeom>
              <a:avLst/>
              <a:gdLst>
                <a:gd name="G0" fmla="+- 0 0 0"/>
                <a:gd name="G1" fmla="+- 17210 0 0"/>
                <a:gd name="G2" fmla="+- 21600 0 0"/>
                <a:gd name="T0" fmla="*/ 13053 w 21438"/>
                <a:gd name="T1" fmla="*/ 0 h 17210"/>
                <a:gd name="T2" fmla="*/ 21438 w 21438"/>
                <a:gd name="T3" fmla="*/ 14569 h 17210"/>
                <a:gd name="T4" fmla="*/ 0 w 21438"/>
                <a:gd name="T5" fmla="*/ 17210 h 17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8" h="17210" fill="none" extrusionOk="0">
                  <a:moveTo>
                    <a:pt x="13052" y="0"/>
                  </a:moveTo>
                  <a:cubicBezTo>
                    <a:pt x="17700" y="3525"/>
                    <a:pt x="20724" y="8779"/>
                    <a:pt x="21437" y="14569"/>
                  </a:cubicBezTo>
                </a:path>
                <a:path w="21438" h="17210" stroke="0" extrusionOk="0">
                  <a:moveTo>
                    <a:pt x="13052" y="0"/>
                  </a:moveTo>
                  <a:cubicBezTo>
                    <a:pt x="17700" y="3525"/>
                    <a:pt x="20724" y="8779"/>
                    <a:pt x="21437" y="14569"/>
                  </a:cubicBezTo>
                  <a:lnTo>
                    <a:pt x="0" y="17210"/>
                  </a:lnTo>
                  <a:close/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</p:grp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048250" y="2800350"/>
            <a:ext cx="0" cy="28035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3178704" y="1978025"/>
            <a:ext cx="36343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JO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الجد الأدنى  لمجموع تكلفة الصيانة</a:t>
            </a:r>
            <a:r>
              <a:rPr lang="ar-JO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6726071" y="3901851"/>
            <a:ext cx="2206053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ar-JO" sz="24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تكلفة الصيانة الوقائية</a:t>
            </a:r>
            <a:endParaRPr lang="en-US" sz="2400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6339699" y="5040307"/>
            <a:ext cx="2507418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ar-JO" sz="2400" dirty="0" smtClean="0">
                <a:solidFill>
                  <a:srgbClr val="00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تكلفة الأعطال والتصليح</a:t>
            </a:r>
            <a:endParaRPr lang="en-US" sz="2400" dirty="0">
              <a:solidFill>
                <a:srgbClr val="00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6689202" y="3423546"/>
            <a:ext cx="2242922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ar-JO" sz="2400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مجموع تكلفة الصيانة</a:t>
            </a:r>
            <a:endParaRPr lang="en-US" sz="24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 flipV="1">
            <a:off x="1771650" y="4095750"/>
            <a:ext cx="49530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59413" name="AutoShape 21"/>
          <p:cNvSpPr>
            <a:spLocks/>
          </p:cNvSpPr>
          <p:nvPr/>
        </p:nvSpPr>
        <p:spPr bwMode="auto">
          <a:xfrm flipH="1">
            <a:off x="1346200" y="5092700"/>
            <a:ext cx="273050" cy="495300"/>
          </a:xfrm>
          <a:prstGeom prst="rightBrace">
            <a:avLst>
              <a:gd name="adj1" fmla="val 1511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101519" y="4016576"/>
            <a:ext cx="15935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ar-JO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الحد الأدنى للصيانة الوقائية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9415" name="Arc 23"/>
          <p:cNvSpPr>
            <a:spLocks/>
          </p:cNvSpPr>
          <p:nvPr/>
        </p:nvSpPr>
        <p:spPr bwMode="auto">
          <a:xfrm rot="5801609" flipV="1">
            <a:off x="838200" y="4781550"/>
            <a:ext cx="628650" cy="4381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1226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برامج التصليح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.. تهدف إلى .....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تشغيل الماكينة بأسرع ما يمكن.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تقليل أضرار العطل.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خفض كلفة التصليح - المصنعية.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/>
              <a:t>خفض كلفة </a:t>
            </a:r>
            <a:r>
              <a:rPr lang="ar-JO" b="1" dirty="0" smtClean="0"/>
              <a:t>التصليح – قطع الغيار.</a:t>
            </a:r>
          </a:p>
          <a:p>
            <a:pPr>
              <a:buFont typeface="Wingdings" pitchFamily="2" charset="2"/>
              <a:buChar char="Ø"/>
            </a:pPr>
            <a:r>
              <a:rPr lang="ar-JO" b="1" dirty="0"/>
              <a:t>خفض كلفة </a:t>
            </a:r>
            <a:r>
              <a:rPr lang="ar-JO" b="1" dirty="0" smtClean="0"/>
              <a:t>التصليح – إستخدام ماكينة بديلة.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تنفيذ القدر المناسب من الصيانة عند كل حالة عطل.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50864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طاقم التصليح والماكينات الإحتياطية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تنفذ أعمال التصليح بشكل طارئ: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للحد من التوقفات.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تصحيح أوضاع عمل غير آمنة.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منع تدني جودة المنتجات / الخدمات.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75935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طاقم التصليح والماكينات الإحتياطية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في الحالات الطارئة: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قد يضطر فنيو الصيانة من العمل لساعات إضافية.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ينبغي تواجد المشرفين ليمدوا يد المساعدة.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ينبغي توفير بديل للماكينة المتعطلة.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3659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هل تؤيد فكرة وجود ماكينات إحتياطية في المصنع؟؟..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657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كم ينبغي أن تكون سرعة التصليح</a:t>
            </a:r>
            <a:endParaRPr lang="en-US" b="1" dirty="0"/>
          </a:p>
        </p:txBody>
      </p:sp>
      <p:sp>
        <p:nvSpPr>
          <p:cNvPr id="60419" name="Line 3"/>
          <p:cNvSpPr>
            <a:spLocks noChangeShapeType="1"/>
          </p:cNvSpPr>
          <p:nvPr/>
        </p:nvSpPr>
        <p:spPr bwMode="auto">
          <a:xfrm>
            <a:off x="927100" y="1682750"/>
            <a:ext cx="0" cy="388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rot="5400000">
            <a:off x="3651250" y="2844800"/>
            <a:ext cx="0" cy="544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60421" name="Arc 5"/>
          <p:cNvSpPr>
            <a:spLocks/>
          </p:cNvSpPr>
          <p:nvPr/>
        </p:nvSpPr>
        <p:spPr bwMode="auto">
          <a:xfrm rot="130906" flipH="1" flipV="1">
            <a:off x="1141413" y="2325688"/>
            <a:ext cx="5048250" cy="28114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03"/>
              <a:gd name="T1" fmla="*/ 0 h 21600"/>
              <a:gd name="T2" fmla="*/ 21503 w 21503"/>
              <a:gd name="T3" fmla="*/ 19558 h 21600"/>
              <a:gd name="T4" fmla="*/ 0 w 215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03" h="21600" fill="none" extrusionOk="0">
                <a:moveTo>
                  <a:pt x="0" y="0"/>
                </a:moveTo>
                <a:cubicBezTo>
                  <a:pt x="11138" y="0"/>
                  <a:pt x="20450" y="8469"/>
                  <a:pt x="21503" y="19557"/>
                </a:cubicBezTo>
              </a:path>
              <a:path w="21503" h="21600" stroke="0" extrusionOk="0">
                <a:moveTo>
                  <a:pt x="0" y="0"/>
                </a:moveTo>
                <a:cubicBezTo>
                  <a:pt x="11138" y="0"/>
                  <a:pt x="20450" y="8469"/>
                  <a:pt x="21503" y="1955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66410" y="1241425"/>
            <a:ext cx="824265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ar-JO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التكلفة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3138973" y="5657402"/>
            <a:ext cx="1672253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ar-JO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سرعة التصليح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609600" y="5257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0</a:t>
            </a:r>
          </a:p>
        </p:txBody>
      </p:sp>
      <p:sp>
        <p:nvSpPr>
          <p:cNvPr id="60425" name="Arc 9"/>
          <p:cNvSpPr>
            <a:spLocks noChangeAspect="1"/>
          </p:cNvSpPr>
          <p:nvPr/>
        </p:nvSpPr>
        <p:spPr bwMode="auto">
          <a:xfrm rot="20994684" flipV="1">
            <a:off x="754063" y="4411663"/>
            <a:ext cx="5418137" cy="671512"/>
          </a:xfrm>
          <a:custGeom>
            <a:avLst/>
            <a:gdLst>
              <a:gd name="G0" fmla="+- 0 0 0"/>
              <a:gd name="G1" fmla="+- 21598 0 0"/>
              <a:gd name="G2" fmla="+- 21600 0 0"/>
              <a:gd name="T0" fmla="*/ 291 w 21302"/>
              <a:gd name="T1" fmla="*/ 0 h 21598"/>
              <a:gd name="T2" fmla="*/ 21302 w 21302"/>
              <a:gd name="T3" fmla="*/ 18021 h 21598"/>
              <a:gd name="T4" fmla="*/ 0 w 21302"/>
              <a:gd name="T5" fmla="*/ 21598 h 21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02" h="21598" fill="none" extrusionOk="0">
                <a:moveTo>
                  <a:pt x="291" y="-1"/>
                </a:moveTo>
                <a:cubicBezTo>
                  <a:pt x="10729" y="140"/>
                  <a:pt x="19573" y="7726"/>
                  <a:pt x="21301" y="18021"/>
                </a:cubicBezTo>
              </a:path>
              <a:path w="21302" h="21598" stroke="0" extrusionOk="0">
                <a:moveTo>
                  <a:pt x="291" y="-1"/>
                </a:moveTo>
                <a:cubicBezTo>
                  <a:pt x="10729" y="140"/>
                  <a:pt x="19573" y="7726"/>
                  <a:pt x="21301" y="18021"/>
                </a:cubicBezTo>
                <a:lnTo>
                  <a:pt x="0" y="21598"/>
                </a:lnTo>
                <a:close/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grpSp>
        <p:nvGrpSpPr>
          <p:cNvPr id="60426" name="Group 10"/>
          <p:cNvGrpSpPr>
            <a:grpSpLocks/>
          </p:cNvGrpSpPr>
          <p:nvPr/>
        </p:nvGrpSpPr>
        <p:grpSpPr bwMode="auto">
          <a:xfrm>
            <a:off x="1054100" y="-838200"/>
            <a:ext cx="5710238" cy="5889625"/>
            <a:chOff x="896" y="-192"/>
            <a:chExt cx="3597" cy="3710"/>
          </a:xfrm>
        </p:grpSpPr>
        <p:sp>
          <p:nvSpPr>
            <p:cNvPr id="60427" name="Arc 11"/>
            <p:cNvSpPr>
              <a:spLocks/>
            </p:cNvSpPr>
            <p:nvPr/>
          </p:nvSpPr>
          <p:spPr bwMode="auto">
            <a:xfrm rot="-3074850" flipH="1" flipV="1">
              <a:off x="1756" y="780"/>
              <a:ext cx="3710" cy="1765"/>
            </a:xfrm>
            <a:custGeom>
              <a:avLst/>
              <a:gdLst>
                <a:gd name="G0" fmla="+- 0 0 0"/>
                <a:gd name="G1" fmla="+- 17210 0 0"/>
                <a:gd name="G2" fmla="+- 21600 0 0"/>
                <a:gd name="T0" fmla="*/ 13053 w 21585"/>
                <a:gd name="T1" fmla="*/ 0 h 17210"/>
                <a:gd name="T2" fmla="*/ 21585 w 21585"/>
                <a:gd name="T3" fmla="*/ 16396 h 17210"/>
                <a:gd name="T4" fmla="*/ 0 w 21585"/>
                <a:gd name="T5" fmla="*/ 17210 h 17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85" h="17210" fill="none" extrusionOk="0">
                  <a:moveTo>
                    <a:pt x="13052" y="0"/>
                  </a:moveTo>
                  <a:cubicBezTo>
                    <a:pt x="18209" y="3911"/>
                    <a:pt x="21340" y="9928"/>
                    <a:pt x="21584" y="16396"/>
                  </a:cubicBezTo>
                </a:path>
                <a:path w="21585" h="17210" stroke="0" extrusionOk="0">
                  <a:moveTo>
                    <a:pt x="13052" y="0"/>
                  </a:moveTo>
                  <a:cubicBezTo>
                    <a:pt x="18209" y="3911"/>
                    <a:pt x="21340" y="9928"/>
                    <a:pt x="21584" y="16396"/>
                  </a:cubicBezTo>
                  <a:lnTo>
                    <a:pt x="0" y="17210"/>
                  </a:lnTo>
                  <a:close/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60428" name="Arc 12"/>
            <p:cNvSpPr>
              <a:spLocks/>
            </p:cNvSpPr>
            <p:nvPr/>
          </p:nvSpPr>
          <p:spPr bwMode="auto">
            <a:xfrm rot="584589" flipH="1" flipV="1">
              <a:off x="896" y="1664"/>
              <a:ext cx="3120" cy="1126"/>
            </a:xfrm>
            <a:custGeom>
              <a:avLst/>
              <a:gdLst>
                <a:gd name="G0" fmla="+- 0 0 0"/>
                <a:gd name="G1" fmla="+- 17210 0 0"/>
                <a:gd name="G2" fmla="+- 21600 0 0"/>
                <a:gd name="T0" fmla="*/ 13053 w 21438"/>
                <a:gd name="T1" fmla="*/ 0 h 17210"/>
                <a:gd name="T2" fmla="*/ 21438 w 21438"/>
                <a:gd name="T3" fmla="*/ 14569 h 17210"/>
                <a:gd name="T4" fmla="*/ 0 w 21438"/>
                <a:gd name="T5" fmla="*/ 17210 h 17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8" h="17210" fill="none" extrusionOk="0">
                  <a:moveTo>
                    <a:pt x="13052" y="0"/>
                  </a:moveTo>
                  <a:cubicBezTo>
                    <a:pt x="17700" y="3525"/>
                    <a:pt x="20724" y="8779"/>
                    <a:pt x="21437" y="14569"/>
                  </a:cubicBezTo>
                </a:path>
                <a:path w="21438" h="17210" stroke="0" extrusionOk="0">
                  <a:moveTo>
                    <a:pt x="13052" y="0"/>
                  </a:moveTo>
                  <a:cubicBezTo>
                    <a:pt x="17700" y="3525"/>
                    <a:pt x="20724" y="8779"/>
                    <a:pt x="21437" y="14569"/>
                  </a:cubicBezTo>
                  <a:lnTo>
                    <a:pt x="0" y="17210"/>
                  </a:lnTo>
                  <a:close/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</p:grp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3975100" y="3070225"/>
            <a:ext cx="0" cy="25685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3085414" y="2105819"/>
            <a:ext cx="17793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ar-JO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الحد الأدنى لتكلفة التصليح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6180656" y="2706874"/>
            <a:ext cx="211939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en-US" sz="24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ar-JO" sz="24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تكلفة مصنعية الصيانة وقطع الفيار والورشة والماكينات الإحتياطية</a:t>
            </a:r>
            <a:endParaRPr lang="en-US" sz="24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6086997" y="4743519"/>
            <a:ext cx="1509339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ar-JO" sz="2400" dirty="0" smtClean="0">
                <a:solidFill>
                  <a:srgbClr val="00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تكلفة عطلات الإنتاج</a:t>
            </a:r>
            <a:endParaRPr lang="en-US" sz="2400" dirty="0">
              <a:solidFill>
                <a:srgbClr val="00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5364162" y="2374070"/>
            <a:ext cx="141848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ar-JO" sz="24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مجموع تكلفة التصليح</a:t>
            </a:r>
            <a:endParaRPr lang="en-US" sz="2400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960830" y="5635625"/>
            <a:ext cx="747320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ar-JO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بطيء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5753834" y="5635625"/>
            <a:ext cx="712054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ar-JO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سريع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74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مدى عمل التصليح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ينبغي عمل الصيانة الكافية لتشغيل الماكينة.</a:t>
            </a:r>
          </a:p>
          <a:p>
            <a:r>
              <a:rPr lang="ar-JO" b="1" dirty="0" smtClean="0"/>
              <a:t>يجب إصلاح العطل وتبديل القطع المتآكلة او المكسورة.</a:t>
            </a:r>
          </a:p>
          <a:p>
            <a:r>
              <a:rPr lang="ar-JO" b="1" dirty="0" smtClean="0"/>
              <a:t>يجب إلقاء نظرة شاملة على الماكينة قبل الإنتهاء منها. </a:t>
            </a:r>
          </a:p>
          <a:p>
            <a:endParaRPr lang="ar-JO" b="1" dirty="0" smtClean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44357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مزايا ترك العمال يصلحون ماكيناتهم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هذا يحسن تعاملهم مع الماكينة.</a:t>
            </a:r>
          </a:p>
          <a:p>
            <a:r>
              <a:rPr lang="ar-JO" b="1" dirty="0" smtClean="0"/>
              <a:t>يقلل من كلفة التصليح.</a:t>
            </a:r>
          </a:p>
          <a:p>
            <a:r>
              <a:rPr lang="ar-JO" b="1" dirty="0" smtClean="0"/>
              <a:t>يجعل العاملين يهتمون أكثر بالصيانة الوقائية.</a:t>
            </a:r>
          </a:p>
          <a:p>
            <a:r>
              <a:rPr lang="ar-JO" b="1" dirty="0" smtClean="0"/>
              <a:t>يحسن من مرونة خطوط الانتاج.</a:t>
            </a:r>
          </a:p>
          <a:p>
            <a:r>
              <a:rPr lang="ar-JO" b="1" dirty="0" smtClean="0"/>
              <a:t>يقلل من وقت العطل.</a:t>
            </a:r>
          </a:p>
          <a:p>
            <a:r>
              <a:rPr lang="ar-JO" b="1" dirty="0" smtClean="0"/>
              <a:t>يعزز إحساسهم بالإنتماء.</a:t>
            </a:r>
          </a:p>
          <a:p>
            <a:pPr marL="0" indent="0">
              <a:buNone/>
            </a:pPr>
            <a:endParaRPr lang="ar-JO" b="1" dirty="0" smtClean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8447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تخطيط وجدولة الصيانة الوقائية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r>
              <a:rPr lang="ar-JO" b="1" dirty="0" smtClean="0"/>
              <a:t>يعتقد الكثيرون بالأهمية المتساوية للصيانة الوقائية والإنتاج.</a:t>
            </a:r>
          </a:p>
          <a:p>
            <a:r>
              <a:rPr lang="ar-JO" b="1" dirty="0" smtClean="0"/>
              <a:t>في بعض المصانع تكرس ورديتين من 8 ساعات للإنتاج ووردية مصغرة من 4 ساعات للصيانة الوقائية.</a:t>
            </a:r>
          </a:p>
          <a:p>
            <a:r>
              <a:rPr lang="ar-JO" b="1" dirty="0" smtClean="0"/>
              <a:t>وفي البعض الآخر تكرس ثلاث ورديات من 8 ساعات للإنتاج ويتم تخصيص وقت للصيانة الوقائية.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0909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الأهمية الإستراتيجية للصيانة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JO" b="1" dirty="0" smtClean="0"/>
              <a:t>تهدف الصيانة إلى منع الأعطال والتقليل من ضررها وخفض كلفها. </a:t>
            </a:r>
          </a:p>
          <a:p>
            <a:r>
              <a:rPr lang="ar-JO" b="1" dirty="0" smtClean="0"/>
              <a:t>تؤدي الأعطال إلى توقف خطوط الإنتاج.. وتتسبب بـ: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هدر في الطاقة الإنتاجية.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تأخير في الطلبيات.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إرتفاع الكلف.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تراجع الجودة.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تراجع في مسموعيات الشركة.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هبوط معنويات العاملين.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135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قاعدة بيانات الصيانة الوقائية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JO" b="1" dirty="0" smtClean="0"/>
              <a:t>سجلات مفصلة لكل ماكينة: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تواريخ الأعطال.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وصف العطل.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كلفة التصليح.</a:t>
            </a:r>
          </a:p>
          <a:p>
            <a:r>
              <a:rPr lang="ar-JO" b="1" dirty="0" smtClean="0"/>
              <a:t>وصف مختصر للماكينة.</a:t>
            </a:r>
          </a:p>
          <a:p>
            <a:r>
              <a:rPr lang="ar-JO" b="1" dirty="0" smtClean="0"/>
              <a:t>قائمة تدقيق – </a:t>
            </a:r>
            <a:r>
              <a:rPr lang="en-US" b="1" dirty="0" smtClean="0"/>
              <a:t>check list</a:t>
            </a:r>
            <a:r>
              <a:rPr lang="ar-JO" b="1" dirty="0" smtClean="0"/>
              <a:t> - للصيانة الوقائية.</a:t>
            </a:r>
          </a:p>
          <a:p>
            <a:r>
              <a:rPr lang="ar-JO" b="1" dirty="0" smtClean="0"/>
              <a:t>يمكن إستخدام الحاسب لبناء قاعدة بيانات.</a:t>
            </a:r>
          </a:p>
          <a:p>
            <a:r>
              <a:rPr lang="ar-JO" b="1" dirty="0" smtClean="0"/>
              <a:t>يمكن إستخدام إستمارات ورقية تحتفط في جيب بلاستيكي وتثبت على جانب الماكينة.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5434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مدخل حديث للصيانة الوقائية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الصيانة الوقائية عند المنبع– جعل منع الأعطال مسؤولية عمال تشغيل المعدات.</a:t>
            </a:r>
          </a:p>
          <a:p>
            <a:r>
              <a:rPr lang="ar-JO" b="1" dirty="0" smtClean="0"/>
              <a:t>يوجه المشغلون لمؤشرات الأعطال المحتملة في معداتهم.</a:t>
            </a:r>
          </a:p>
          <a:p>
            <a:r>
              <a:rPr lang="ar-JO" b="1" dirty="0" smtClean="0"/>
              <a:t>سجلات صيانة الماكينات عهدة المشغلين.</a:t>
            </a:r>
          </a:p>
          <a:p>
            <a:r>
              <a:rPr lang="ar-JO" b="1" dirty="0" smtClean="0"/>
              <a:t>إستخدام حلقات الجودة لتلمس حالة المعدات من خلال أداءها.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256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هل يمكن تسليم مسؤولية الحفاظ على جهوزية الماكينة لمشغلها؟؟..</a:t>
            </a:r>
            <a:endParaRPr lang="ar-J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5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القرارات المتعلقة بالصيانة الوقائية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هناك ثلاث قرارات أساسية: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تحديد متى يتم إجراء عمليات صيانة وقائية.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كمية قطع الغيار التي يحملها فني الصيانة.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تحديد متى يتم تنفيذ برنامج صيانة وقائية شامل.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16012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تحديد كمية قطع الغيار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525963"/>
          </a:xfrm>
        </p:spPr>
        <p:txBody>
          <a:bodyPr>
            <a:normAutofit/>
          </a:bodyPr>
          <a:lstStyle/>
          <a:p>
            <a:r>
              <a:rPr lang="ar-JO" b="1" dirty="0" smtClean="0"/>
              <a:t>تتكون كمية قطع الغيار التي ينبغي لفني الصيانة أن يحملها معه عند التوجه لإجراء عمل صيانة من شقين:</a:t>
            </a:r>
          </a:p>
          <a:p>
            <a:pPr marL="0" indent="0">
              <a:buNone/>
            </a:pPr>
            <a:r>
              <a:rPr lang="ar-JO" b="1" dirty="0" smtClean="0"/>
              <a:t>الأول: الكميات والأنواع المعتاد تغييرها في فترات مشابهة سابقة.</a:t>
            </a:r>
          </a:p>
          <a:p>
            <a:pPr marL="0" indent="0">
              <a:buNone/>
            </a:pPr>
            <a:r>
              <a:rPr lang="ar-JO" b="1" dirty="0" smtClean="0"/>
              <a:t>الثاني: الكميات والأنواع التي تظهر لفني الصيانة بعد الكشف.</a:t>
            </a:r>
          </a:p>
          <a:p>
            <a:r>
              <a:rPr lang="ar-JO" b="1" dirty="0" smtClean="0"/>
              <a:t>الشق الأول معروف والثاني مجهول.</a:t>
            </a:r>
          </a:p>
          <a:p>
            <a:r>
              <a:rPr lang="ar-JO" b="1" dirty="0" smtClean="0"/>
              <a:t>هناك طرق لتحديد مجموع القطع..</a:t>
            </a:r>
          </a:p>
          <a:p>
            <a:r>
              <a:rPr lang="ar-JO" b="1" dirty="0" smtClean="0"/>
              <a:t>.. من بينها الإستفادة من التجربة .. والإستعانة بالمشغلين..</a:t>
            </a:r>
          </a:p>
          <a:p>
            <a:endParaRPr lang="ar-JO" b="1" dirty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73724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تحديد فترات إجراء عمليات الصيانة الوقائية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تحدد فترات ( مواعيد ) عمليات الصيانة الوقائية بناءاً على حسابات كلف كل من 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كلف التوقف.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كلف الأعطال المحتملة.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كلف الصيانة الوقائية.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14604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مدخل لتحسين معولية المعدات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التصميم: تعزيز جانب معين لمنع نوع من الأعطال.</a:t>
            </a:r>
          </a:p>
          <a:p>
            <a:r>
              <a:rPr lang="ar-JO" b="1" dirty="0" smtClean="0"/>
              <a:t>تبسيط التصميم: خفض عدد الأجزاء المتفاعلة.</a:t>
            </a:r>
          </a:p>
          <a:p>
            <a:r>
              <a:rPr lang="ar-JO" b="1" dirty="0" smtClean="0"/>
              <a:t>إضافة أجزاء إحتياطية: لتشغيلها عند تلف الأجزاء الأساسية.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92688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الصيانة الثانوية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صيانة المبنى.</a:t>
            </a:r>
          </a:p>
          <a:p>
            <a:r>
              <a:rPr lang="ar-JO" b="1" dirty="0" smtClean="0"/>
              <a:t>التوسعات.</a:t>
            </a:r>
          </a:p>
          <a:p>
            <a:r>
              <a:rPr lang="ar-JO" b="1" dirty="0" smtClean="0"/>
              <a:t>تبييض الجدران.</a:t>
            </a:r>
          </a:p>
          <a:p>
            <a:r>
              <a:rPr lang="ar-JO" b="1" dirty="0" smtClean="0"/>
              <a:t>إعادة ترتيب المصنع.</a:t>
            </a:r>
          </a:p>
          <a:p>
            <a:r>
              <a:rPr lang="ar-JO" b="1" dirty="0" smtClean="0"/>
              <a:t>صيانة معدات وأدوات السلامة المهنية.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30006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الإتجاهات الجديدة في الصيانة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معدات تزداد تعقيداً يوماً بعد يوم..</a:t>
            </a:r>
          </a:p>
          <a:p>
            <a:r>
              <a:rPr lang="ar-JO" b="1" dirty="0" smtClean="0"/>
              <a:t>وهذا يتطلب من طواقم الصيانة مواكبتها.. </a:t>
            </a:r>
          </a:p>
          <a:p>
            <a:r>
              <a:rPr lang="ar-JO" b="1" dirty="0" smtClean="0"/>
              <a:t>ينبغي عقد دورات خاصة لتعزيز المهارات.</a:t>
            </a:r>
          </a:p>
          <a:p>
            <a:r>
              <a:rPr lang="ar-JO" b="1" dirty="0" smtClean="0"/>
              <a:t>إستخدام الأدوات المناسبة.</a:t>
            </a:r>
          </a:p>
          <a:p>
            <a:r>
              <a:rPr lang="ar-JO" b="1" dirty="0" smtClean="0"/>
              <a:t>اللجوء </a:t>
            </a:r>
            <a:r>
              <a:rPr lang="ar-JO" b="1" dirty="0"/>
              <a:t>إ</a:t>
            </a:r>
            <a:r>
              <a:rPr lang="ar-JO" b="1" dirty="0" smtClean="0"/>
              <a:t>لى إستخدام مقاولين عند الحاجة.</a:t>
            </a:r>
          </a:p>
          <a:p>
            <a:r>
              <a:rPr lang="ar-JO" b="1" dirty="0" smtClean="0"/>
              <a:t>إشاعة ثقافة مسؤولية المشغل عن الماكينة.</a:t>
            </a:r>
          </a:p>
          <a:p>
            <a:r>
              <a:rPr lang="ar-JO" b="1" dirty="0" smtClean="0"/>
              <a:t>إستخدام الحاسب وبرامج ذات علاقة.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29745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متوسط الزمن بين الأعطال </a:t>
            </a:r>
            <a:r>
              <a:rPr lang="en-US" b="1" dirty="0" smtClean="0"/>
              <a:t>MTBF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وهو المدة التي تمر قبل أن تعطل ماكينة أو جزء من ماكينة مرة ثانية.</a:t>
            </a:r>
          </a:p>
          <a:p>
            <a:r>
              <a:rPr lang="ar-JO" b="1" dirty="0" smtClean="0"/>
              <a:t>.. أي مدة الخدمة الخاصة بقطعة معينة.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45384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الصيانة والمعولية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 smtClean="0"/>
              <a:t>تهدف الصيانة إلى تعزيز معولية منظومة الإنتاج.</a:t>
            </a:r>
          </a:p>
          <a:p>
            <a:r>
              <a:rPr lang="ar-JO" b="1" dirty="0" smtClean="0"/>
              <a:t>المعولية ( الإعتمادية - </a:t>
            </a:r>
            <a:r>
              <a:rPr lang="en-US" b="1" dirty="0" smtClean="0"/>
              <a:t>Reliability</a:t>
            </a:r>
            <a:r>
              <a:rPr lang="ar-JO" b="1" dirty="0" smtClean="0"/>
              <a:t> ) هي الثقة بإستمرارية أداء المنظومة الإنتاجية.</a:t>
            </a:r>
          </a:p>
          <a:p>
            <a:r>
              <a:rPr lang="ar-JO" b="1" dirty="0" smtClean="0"/>
              <a:t>الصيانة والمعولية يهدفان إلى تدعيم قدرة منظومة الإنتاج على الإستمرار بالعمل دون إرتفاع معدلات الكلف.</a:t>
            </a:r>
          </a:p>
          <a:p>
            <a:r>
              <a:rPr lang="ar-JO" b="1" dirty="0" smtClean="0"/>
              <a:t>الصيانة: هي مجموعة النشاطات المكرسة لإبقاء معدات منظومة إنتاجية ( أو خدمية ) في حالة تشغيلية كاملة. </a:t>
            </a:r>
          </a:p>
          <a:p>
            <a:r>
              <a:rPr lang="ar-JO" b="1" dirty="0" smtClean="0"/>
              <a:t>المعولية: هي إحتمالية أن تعمل ماكينة حسب الأصول لفترة زمنية محددة.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2150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تطبيق الصيانة الوقائية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هناك حاجة قوية لمعرفة متى تحتاج معدة لصيانة وقائية.</a:t>
            </a:r>
          </a:p>
          <a:p>
            <a:r>
              <a:rPr lang="ar-JO" b="1" dirty="0" smtClean="0"/>
              <a:t>.. أو متى يمكن أن تعطل ماكينة. </a:t>
            </a:r>
          </a:p>
          <a:p>
            <a:r>
              <a:rPr lang="ar-JO" b="1" dirty="0" smtClean="0"/>
              <a:t>هناك إعطال مبكرة تحدث في الخطوط الجديدة او في الخطوط القديمة التي تعمل بمنتجات جديدة.</a:t>
            </a:r>
          </a:p>
          <a:p>
            <a:r>
              <a:rPr lang="ar-JO" b="1" dirty="0" smtClean="0"/>
              <a:t>عندما يستقر منتج فبالإمكان تحديد الـ </a:t>
            </a:r>
            <a:r>
              <a:rPr lang="en-US" b="1" dirty="0" smtClean="0"/>
              <a:t>MTBF</a:t>
            </a:r>
            <a:r>
              <a:rPr lang="ar-JO" b="1" dirty="0" smtClean="0"/>
              <a:t>.</a:t>
            </a:r>
          </a:p>
          <a:p>
            <a:r>
              <a:rPr lang="ar-JO" b="1" dirty="0" smtClean="0"/>
              <a:t>وجود نظم توثيق وتقارير فعالة تساعد على جدولة عمليات الصيانة الوقائية.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0986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هل يوجد نظام صيانة وقائية في مصنعك؟؟.. </a:t>
            </a:r>
          </a:p>
          <a:p>
            <a:r>
              <a:rPr lang="ar-JO" b="1" dirty="0" smtClean="0"/>
              <a:t>علق 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4734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قدرات التصليح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 smtClean="0"/>
              <a:t>توظيف وإعداد فنيي صيانة أكفاء.</a:t>
            </a:r>
          </a:p>
          <a:p>
            <a:r>
              <a:rPr lang="ar-JO" b="1" dirty="0" smtClean="0"/>
              <a:t>توفير العدد المناسبة.</a:t>
            </a:r>
          </a:p>
          <a:p>
            <a:r>
              <a:rPr lang="ar-JO" b="1" dirty="0" smtClean="0"/>
              <a:t>توفير قطع الغيار.</a:t>
            </a:r>
          </a:p>
          <a:p>
            <a:r>
              <a:rPr lang="ar-JO" b="1" dirty="0" smtClean="0"/>
              <a:t>بناء القدرة لدى فنيي الصيانة على تخطيط الصيانة.</a:t>
            </a:r>
          </a:p>
          <a:p>
            <a:r>
              <a:rPr lang="ar-JO" b="1" dirty="0" smtClean="0"/>
              <a:t>تنمية القدرة على التشخيص.</a:t>
            </a:r>
          </a:p>
          <a:p>
            <a:r>
              <a:rPr lang="ar-JO" b="1" dirty="0" smtClean="0"/>
              <a:t>منح فنيي الصيانة صلاحية تبديل القطع والأجزاء.</a:t>
            </a:r>
          </a:p>
          <a:p>
            <a:r>
              <a:rPr lang="ar-JO" b="1" dirty="0" smtClean="0"/>
              <a:t>نشر ثقافة تعاون وتكامل بين طواقم الصيانة وفريق إدارة الإنتاج.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06754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مراحل إجراء الصيانة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هناك أربع مراحل ( مستويات ) للتصليح والصيانة الوقائية: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الإعتماد على فني صيانة.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الإنتقال إلى ورشة الصيانة.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الإستعانة بفنيي الشركة المصنعة ( الوكيل ).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سحب الماكينة إلى ورشة الوكيل. </a:t>
            </a:r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تتعاظم كلفة الصيانة والتصليح كلما تم الإنتقال إلى مرحلة تالية.</a:t>
            </a:r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تزداد الحاجة لمهارات أعلى كلما تم الإنتقال إلى مرحلة تالية.</a:t>
            </a:r>
          </a:p>
          <a:p>
            <a:pPr>
              <a:buFont typeface="Wingdings" pitchFamily="2" charset="2"/>
              <a:buChar char="Ø"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16491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الإعتماد على الحاسب في </a:t>
            </a:r>
            <a:r>
              <a:rPr lang="ar-JO" b="1" dirty="0" smtClean="0"/>
              <a:t>الصيانة8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جدولة مواعيد الصيانة.</a:t>
            </a:r>
          </a:p>
          <a:p>
            <a:r>
              <a:rPr lang="ar-JO" b="1" dirty="0" smtClean="0"/>
              <a:t>تحاليل التكاليف.</a:t>
            </a:r>
          </a:p>
          <a:p>
            <a:r>
              <a:rPr lang="ar-JO" b="1" dirty="0" smtClean="0"/>
              <a:t>منسوب خزين قطع الغيار.</a:t>
            </a:r>
          </a:p>
          <a:p>
            <a:r>
              <a:rPr lang="ar-JO" b="1" dirty="0" smtClean="0"/>
              <a:t>نظام تحفيز لفنيي الصيانة.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33824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التعامل مع الأعطال المتعمدة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 smtClean="0"/>
              <a:t>من المؤسف الحديث عن الأعطال المقصودة .. الأعطال المتعمدة .. الأعطال التخريبية.. </a:t>
            </a:r>
          </a:p>
          <a:p>
            <a:r>
              <a:rPr lang="ar-JO" b="1" dirty="0" smtClean="0"/>
              <a:t>.. هي جزء من واقعنا .. ولا يجوز تجاهله.</a:t>
            </a:r>
          </a:p>
          <a:p>
            <a:r>
              <a:rPr lang="ar-JO" b="1" dirty="0" smtClean="0"/>
              <a:t>تنجم هذه الممارسة نتيجة لـ: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ضعف الإنتماء.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تدني الوعي.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غياب الرقابة والمتابعة.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المعاملة السيئة.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66864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التعامل مع الأعطال المتعمدة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للتقليل من الأعطال المتعمدة يُنصح بما يلي: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تحسين معاملة العاملين.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إنصاف العاملين بمنح الرواتب المنصفة ودفعها بموعدها غير منقوصة.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تكثيف برامج التوعية.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بناء وتطبيق نظام رقابة ومتابعة فعالين.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التأسيس لثقافة تدعو لتعزيز إحساس المشغل بملكية ماكينته.</a:t>
            </a:r>
          </a:p>
          <a:p>
            <a:pPr>
              <a:buFont typeface="Wingdings" pitchFamily="2" charset="2"/>
              <a:buChar char="Ø"/>
            </a:pPr>
            <a:endParaRPr lang="ar-JO" b="1" dirty="0"/>
          </a:p>
          <a:p>
            <a:endParaRPr lang="ar-JO" b="1" dirty="0" smtClean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34263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علاقة الإنسان بالماكينة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منذ أن إخترع الإنسان الأدوات نشأت علاقة بينه وبينها.. </a:t>
            </a:r>
          </a:p>
          <a:p>
            <a:r>
              <a:rPr lang="ar-JO" b="1" dirty="0" smtClean="0"/>
              <a:t>.. فهي أداة مساعدة .. ومصدر رزق .. وديمومة جهوزيتها يعني إستمرار مصدر الرزق.</a:t>
            </a:r>
          </a:p>
          <a:p>
            <a:r>
              <a:rPr lang="ar-JO" b="1" dirty="0" smtClean="0"/>
              <a:t>وبلغت العلاقة حد التقديس في بعض المعتقدات.</a:t>
            </a:r>
          </a:p>
          <a:p>
            <a:r>
              <a:rPr lang="ar-JO" b="1" dirty="0" smtClean="0"/>
              <a:t>بعد الثورة الصناعية إختلفت العلاقة.. </a:t>
            </a:r>
          </a:p>
          <a:p>
            <a:r>
              <a:rPr lang="ar-JO" b="1" dirty="0" smtClean="0"/>
              <a:t>.. ينبغي إعادة بناء العلاقة على أسس جديدة .. </a:t>
            </a:r>
          </a:p>
          <a:p>
            <a:r>
              <a:rPr lang="ar-JO" b="1" dirty="0" smtClean="0"/>
              <a:t>.. بحيث تُغذى بطرق جديدة.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5018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لماذا يجب علينا أن نحترم الماكينة؟؟..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46153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أخلاقيات العمل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أخلاقيات وممارسات العمل السلبية المرتبطة بالصيانة: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الفردية.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الشللية.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المزاجية.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الظلم.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إقصاء فنيي الصيانة عن صنع القرار.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النميمة ومشاركة فنيي الصيانة بها.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15298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المعولية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تحسين المكونات الفردية للمنظومة الإنتاجية.</a:t>
            </a:r>
          </a:p>
          <a:p>
            <a:r>
              <a:rPr lang="ar-JO" b="1" dirty="0" smtClean="0"/>
              <a:t>توفير إحتياط ( وفر - </a:t>
            </a:r>
            <a:r>
              <a:rPr lang="en-US" b="1" dirty="0" err="1" smtClean="0"/>
              <a:t>Redunduncy</a:t>
            </a:r>
            <a:r>
              <a:rPr lang="ar-JO" b="1" dirty="0" smtClean="0"/>
              <a:t> ).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8094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أخلاقيات العمل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/>
              <a:t>أخلاقيات </a:t>
            </a:r>
            <a:r>
              <a:rPr lang="ar-JO" b="1" dirty="0" smtClean="0"/>
              <a:t>وممارسات العمل الإيجابية </a:t>
            </a:r>
            <a:r>
              <a:rPr lang="ar-JO" b="1" dirty="0"/>
              <a:t>المرتبطة بالصيانة</a:t>
            </a:r>
            <a:r>
              <a:rPr lang="ar-JO" b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عمل الفريق.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المعاملة المنصفة.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الحس بالإنتماء.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المشاركة.</a:t>
            </a:r>
            <a:endParaRPr lang="ar-JO" b="1" dirty="0"/>
          </a:p>
          <a:p>
            <a:pPr>
              <a:buFont typeface="Wingdings" pitchFamily="2" charset="2"/>
              <a:buChar char="Ø"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8779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العمل ضمن الفريق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ينبغي بناء فريق متكامل ومتعاضد من العاملين في: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الإنتاج.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الصيانة.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الجودة.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التخطيط.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الموارد البشرية والمحاسبة.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457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الصيانة والانتاج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العلاقة بين العاملين في قسمي الإنتاج والصيانة يجب أن تكون علاقة تكامل وتعاون.. وإحترام متبادل.</a:t>
            </a:r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يمكن لفنيي الصيانة أن يقوموا بوظائف مساندة – إضافة إلى الصيانة والتصليح – مثل: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تدريب العمال الجدد.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تعزيز بناء الفريق.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المساهمة في حل مشاكل العلاقات الصناعية.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30084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الصيانة والجودة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لفنيي الصيانة دور هام في صنع الجودة.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من خلال ضبط أداء معدات الإنتاج.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توجيه العمال وتوعيتهم.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87467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الصيانة والتخطيط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يقدم فنيو الصيانة دعماً كبيراً لقسم التخطيط في سعيهم لتوريد الطلبيات في موعدها.</a:t>
            </a:r>
          </a:p>
          <a:p>
            <a:r>
              <a:rPr lang="ar-JO" b="1" dirty="0" smtClean="0"/>
              <a:t>من خلال الحد من الطاقة المهدورة بسبب أعطال الماكينات.</a:t>
            </a:r>
            <a:r>
              <a:rPr lang="ar-JO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0534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الصيانة والادارة العليا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ينبغي أن تكون هناك قنوات إتصال بين الإدارة العليا وقسم الصيانة..</a:t>
            </a:r>
          </a:p>
          <a:p>
            <a:r>
              <a:rPr lang="ar-JO" b="1" dirty="0" smtClean="0"/>
              <a:t>.. من أجل الحصول على تغذية عكسية دون تأخير.</a:t>
            </a:r>
          </a:p>
          <a:p>
            <a:r>
              <a:rPr lang="ar-JO" b="1" dirty="0" smtClean="0"/>
              <a:t>لا يجوز التعامل مع فنيي الصيانة على أن دورهم ثانوي..</a:t>
            </a:r>
          </a:p>
          <a:p>
            <a:r>
              <a:rPr lang="ar-JO" b="1" dirty="0" smtClean="0"/>
              <a:t>.. ولا يجوز إقصاءهم.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22657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دور الصيانة في اختيار معدات جديدة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لفريق صيانة رأي في إختيار المعدات الجديدة المزمع شراءها.</a:t>
            </a:r>
          </a:p>
          <a:p>
            <a:r>
              <a:rPr lang="ar-JO" b="1" dirty="0" smtClean="0"/>
              <a:t>فيجب إشراكهم بعملية صنع القرار.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39553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هل يُشرك فنيو الصيانة بعملية شراء معدات جديدة ؟؟..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21214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الصيانة والتكنولوجيا الحديثة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تكنولوجيا معدات الإنتاج تتطور وتتقدم بإضطراد.</a:t>
            </a:r>
          </a:p>
          <a:p>
            <a:r>
              <a:rPr lang="ar-JO" b="1" dirty="0" smtClean="0"/>
              <a:t>ينبغي لفنيي الصيانة أن يطوروا قدراتهم ويواكبوا التقدم.</a:t>
            </a:r>
          </a:p>
          <a:p>
            <a:r>
              <a:rPr lang="ar-JO" b="1" dirty="0" smtClean="0"/>
              <a:t>ويطوروا الأدوات والأساليب والنظم التي يعملون بها.</a:t>
            </a:r>
          </a:p>
          <a:p>
            <a:endParaRPr lang="ar-JO" b="1" dirty="0" smtClean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9488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المسار المهني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طموحات فني الصيانة لا يجوز أن تتوقف عند حد.. فني الصيانة يمكن أن يطور قدراته..</a:t>
            </a:r>
          </a:p>
          <a:p>
            <a:r>
              <a:rPr lang="ar-JO" b="1" dirty="0" smtClean="0"/>
              <a:t>ويمكن أن يعمل كمدير إنتاج..</a:t>
            </a:r>
          </a:p>
          <a:p>
            <a:r>
              <a:rPr lang="ar-JO" b="1" dirty="0" smtClean="0"/>
              <a:t>يمكن أن يعمل كتقني منتجات.</a:t>
            </a:r>
          </a:p>
          <a:p>
            <a:r>
              <a:rPr lang="ar-JO" b="1" dirty="0" smtClean="0"/>
              <a:t>يمكن أن يصبح مدير مصنع.</a:t>
            </a:r>
          </a:p>
          <a:p>
            <a:r>
              <a:rPr lang="ar-JO" b="1" dirty="0" smtClean="0"/>
              <a:t>... عليه أن يكون طموحاً ويسعى إلى إكتساب المهارات الضرورية.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66883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الصيانة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تطبيق والإرتقاء بالصيانة الوقائية.</a:t>
            </a:r>
          </a:p>
          <a:p>
            <a:r>
              <a:rPr lang="ar-JO" b="1" dirty="0" smtClean="0"/>
              <a:t>رفع القدرة على التصليح وزيادة سرعته.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0498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تقاعد الماكينات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الماكينات تتقاعد...</a:t>
            </a:r>
          </a:p>
          <a:p>
            <a:r>
              <a:rPr lang="ar-JO" b="1" dirty="0" smtClean="0"/>
              <a:t>... عندما تصبح كلفة تشغيلها عالية...</a:t>
            </a:r>
          </a:p>
          <a:p>
            <a:r>
              <a:rPr lang="ar-JO" b="1" dirty="0" smtClean="0"/>
              <a:t>... وتكثر أعطالها.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51375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خاتمة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إبني ثقافة تعزز إنتماء العمال وإحساسهم بملكية معداتهم.</a:t>
            </a:r>
          </a:p>
          <a:p>
            <a:r>
              <a:rPr lang="ar-JO" b="1" dirty="0" smtClean="0"/>
              <a:t>إعتمد نظام  </a:t>
            </a:r>
            <a:r>
              <a:rPr lang="en-US" b="1" dirty="0" smtClean="0"/>
              <a:t>JIT</a:t>
            </a:r>
            <a:r>
              <a:rPr lang="ar-JO" b="1" dirty="0" smtClean="0"/>
              <a:t>. </a:t>
            </a:r>
          </a:p>
          <a:p>
            <a:r>
              <a:rPr lang="ar-JO" b="1" dirty="0" smtClean="0"/>
              <a:t>إستخدم الحاسب في إدارة الصيانة.</a:t>
            </a:r>
          </a:p>
          <a:p>
            <a:r>
              <a:rPr lang="ar-JO" b="1" dirty="0" smtClean="0"/>
              <a:t>توخى الحرص عند شراء الماكينات.</a:t>
            </a:r>
          </a:p>
          <a:p>
            <a:r>
              <a:rPr lang="ar-JO" b="1" dirty="0" smtClean="0"/>
              <a:t>إشراك قسم الصيانة عند شراء ماكينات.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5035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r>
              <a:rPr lang="ar-JO" dirty="0"/>
              <a:t> </a:t>
            </a:r>
            <a:r>
              <a:rPr lang="ar-JO" dirty="0" smtClean="0"/>
              <a:t>                              </a:t>
            </a:r>
            <a:r>
              <a:rPr lang="ar-JO" sz="7200" b="1" dirty="0" smtClean="0">
                <a:solidFill>
                  <a:srgbClr val="FF0000"/>
                </a:solidFill>
              </a:rPr>
              <a:t>شكراً</a:t>
            </a:r>
          </a:p>
        </p:txBody>
      </p:sp>
    </p:spTree>
    <p:extLst>
      <p:ext uri="{BB962C8B-B14F-4D97-AF65-F5344CB8AC3E}">
        <p14:creationId xmlns:p14="http://schemas.microsoft.com/office/powerpoint/2010/main" val="39560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إستراتيجية الصيانة</a:t>
            </a:r>
            <a:endParaRPr lang="ar-JO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716812"/>
              </p:ext>
            </p:extLst>
          </p:nvPr>
        </p:nvGraphicFramePr>
        <p:xfrm>
          <a:off x="5292080" y="1643687"/>
          <a:ext cx="3024336" cy="2310276"/>
        </p:xfrm>
        <a:graphic>
          <a:graphicData uri="http://schemas.openxmlformats.org/drawingml/2006/table">
            <a:tbl>
              <a:tblPr rtl="1" firstRow="1" bandRow="1">
                <a:tableStyleId>{E8034E78-7F5D-4C2E-B375-FC64B27BC917}</a:tableStyleId>
              </a:tblPr>
              <a:tblGrid>
                <a:gridCol w="3024336"/>
              </a:tblGrid>
              <a:tr h="558214">
                <a:tc>
                  <a:txBody>
                    <a:bodyPr/>
                    <a:lstStyle/>
                    <a:p>
                      <a:pPr rtl="1"/>
                      <a:r>
                        <a:rPr lang="ar-JO" sz="3200" dirty="0" smtClean="0"/>
                        <a:t>إشراك العاملين</a:t>
                      </a:r>
                      <a:endParaRPr lang="ar-JO" sz="3200" dirty="0"/>
                    </a:p>
                  </a:txBody>
                  <a:tcPr/>
                </a:tc>
              </a:tr>
              <a:tr h="1731156">
                <a:tc>
                  <a:txBody>
                    <a:bodyPr/>
                    <a:lstStyle/>
                    <a:p>
                      <a:pPr rtl="1"/>
                      <a:r>
                        <a:rPr lang="ar-JO" sz="2400" b="1" dirty="0" smtClean="0">
                          <a:solidFill>
                            <a:schemeClr val="tx1"/>
                          </a:solidFill>
                        </a:rPr>
                        <a:t>التشارك بالمعلومات</a:t>
                      </a:r>
                    </a:p>
                    <a:p>
                      <a:pPr rtl="1"/>
                      <a:r>
                        <a:rPr lang="ar-JO" sz="2400" b="1" dirty="0" smtClean="0">
                          <a:solidFill>
                            <a:schemeClr val="tx1"/>
                          </a:solidFill>
                        </a:rPr>
                        <a:t>التدريب وتعزيز المهارات</a:t>
                      </a:r>
                    </a:p>
                    <a:p>
                      <a:pPr rtl="1"/>
                      <a:r>
                        <a:rPr lang="ar-JO" sz="2400" b="1" dirty="0" smtClean="0">
                          <a:solidFill>
                            <a:schemeClr val="tx1"/>
                          </a:solidFill>
                        </a:rPr>
                        <a:t>المكافئة </a:t>
                      </a:r>
                    </a:p>
                    <a:p>
                      <a:pPr rtl="1"/>
                      <a:r>
                        <a:rPr lang="ar-JO" sz="2400" b="1" dirty="0" smtClean="0">
                          <a:solidFill>
                            <a:schemeClr val="tx1"/>
                          </a:solidFill>
                        </a:rPr>
                        <a:t>التمكين</a:t>
                      </a:r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909761"/>
              </p:ext>
            </p:extLst>
          </p:nvPr>
        </p:nvGraphicFramePr>
        <p:xfrm>
          <a:off x="5292080" y="4437112"/>
          <a:ext cx="3064364" cy="2133600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3064364"/>
              </a:tblGrid>
              <a:tr h="576064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تطبيق نظام صيانة</a:t>
                      </a:r>
                      <a:endParaRPr lang="ar-JO" sz="3200" b="1" dirty="0"/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pPr rtl="1"/>
                      <a:r>
                        <a:rPr lang="ar-JO" sz="2400" b="1" dirty="0" smtClean="0"/>
                        <a:t>التنظيف والتزييت</a:t>
                      </a:r>
                    </a:p>
                    <a:p>
                      <a:pPr rtl="1"/>
                      <a:r>
                        <a:rPr lang="ar-JO" sz="2400" b="1" dirty="0" smtClean="0"/>
                        <a:t>المتابعة والتعديل</a:t>
                      </a:r>
                    </a:p>
                    <a:p>
                      <a:pPr rtl="1"/>
                      <a:r>
                        <a:rPr lang="ar-JO" sz="2400" b="1" dirty="0" smtClean="0"/>
                        <a:t>إجراء تصليحات</a:t>
                      </a:r>
                      <a:r>
                        <a:rPr lang="ar-JO" sz="2400" b="1" baseline="0" dirty="0" smtClean="0"/>
                        <a:t> صغيرة</a:t>
                      </a:r>
                    </a:p>
                    <a:p>
                      <a:pPr rtl="1"/>
                      <a:r>
                        <a:rPr lang="ar-JO" sz="2400" b="1" dirty="0" smtClean="0"/>
                        <a:t>الإحتفاظ بسجلات محوسبة</a:t>
                      </a:r>
                      <a:endParaRPr lang="ar-JO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780748"/>
              </p:ext>
            </p:extLst>
          </p:nvPr>
        </p:nvGraphicFramePr>
        <p:xfrm>
          <a:off x="755576" y="3140968"/>
          <a:ext cx="2952328" cy="2560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52328"/>
              </a:tblGrid>
              <a:tr h="2232248"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خفض الخزين</a:t>
                      </a:r>
                    </a:p>
                    <a:p>
                      <a:pPr rtl="1"/>
                      <a:r>
                        <a:rPr lang="ar-JO" sz="2400" dirty="0" smtClean="0"/>
                        <a:t>تحسين الجودة</a:t>
                      </a:r>
                    </a:p>
                    <a:p>
                      <a:pPr rtl="1"/>
                      <a:r>
                        <a:rPr lang="ar-JO" sz="2400" dirty="0" smtClean="0"/>
                        <a:t>رفع الإنتاجية</a:t>
                      </a:r>
                    </a:p>
                    <a:p>
                      <a:pPr rtl="1"/>
                      <a:r>
                        <a:rPr lang="ar-JO" sz="2400" dirty="0" smtClean="0"/>
                        <a:t>تحسين سمعة الشركة</a:t>
                      </a:r>
                    </a:p>
                    <a:p>
                      <a:pPr rtl="1"/>
                      <a:r>
                        <a:rPr lang="ar-JO" sz="2400" dirty="0" smtClean="0"/>
                        <a:t>تقليل التراجعات والإنحرافات</a:t>
                      </a:r>
                    </a:p>
                    <a:p>
                      <a:pPr rtl="1"/>
                      <a:r>
                        <a:rPr lang="ar-JO" sz="2400" dirty="0" smtClean="0"/>
                        <a:t>التحسين المستمر</a:t>
                      </a:r>
                    </a:p>
                    <a:p>
                      <a:pPr rtl="1"/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851920" y="2852936"/>
            <a:ext cx="144016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851920" y="4437112"/>
            <a:ext cx="144016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9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المعولية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تتعزز المعولية بتحسين أداء المكونات الفردية:</a:t>
            </a:r>
          </a:p>
          <a:p>
            <a:endParaRPr lang="ar-JO" b="1" dirty="0"/>
          </a:p>
          <a:p>
            <a:pPr marL="0" indent="0">
              <a:buNone/>
            </a:pPr>
            <a:r>
              <a:rPr lang="ar-JO" b="1" dirty="0" smtClean="0"/>
              <a:t>           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baseline="-25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R</a:t>
            </a:r>
            <a:r>
              <a:rPr lang="en-US" baseline="-25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x R</a:t>
            </a:r>
            <a:r>
              <a:rPr lang="en-US" baseline="-25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x R</a:t>
            </a:r>
            <a:r>
              <a:rPr lang="en-US" baseline="-25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x … x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baseline="-25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</a:pPr>
            <a:r>
              <a:rPr lang="ar-JO" b="1" dirty="0" smtClean="0"/>
              <a:t> 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53451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أعطال الماكينات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لأعطال الماكينات وقع على: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 الطاقة الإنتاجية.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جودة الخدمات والمنتجات.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كلفة المنتجات.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رضا الزبائن ... ورضا الموظفين.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السلامة المهنية.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6749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أعمال الصيانة والتصليح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التصليح: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أعمال التصليح ردود فعل.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تحدث الأعطال للماكينات العاملة.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وجود ماكينات إحتياط وتوفر قطع غيار يسرع التصليح ويقلل الأضرار. </a:t>
            </a:r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الصيانة الوقائية: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تنفذ أعمال الصيانة الوقائية بشكل مجدول ومنتظم.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تنفذ أعمال الصيانة الوقائية قبل أن تعطل الماكينات.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تنفذ أعمال الصيانة الوقائية في أوقات التوقفات.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70207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1731</Words>
  <Application>Microsoft Office PowerPoint</Application>
  <PresentationFormat>On-screen Show (4:3)</PresentationFormat>
  <Paragraphs>303</Paragraphs>
  <Slides>52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بسم الله الرحمن الرحيم</vt:lpstr>
      <vt:lpstr>الأهمية الإستراتيجية للصيانة</vt:lpstr>
      <vt:lpstr>الصيانة والمعولية</vt:lpstr>
      <vt:lpstr>المعولية</vt:lpstr>
      <vt:lpstr>الصيانة</vt:lpstr>
      <vt:lpstr>إستراتيجية الصيانة</vt:lpstr>
      <vt:lpstr>المعولية</vt:lpstr>
      <vt:lpstr>أعطال الماكينات</vt:lpstr>
      <vt:lpstr>أعمال الصيانة والتصليح</vt:lpstr>
      <vt:lpstr>مبادلة التصليح بالصيانة الوقائية</vt:lpstr>
      <vt:lpstr>مبادلة التصليح بالصيانة الوقائية</vt:lpstr>
      <vt:lpstr>برامج التصليح</vt:lpstr>
      <vt:lpstr>طاقم التصليح والماكينات الإحتياطية</vt:lpstr>
      <vt:lpstr>طاقم التصليح والماكينات الإحتياطية</vt:lpstr>
      <vt:lpstr>وقفة نقاشية</vt:lpstr>
      <vt:lpstr>كم ينبغي أن تكون سرعة التصليح</vt:lpstr>
      <vt:lpstr>مدى عمل التصليح</vt:lpstr>
      <vt:lpstr>مزايا ترك العمال يصلحون ماكيناتهم</vt:lpstr>
      <vt:lpstr>تخطيط وجدولة الصيانة الوقائية</vt:lpstr>
      <vt:lpstr>قاعدة بيانات الصيانة الوقائية</vt:lpstr>
      <vt:lpstr>مدخل حديث للصيانة الوقائية</vt:lpstr>
      <vt:lpstr>وقفة نقاشية</vt:lpstr>
      <vt:lpstr>القرارات المتعلقة بالصيانة الوقائية</vt:lpstr>
      <vt:lpstr>تحديد كمية قطع الغيار </vt:lpstr>
      <vt:lpstr>تحديد فترات إجراء عمليات الصيانة الوقائية</vt:lpstr>
      <vt:lpstr>مدخل لتحسين معولية المعدات</vt:lpstr>
      <vt:lpstr>الصيانة الثانوية</vt:lpstr>
      <vt:lpstr>الإتجاهات الجديدة في الصيانة</vt:lpstr>
      <vt:lpstr>متوسط الزمن بين الأعطال MTBF</vt:lpstr>
      <vt:lpstr>تطبيق الصيانة الوقائية</vt:lpstr>
      <vt:lpstr>وقفة نقاشية</vt:lpstr>
      <vt:lpstr>رفع قدرات التصليح</vt:lpstr>
      <vt:lpstr>مراحل إجراء الصيانة </vt:lpstr>
      <vt:lpstr>الإعتماد على الحاسب في الصيانة8</vt:lpstr>
      <vt:lpstr>التعامل مع الأعطال المتعمدة</vt:lpstr>
      <vt:lpstr>التعامل مع الأعطال المتعمدة</vt:lpstr>
      <vt:lpstr>علاقة الإنسان بالماكينة</vt:lpstr>
      <vt:lpstr>وقفة نقاشية</vt:lpstr>
      <vt:lpstr>أخلاقيات العمل</vt:lpstr>
      <vt:lpstr>أخلاقيات العمل</vt:lpstr>
      <vt:lpstr>العمل ضمن الفريق</vt:lpstr>
      <vt:lpstr>الصيانة والانتاج</vt:lpstr>
      <vt:lpstr>الصيانة والجودة</vt:lpstr>
      <vt:lpstr>الصيانة والتخطيط</vt:lpstr>
      <vt:lpstr>الصيانة والادارة العليا</vt:lpstr>
      <vt:lpstr>دور الصيانة في اختيار معدات جديدة</vt:lpstr>
      <vt:lpstr>وقفة نقاشية</vt:lpstr>
      <vt:lpstr>الصيانة والتكنولوجيا الحديثة</vt:lpstr>
      <vt:lpstr>المسار المهني</vt:lpstr>
      <vt:lpstr>تقاعد الماكينات</vt:lpstr>
      <vt:lpstr>خاتمة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user</dc:creator>
  <cp:lastModifiedBy>user</cp:lastModifiedBy>
  <cp:revision>69</cp:revision>
  <dcterms:created xsi:type="dcterms:W3CDTF">2014-11-10T18:37:36Z</dcterms:created>
  <dcterms:modified xsi:type="dcterms:W3CDTF">2015-05-18T15:12:08Z</dcterms:modified>
</cp:coreProperties>
</file>