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89" r:id="rId4"/>
    <p:sldId id="258" r:id="rId5"/>
    <p:sldId id="288" r:id="rId6"/>
    <p:sldId id="259" r:id="rId7"/>
    <p:sldId id="261" r:id="rId8"/>
    <p:sldId id="290" r:id="rId9"/>
    <p:sldId id="262" r:id="rId10"/>
    <p:sldId id="291" r:id="rId11"/>
    <p:sldId id="263" r:id="rId12"/>
    <p:sldId id="265" r:id="rId13"/>
    <p:sldId id="266" r:id="rId14"/>
    <p:sldId id="269" r:id="rId15"/>
    <p:sldId id="270" r:id="rId16"/>
    <p:sldId id="271" r:id="rId17"/>
    <p:sldId id="273" r:id="rId18"/>
    <p:sldId id="274" r:id="rId19"/>
    <p:sldId id="276" r:id="rId20"/>
    <p:sldId id="277" r:id="rId21"/>
    <p:sldId id="278" r:id="rId22"/>
    <p:sldId id="294" r:id="rId23"/>
    <p:sldId id="287" r:id="rId24"/>
    <p:sldId id="296" r:id="rId25"/>
    <p:sldId id="295" r:id="rId2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13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3795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2115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851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31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7834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564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0323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4235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6126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416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340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11001-451F-487C-81BE-211DB4752E57}" type="datetimeFigureOut">
              <a:rPr lang="ar-JO" smtClean="0"/>
              <a:t>30/07/1436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303C4-F0D2-46A8-902D-D08EE73F211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2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Nadim.asad@gmail.co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</a:bodyPr>
          <a:lstStyle/>
          <a:p>
            <a:r>
              <a:rPr lang="ar-JO" sz="3200" b="1" dirty="0" smtClean="0">
                <a:solidFill>
                  <a:schemeClr val="bg1">
                    <a:lumMod val="75000"/>
                  </a:schemeClr>
                </a:solidFill>
              </a:rPr>
              <a:t>بسم الله الرحمن الرحيم</a:t>
            </a:r>
            <a:endParaRPr lang="ar-JO" sz="32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064896" cy="3096344"/>
          </a:xfrm>
        </p:spPr>
        <p:txBody>
          <a:bodyPr>
            <a:normAutofit fontScale="47500" lnSpcReduction="20000"/>
          </a:bodyPr>
          <a:lstStyle/>
          <a:p>
            <a:r>
              <a:rPr lang="ar-SA" sz="8000" b="1" dirty="0"/>
              <a:t>أساسيات الصيانة الإنتاجية الشاملة </a:t>
            </a:r>
            <a:r>
              <a:rPr lang="ar-JO" sz="8000" b="1" dirty="0"/>
              <a:t>                </a:t>
            </a:r>
            <a:r>
              <a:rPr lang="ar-SA" sz="8000" b="1" dirty="0"/>
              <a:t>ومتطلبات</a:t>
            </a:r>
            <a:r>
              <a:rPr lang="en-US" sz="8000" b="1" dirty="0"/>
              <a:t> </a:t>
            </a:r>
            <a:r>
              <a:rPr lang="ar-SA" sz="8000" b="1" dirty="0"/>
              <a:t>تطبيقها وأدوات تحسين العمليات</a:t>
            </a:r>
            <a:endParaRPr lang="en-US" sz="8000" b="1" dirty="0"/>
          </a:p>
          <a:p>
            <a:endParaRPr lang="ar-JO" sz="6000" b="1" dirty="0" smtClean="0"/>
          </a:p>
          <a:p>
            <a:r>
              <a:rPr lang="ar-JO" sz="6000" b="1" dirty="0" smtClean="0"/>
              <a:t>إدارة قطع الغيار</a:t>
            </a:r>
          </a:p>
          <a:p>
            <a:r>
              <a:rPr lang="en-US" sz="6000" dirty="0" smtClean="0"/>
              <a:t> </a:t>
            </a:r>
            <a:r>
              <a:rPr lang="en-US" sz="6000" b="1" dirty="0"/>
              <a:t>SPARE PARTS </a:t>
            </a:r>
            <a:r>
              <a:rPr lang="en-US" sz="6000" b="1" dirty="0" smtClean="0"/>
              <a:t>MANAGEMENT</a:t>
            </a:r>
          </a:p>
          <a:p>
            <a:r>
              <a:rPr lang="ar-JO" sz="6000" b="1" dirty="0" smtClean="0"/>
              <a:t>ج 4</a:t>
            </a:r>
            <a:endParaRPr lang="ar-JO" sz="6000" b="1" dirty="0"/>
          </a:p>
        </p:txBody>
      </p:sp>
    </p:spTree>
    <p:extLst>
      <p:ext uri="{BB962C8B-B14F-4D97-AF65-F5344CB8AC3E}">
        <p14:creationId xmlns:p14="http://schemas.microsoft.com/office/powerpoint/2010/main" val="23492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ar-JO" b="1" dirty="0" smtClean="0"/>
              <a:t>تحليل المخزون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ar-JO" sz="12800" b="1" dirty="0" smtClean="0"/>
              <a:t>يتم تحليل المخزون على أساس الخصائص المختلفة لقطع الغيار، مثل:</a:t>
            </a:r>
          </a:p>
          <a:p>
            <a:pPr marL="514350" indent="-514350">
              <a:buFont typeface="+mj-lt"/>
              <a:buAutoNum type="arabicPeriod"/>
            </a:pPr>
            <a:r>
              <a:rPr lang="ar-JO" sz="12800" b="1" dirty="0" smtClean="0"/>
              <a:t>الإستهلاك السنوي.</a:t>
            </a:r>
          </a:p>
          <a:p>
            <a:pPr marL="514350" indent="-514350">
              <a:buFont typeface="+mj-lt"/>
              <a:buAutoNum type="arabicPeriod"/>
            </a:pPr>
            <a:r>
              <a:rPr lang="ar-JO" sz="12800" b="1" dirty="0" smtClean="0"/>
              <a:t>قيمة الإستهلاك السنوي.</a:t>
            </a:r>
          </a:p>
          <a:p>
            <a:pPr marL="514350" indent="-514350">
              <a:buFont typeface="+mj-lt"/>
              <a:buAutoNum type="arabicPeriod"/>
            </a:pPr>
            <a:r>
              <a:rPr lang="ar-JO" sz="12800" b="1" dirty="0" smtClean="0"/>
              <a:t>أهميتها.</a:t>
            </a:r>
          </a:p>
          <a:p>
            <a:pPr marL="514350" indent="-514350">
              <a:buFont typeface="+mj-lt"/>
              <a:buAutoNum type="arabicPeriod"/>
            </a:pPr>
            <a:r>
              <a:rPr lang="ar-JO" sz="12800" b="1" dirty="0" smtClean="0"/>
              <a:t>مدة التوريد</a:t>
            </a:r>
          </a:p>
          <a:p>
            <a:pPr marL="514350" indent="-514350">
              <a:buFont typeface="+mj-lt"/>
              <a:buAutoNum type="arabicPeriod"/>
            </a:pPr>
            <a:r>
              <a:rPr lang="ar-JO" sz="12800" b="1" dirty="0" smtClean="0"/>
              <a:t>سعر الوحدة</a:t>
            </a:r>
          </a:p>
          <a:p>
            <a:pPr marL="514350" indent="-514350">
              <a:buFont typeface="+mj-lt"/>
              <a:buAutoNum type="arabicPeriod"/>
            </a:pPr>
            <a:r>
              <a:rPr lang="ar-JO" sz="12800" b="1" dirty="0" smtClean="0"/>
              <a:t>وتكرار الحاجة إليها </a:t>
            </a:r>
            <a:r>
              <a:rPr lang="en-US" sz="12800" b="1" dirty="0" smtClean="0"/>
              <a:t>frequency</a:t>
            </a:r>
            <a:r>
              <a:rPr lang="ar-JO" sz="12800" b="1" dirty="0" smtClean="0"/>
              <a:t> .</a:t>
            </a:r>
          </a:p>
          <a:p>
            <a:r>
              <a:rPr lang="ar-JO" sz="12800" b="1" dirty="0" smtClean="0"/>
              <a:t>تحليل المخزون يمكن الشركة من بناء نظم وتقرير سياسات التعامل مع قطع الغيار.</a:t>
            </a:r>
          </a:p>
          <a:p>
            <a:r>
              <a:rPr lang="ar-JO" sz="12800" b="1" dirty="0" smtClean="0"/>
              <a:t>تحليل المخزون يلفت النظر إلى مواطن المشاكل. </a:t>
            </a:r>
            <a:endParaRPr lang="en-US" sz="12800" b="1" dirty="0" smtClean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2344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نظام ضبط المخزون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نظام ضبط المخزون  </a:t>
            </a:r>
            <a:r>
              <a:rPr lang="en-US" b="1" dirty="0" smtClean="0"/>
              <a:t>inventory control</a:t>
            </a:r>
            <a:r>
              <a:rPr lang="ar-JO" b="1" dirty="0" smtClean="0"/>
              <a:t> الفعال يساعد على:</a:t>
            </a:r>
          </a:p>
          <a:p>
            <a:r>
              <a:rPr lang="ar-JO" b="1" dirty="0" smtClean="0"/>
              <a:t>تنظيم إجراءات تثبيت الطلبيات.</a:t>
            </a:r>
          </a:p>
          <a:p>
            <a:r>
              <a:rPr lang="ar-JO" b="1" dirty="0" smtClean="0"/>
              <a:t>ويساعد على المحافظة على مستوى أمثل </a:t>
            </a:r>
            <a:r>
              <a:rPr lang="en-US" b="1" dirty="0"/>
              <a:t>optimum</a:t>
            </a:r>
            <a:r>
              <a:rPr lang="ar-JO" b="1" dirty="0" smtClean="0"/>
              <a:t> للمخزون.</a:t>
            </a:r>
          </a:p>
          <a:p>
            <a:r>
              <a:rPr lang="ar-JO" b="1" dirty="0" smtClean="0"/>
              <a:t>تطوير نظام تعويض لقطع الغيار التي تتسبب بتوقفات مكلفة.</a:t>
            </a:r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2340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تعريف قطع الغيار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IDENTIFICATION OF SPARE PARTS </a:t>
            </a:r>
            <a:endParaRPr lang="en-US" dirty="0"/>
          </a:p>
          <a:p>
            <a:r>
              <a:rPr lang="ar-JO" b="1" dirty="0" smtClean="0"/>
              <a:t>تعريف قطع الغيار ضروري من اجل ضمان الحصول على نفس القطعة عند طلبها.</a:t>
            </a:r>
          </a:p>
          <a:p>
            <a:r>
              <a:rPr lang="ar-JO" b="1" dirty="0" smtClean="0"/>
              <a:t>التعريف يشمل الحجم والنوع الإستعمال ..</a:t>
            </a:r>
          </a:p>
          <a:p>
            <a:r>
              <a:rPr lang="ar-JO" b="1" dirty="0" smtClean="0"/>
              <a:t>بالنسبة للوكيل .. التعريف يشمل رقم المصنع  </a:t>
            </a:r>
            <a:r>
              <a:rPr lang="en-US" b="1" dirty="0"/>
              <a:t>manufacturer's part </a:t>
            </a:r>
            <a:r>
              <a:rPr lang="en-US" b="1" dirty="0" smtClean="0"/>
              <a:t>number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0385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codification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عملية التعريف متعبة وليست دقيقة.</a:t>
            </a:r>
          </a:p>
          <a:p>
            <a:r>
              <a:rPr lang="ar-JO" b="1" dirty="0" smtClean="0"/>
              <a:t>من المفيد ترقيم ( ترميز ) قطع الغيار. </a:t>
            </a:r>
          </a:p>
          <a:p>
            <a:r>
              <a:rPr lang="ar-JO" b="1" dirty="0" smtClean="0"/>
              <a:t> </a:t>
            </a:r>
            <a:r>
              <a:rPr lang="en-US" b="1" dirty="0" smtClean="0"/>
              <a:t>codification</a:t>
            </a:r>
            <a:endParaRPr lang="ar-JO" b="1" dirty="0" smtClean="0"/>
          </a:p>
          <a:p>
            <a:r>
              <a:rPr lang="ar-JO" b="1" dirty="0" smtClean="0"/>
              <a:t>النظام المثالي يشير إلى: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نوع الماكينه ومنشأها وموديلها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نوع قطعة الغيار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الحجم. </a:t>
            </a:r>
            <a:r>
              <a:rPr lang="en-US" b="1" dirty="0" smtClean="0"/>
              <a:t>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5201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تعريف قطع الغيار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identification</a:t>
            </a:r>
            <a:r>
              <a:rPr lang="en-US" dirty="0"/>
              <a:t> </a:t>
            </a:r>
            <a:r>
              <a:rPr lang="en-US" b="1" dirty="0"/>
              <a:t>of</a:t>
            </a:r>
            <a:r>
              <a:rPr lang="en-US" dirty="0"/>
              <a:t> </a:t>
            </a:r>
            <a:r>
              <a:rPr lang="en-US" b="1" dirty="0"/>
              <a:t>spare</a:t>
            </a:r>
            <a:r>
              <a:rPr lang="en-US" dirty="0"/>
              <a:t> </a:t>
            </a:r>
            <a:r>
              <a:rPr lang="en-US" b="1" dirty="0"/>
              <a:t>parts</a:t>
            </a:r>
            <a:endParaRPr lang="ar-JO" b="1" dirty="0" smtClean="0"/>
          </a:p>
          <a:p>
            <a:r>
              <a:rPr lang="ar-JO" b="1" dirty="0" smtClean="0"/>
              <a:t>الخطوة التالية في تعريف قطع الغيار هو إضافة بطاقة تعريف لتمكن العاملين في المستودع من التعامل مع القطعة.</a:t>
            </a:r>
          </a:p>
          <a:p>
            <a:r>
              <a:rPr lang="ar-JO" b="1" dirty="0" smtClean="0"/>
              <a:t>البطاقة يفضل أن تكون لاصق من النوع الذي لايترك اثر.</a:t>
            </a:r>
          </a:p>
          <a:p>
            <a:r>
              <a:rPr lang="ar-JO" b="1" dirty="0" smtClean="0"/>
              <a:t>إضافة بطاقة تعريف تخفض وقت الصرف.</a:t>
            </a:r>
          </a:p>
          <a:p>
            <a:endParaRPr lang="ar-JO" dirty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9681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تحليل المخزون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r>
              <a:rPr lang="en-US" b="1" dirty="0"/>
              <a:t>INVENTORY ANALYSIS AND SELECTIVE CONTROL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النظم المستخدمة والأكثر شيوعاً:</a:t>
            </a:r>
            <a:r>
              <a:rPr lang="en-US" b="1" dirty="0" smtClean="0"/>
              <a:t> 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(1) FSN Analysis </a:t>
            </a:r>
          </a:p>
          <a:p>
            <a:pPr marL="0" indent="0" algn="l" rtl="0">
              <a:buNone/>
            </a:pPr>
            <a:r>
              <a:rPr lang="en-US" b="1" dirty="0"/>
              <a:t>(2) ABC Analysis </a:t>
            </a:r>
          </a:p>
          <a:p>
            <a:pPr marL="0" indent="0" algn="l" rtl="0">
              <a:buNone/>
            </a:pPr>
            <a:r>
              <a:rPr lang="en-US" b="1" dirty="0"/>
              <a:t>(3) VED Analysis </a:t>
            </a:r>
          </a:p>
          <a:p>
            <a:pPr marL="0" indent="0" algn="l" rtl="0">
              <a:buNone/>
            </a:pPr>
            <a:r>
              <a:rPr lang="en-US" b="1" dirty="0"/>
              <a:t>(4) SDE Analysis </a:t>
            </a:r>
          </a:p>
          <a:p>
            <a:pPr marL="0" indent="0" algn="l" rtl="0">
              <a:buNone/>
            </a:pPr>
            <a:r>
              <a:rPr lang="en-US" b="1" dirty="0"/>
              <a:t>(5) HML Analysis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10213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FSN Analysis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التحليل المبني على أساس تكرار الصرف والإستعمال.</a:t>
            </a:r>
            <a:endParaRPr lang="en-US" b="1" dirty="0" smtClean="0"/>
          </a:p>
          <a:p>
            <a:pPr algn="l" rtl="0">
              <a:buFont typeface="Wingdings" pitchFamily="2" charset="2"/>
              <a:buChar char="v"/>
            </a:pPr>
            <a:r>
              <a:rPr lang="en-US" b="1" dirty="0" smtClean="0"/>
              <a:t>F, S &amp; N stand for:</a:t>
            </a:r>
          </a:p>
          <a:p>
            <a:pPr algn="l" rtl="0"/>
            <a:r>
              <a:rPr lang="en-US" b="1" dirty="0" smtClean="0"/>
              <a:t> Fast moving, </a:t>
            </a:r>
          </a:p>
          <a:p>
            <a:pPr algn="l" rtl="0"/>
            <a:r>
              <a:rPr lang="en-US" b="1" dirty="0" smtClean="0"/>
              <a:t>Slow moving and </a:t>
            </a:r>
          </a:p>
          <a:p>
            <a:pPr algn="l" rtl="0"/>
            <a:r>
              <a:rPr lang="en-US" b="1" dirty="0" smtClean="0"/>
              <a:t>Non moving items. </a:t>
            </a:r>
            <a:endParaRPr lang="ar-JO" b="1" dirty="0" smtClean="0"/>
          </a:p>
          <a:p>
            <a:r>
              <a:rPr lang="ar-JO" b="1" dirty="0" smtClean="0"/>
              <a:t>تصنف القطع حسب مدة تكرار ها.</a:t>
            </a:r>
            <a:endParaRPr lang="en-US" b="1" dirty="0" smtClean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9207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SDE </a:t>
            </a:r>
            <a:r>
              <a:rPr lang="en-US" b="1" dirty="0" smtClean="0"/>
              <a:t>Analysis</a:t>
            </a:r>
            <a:r>
              <a:rPr lang="en-US" dirty="0"/>
              <a:t/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Classification </a:t>
            </a:r>
            <a:r>
              <a:rPr lang="en-US" b="1" dirty="0"/>
              <a:t>based on the lead time</a:t>
            </a:r>
            <a:r>
              <a:rPr lang="en-US" b="1" dirty="0" smtClean="0"/>
              <a:t>:</a:t>
            </a:r>
          </a:p>
          <a:p>
            <a:r>
              <a:rPr lang="ar-JO" b="1" dirty="0" smtClean="0"/>
              <a:t>التصنيف المبني على مدة التوريد.</a:t>
            </a:r>
          </a:p>
          <a:p>
            <a:r>
              <a:rPr lang="ar-JO" b="1" dirty="0" smtClean="0"/>
              <a:t>- قطع مستوردة – قطع تحتاج من اسبوعين الى ستة اشهر – قطع تحتاج اقل من اسبوعين.</a:t>
            </a:r>
          </a:p>
          <a:p>
            <a:r>
              <a:rPr lang="ar-JO" b="1" dirty="0" smtClean="0"/>
              <a:t>بسهل عملية الشراء ويخفض من كلفة التخزين </a:t>
            </a:r>
            <a:r>
              <a:rPr lang="en-US" b="1" dirty="0"/>
              <a:t>stock-out</a:t>
            </a:r>
            <a:r>
              <a:rPr lang="en-US" dirty="0"/>
              <a:t> </a:t>
            </a:r>
            <a:r>
              <a:rPr lang="en-US" b="1" dirty="0"/>
              <a:t>costs</a:t>
            </a:r>
            <a:r>
              <a:rPr lang="ar-JO" b="1" dirty="0" smtClean="0"/>
              <a:t> .</a:t>
            </a:r>
            <a:r>
              <a:rPr lang="en-US" b="1" dirty="0" smtClean="0"/>
              <a:t> </a:t>
            </a:r>
            <a:endParaRPr lang="ar-JO" b="1" dirty="0" smtClean="0"/>
          </a:p>
          <a:p>
            <a:endParaRPr lang="ar-JO" b="1" dirty="0"/>
          </a:p>
          <a:p>
            <a:endParaRPr lang="en-US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6972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VED Analysis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ar-JO" b="1" dirty="0" smtClean="0"/>
              <a:t>تصنيف مبني على حساسية القطعة </a:t>
            </a:r>
            <a:r>
              <a:rPr lang="en-US" b="1" dirty="0"/>
              <a:t>criticality</a:t>
            </a:r>
            <a:r>
              <a:rPr lang="ar-JO" b="1" dirty="0" smtClean="0"/>
              <a:t> 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مثل قطع الماكينات التي يعتمد على تشغيلها ماكينات أخرى.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قد تنشأ حساسية القطعة من صعوبة الحصول عليها.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. vital, essential and desirable</a:t>
            </a:r>
            <a:endParaRPr lang="ar-JO" b="1" dirty="0" smtClean="0"/>
          </a:p>
          <a:p>
            <a:pPr marL="0" indent="0">
              <a:buNone/>
            </a:pPr>
            <a:endParaRPr lang="en-US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4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ABC </a:t>
            </a:r>
            <a:r>
              <a:rPr lang="en-US" b="1" dirty="0" smtClean="0"/>
              <a:t>Analysis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JO" b="1" dirty="0" smtClean="0"/>
              <a:t>التصنيف المبني على الإستهلاك</a:t>
            </a:r>
            <a:r>
              <a:rPr lang="en-US" b="1" dirty="0" smtClean="0"/>
              <a:t>Consumption</a:t>
            </a:r>
            <a:r>
              <a:rPr lang="en-US" b="1" dirty="0"/>
              <a:t>: </a:t>
            </a:r>
          </a:p>
          <a:p>
            <a:r>
              <a:rPr lang="ar-JO" b="1" dirty="0" smtClean="0"/>
              <a:t> ثلاثة أصناف:</a:t>
            </a:r>
          </a:p>
          <a:p>
            <a:r>
              <a:rPr lang="ar-JO" b="1" dirty="0" smtClean="0"/>
              <a:t>الصنف الاول: 10% من القطع تشكل 70% من قيمة الإستهلاك.</a:t>
            </a:r>
          </a:p>
          <a:p>
            <a:r>
              <a:rPr lang="ar-JO" b="1" dirty="0" smtClean="0"/>
              <a:t>الصنف الثاني: 20% من القطع تشكل 20% من قيمة الإستهلاك.</a:t>
            </a:r>
          </a:p>
          <a:p>
            <a:r>
              <a:rPr lang="ar-JO" b="1" dirty="0" smtClean="0"/>
              <a:t>الصنف الثالث: 70% من القطع تشكل 10% من قيمة الإستهلاك.</a:t>
            </a:r>
          </a:p>
          <a:p>
            <a:r>
              <a:rPr lang="ar-JO" b="1" dirty="0" smtClean="0"/>
              <a:t> تبنى سياسات وأساليب للتعامل مع كل صنف.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3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إدارة قطع </a:t>
            </a:r>
            <a:r>
              <a:rPr lang="ar-JO" b="1" dirty="0" smtClean="0"/>
              <a:t>الغيار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ar-JO" b="1" dirty="0" smtClean="0"/>
              <a:t>إدارة قطع الغيار تلعب دوراً محورياً في تعزيز جهوزية المصنع بتكلفة معقولة.</a:t>
            </a:r>
          </a:p>
          <a:p>
            <a:r>
              <a:rPr lang="ar-JO" b="1" dirty="0" smtClean="0"/>
              <a:t>يتزايد إعتماد الصناعة على تكنولوجيا متقدمة .. كما يتزايد الإنتاج.</a:t>
            </a:r>
          </a:p>
          <a:p>
            <a:r>
              <a:rPr lang="ar-JO" b="1" dirty="0" smtClean="0"/>
              <a:t>ينجم عن الأعطال كلفة عالية.</a:t>
            </a:r>
          </a:p>
          <a:p>
            <a:r>
              <a:rPr lang="ar-JO" b="1" dirty="0" smtClean="0"/>
              <a:t>لوحظ في كثير من المصانع أن عدم توفر قطع الغيار يتسبب بـ 50% من وقت الأعطال.</a:t>
            </a:r>
          </a:p>
          <a:p>
            <a:r>
              <a:rPr lang="ar-JO" b="1" dirty="0" smtClean="0"/>
              <a:t>.. كما أن كلفة  قطع الغيار تشكل أكثر من 50% من </a:t>
            </a:r>
            <a:r>
              <a:rPr lang="ar-JO" b="1" dirty="0"/>
              <a:t>كلفة الصيانة ( والتصليح </a:t>
            </a:r>
            <a:r>
              <a:rPr lang="ar-JO" b="1" dirty="0" smtClean="0"/>
              <a:t>). </a:t>
            </a:r>
            <a:endParaRPr lang="en-US" b="1" dirty="0" smtClean="0"/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961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HML </a:t>
            </a:r>
            <a:r>
              <a:rPr lang="en-US" b="1" dirty="0" smtClean="0"/>
              <a:t>Analysis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تصنيف مبني على سعر الوحدة: </a:t>
            </a:r>
          </a:p>
          <a:p>
            <a:r>
              <a:rPr lang="ar-JO" b="1" dirty="0" smtClean="0"/>
              <a:t>هناك ثلاثة تصانيف: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عالي الكلفة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متوسط الكلفة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متدني الكلفة</a:t>
            </a:r>
          </a:p>
          <a:p>
            <a:r>
              <a:rPr lang="ar-JO" b="1" dirty="0" smtClean="0"/>
              <a:t>يبنى على ذلك طريقة ومكان التخزين والكميات المخزنة..</a:t>
            </a:r>
            <a:r>
              <a:rPr lang="en-US" b="1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9765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/>
          <a:lstStyle/>
          <a:p>
            <a:r>
              <a:rPr lang="ar-JO" b="1" dirty="0" smtClean="0"/>
              <a:t>تصنيف آخر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8000" b="1" dirty="0" smtClean="0"/>
              <a:t>A</a:t>
            </a:r>
            <a:r>
              <a:rPr lang="en-US" sz="8000" b="1" dirty="0"/>
              <a:t>) 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Capital Spares:</a:t>
            </a:r>
            <a:endParaRPr lang="ar-JO" sz="8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l">
              <a:buNone/>
            </a:pPr>
            <a:r>
              <a:rPr lang="en-US" sz="8000" b="1" dirty="0" smtClean="0"/>
              <a:t>These </a:t>
            </a:r>
            <a:r>
              <a:rPr lang="en-US" sz="8000" b="1" dirty="0"/>
              <a:t>are vital spares for critical equipment. </a:t>
            </a:r>
            <a:r>
              <a:rPr lang="en-US" sz="8000" b="1" dirty="0" smtClean="0"/>
              <a:t> </a:t>
            </a:r>
            <a:endParaRPr lang="en-US" sz="8000" b="1" dirty="0"/>
          </a:p>
          <a:p>
            <a:pPr marL="0" indent="0" algn="l">
              <a:buNone/>
            </a:pPr>
            <a:r>
              <a:rPr lang="en-US" sz="8000" b="1" dirty="0"/>
              <a:t>B) 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Insurance</a:t>
            </a:r>
            <a:r>
              <a:rPr lang="en-US" sz="8000" b="1" dirty="0"/>
              <a:t> 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Spares: </a:t>
            </a:r>
          </a:p>
          <a:p>
            <a:pPr marL="0" indent="0" algn="l">
              <a:buNone/>
            </a:pPr>
            <a:r>
              <a:rPr lang="en-US" sz="8000" b="1" dirty="0"/>
              <a:t>An insurance items is a spare part that will be used to replace a failed identical part in an operating equipment whose penalty cost for downtime is very high. </a:t>
            </a:r>
            <a:r>
              <a:rPr lang="en-US" sz="8000" b="1" dirty="0" smtClean="0"/>
              <a:t> </a:t>
            </a:r>
            <a:endParaRPr lang="en-US" sz="8000" b="1" dirty="0"/>
          </a:p>
          <a:p>
            <a:pPr marL="0" indent="0" algn="l">
              <a:buNone/>
            </a:pPr>
            <a:r>
              <a:rPr lang="en-US" sz="8000" b="1" dirty="0"/>
              <a:t>C) 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Overhaul</a:t>
            </a:r>
            <a:r>
              <a:rPr lang="en-US" sz="8000" b="1" dirty="0"/>
              <a:t> 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spares:</a:t>
            </a:r>
            <a:r>
              <a:rPr lang="en-US" sz="8000" b="1" dirty="0"/>
              <a:t> </a:t>
            </a:r>
          </a:p>
          <a:p>
            <a:pPr marL="0" indent="0" algn="l">
              <a:buNone/>
            </a:pPr>
            <a:r>
              <a:rPr lang="en-US" sz="8000" b="1" dirty="0"/>
              <a:t>Spare parts which must be replaced every time the equipment is dissembled and re-assembled. </a:t>
            </a:r>
          </a:p>
          <a:p>
            <a:pPr marL="0" indent="0" algn="l">
              <a:buNone/>
            </a:pPr>
            <a:r>
              <a:rPr lang="en-US" sz="8000" b="1" dirty="0"/>
              <a:t>D) 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Wear and Tear Spares: </a:t>
            </a:r>
          </a:p>
          <a:p>
            <a:pPr marL="0" indent="0" algn="l">
              <a:buNone/>
            </a:pPr>
            <a:r>
              <a:rPr lang="en-US" sz="8000" b="1" dirty="0"/>
              <a:t>Spare parts which have regular wear and tear in the course of operation of the equipment and need to be replaced after definite number of hours of </a:t>
            </a:r>
            <a:r>
              <a:rPr lang="ar-JO" sz="8000" b="1" dirty="0" smtClean="0"/>
              <a:t>  </a:t>
            </a:r>
            <a:r>
              <a:rPr lang="en-US" sz="8000" b="1" dirty="0" smtClean="0"/>
              <a:t>equipment </a:t>
            </a:r>
            <a:r>
              <a:rPr lang="en-US" sz="8000" b="1" dirty="0"/>
              <a:t>operation. </a:t>
            </a:r>
            <a:endParaRPr lang="en-US" sz="8000" b="1" dirty="0" smtClean="0"/>
          </a:p>
          <a:p>
            <a:pPr marL="0" indent="0" algn="l">
              <a:buNone/>
            </a:pPr>
            <a:r>
              <a:rPr lang="ar-JO" sz="8000" b="1" dirty="0" smtClean="0"/>
              <a:t>  </a:t>
            </a:r>
            <a:r>
              <a:rPr lang="en-US" sz="8000" b="1" dirty="0" smtClean="0"/>
              <a:t>E</a:t>
            </a:r>
            <a:r>
              <a:rPr lang="en-US" sz="8000" b="1" dirty="0"/>
              <a:t>) 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Consumable spares:</a:t>
            </a:r>
            <a:r>
              <a:rPr lang="en-US" sz="8000" b="1" dirty="0"/>
              <a:t> </a:t>
            </a:r>
          </a:p>
          <a:p>
            <a:pPr algn="l"/>
            <a:r>
              <a:rPr lang="en-US" sz="8000" b="1" dirty="0"/>
              <a:t>These are regularly used items such as fasteners, seals, </a:t>
            </a:r>
            <a:r>
              <a:rPr lang="en-US" sz="8000" b="1" dirty="0" err="1"/>
              <a:t>bearings,etc</a:t>
            </a:r>
            <a:r>
              <a:rPr lang="en-US" sz="8000" b="1" dirty="0"/>
              <a:t>. These are to be stored by the materials department</a:t>
            </a:r>
            <a:r>
              <a:rPr lang="en-US" sz="4200" dirty="0"/>
              <a:t>. </a:t>
            </a:r>
            <a:endParaRPr lang="ar-JO" sz="4200" dirty="0"/>
          </a:p>
          <a:p>
            <a:pPr algn="l"/>
            <a:endParaRPr lang="ar-JO" sz="4200" dirty="0"/>
          </a:p>
        </p:txBody>
      </p:sp>
    </p:spTree>
    <p:extLst>
      <p:ext uri="{BB962C8B-B14F-4D97-AF65-F5344CB8AC3E}">
        <p14:creationId xmlns:p14="http://schemas.microsoft.com/office/powerpoint/2010/main" val="316676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الكلف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هناك أربع أنواع من الكلف: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>
                <a:solidFill>
                  <a:schemeClr val="bg2">
                    <a:lumMod val="50000"/>
                  </a:schemeClr>
                </a:solidFill>
              </a:rPr>
              <a:t>ثمن قطع الغيار.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>
                <a:solidFill>
                  <a:schemeClr val="bg2">
                    <a:lumMod val="50000"/>
                  </a:schemeClr>
                </a:solidFill>
              </a:rPr>
              <a:t>كلفة الطلب.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>
                <a:solidFill>
                  <a:schemeClr val="bg2">
                    <a:lumMod val="50000"/>
                  </a:schemeClr>
                </a:solidFill>
              </a:rPr>
              <a:t>كلفة التخزين.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>
                <a:solidFill>
                  <a:schemeClr val="bg2">
                    <a:lumMod val="50000"/>
                  </a:schemeClr>
                </a:solidFill>
              </a:rPr>
              <a:t>كلفة التمويل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Stock out cost</a:t>
            </a:r>
            <a:r>
              <a:rPr lang="ar-JO" b="1" dirty="0" smtClean="0">
                <a:solidFill>
                  <a:schemeClr val="bg2">
                    <a:lumMod val="50000"/>
                  </a:schemeClr>
                </a:solidFill>
              </a:rPr>
              <a:t> .</a:t>
            </a:r>
          </a:p>
          <a:p>
            <a:r>
              <a:rPr lang="ar-JO" b="1" dirty="0" smtClean="0"/>
              <a:t>ينبغي العمل على تقليلها.</a:t>
            </a:r>
          </a:p>
          <a:p>
            <a:endParaRPr lang="ar-JO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2768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إدارة قطع الغيار سوف تكون أكثر نجاحاً إذا ما تم حوسبتها.</a:t>
            </a:r>
          </a:p>
          <a:p>
            <a:r>
              <a:rPr lang="ar-JO" b="1" dirty="0" smtClean="0"/>
              <a:t>الحوسبة ستيسر إجراء تحسينات .</a:t>
            </a:r>
          </a:p>
          <a:p>
            <a:r>
              <a:rPr lang="ar-JO" b="1" dirty="0" smtClean="0"/>
              <a:t>وتعمل على خفض المخزون. </a:t>
            </a:r>
          </a:p>
          <a:p>
            <a:r>
              <a:rPr lang="ar-JO" b="1" dirty="0" smtClean="0"/>
              <a:t>وتقلل كلف طلب القطع وتخزينها.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91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hlinkClick r:id="rId2"/>
              </a:rPr>
              <a:t>Nadim.asad@gmail.com</a:t>
            </a:r>
            <a:r>
              <a:rPr lang="en-US" sz="4400" b="1" dirty="0" smtClean="0"/>
              <a:t> </a:t>
            </a:r>
          </a:p>
          <a:p>
            <a:pPr marL="0" indent="0">
              <a:buNone/>
            </a:pPr>
            <a:r>
              <a:rPr lang="en-US" sz="4400" b="1" dirty="0" smtClean="0"/>
              <a:t>0796304090          </a:t>
            </a:r>
            <a:endParaRPr lang="ar-JO" sz="4400" b="1" dirty="0" smtClean="0"/>
          </a:p>
          <a:p>
            <a:pPr marL="0" indent="0">
              <a:buNone/>
            </a:pPr>
            <a:endParaRPr lang="ar-JO" sz="4400" b="1" dirty="0"/>
          </a:p>
          <a:p>
            <a:pPr marL="0" indent="0">
              <a:buNone/>
            </a:pPr>
            <a:r>
              <a:rPr lang="en-US" sz="4400" b="1" dirty="0" smtClean="0"/>
              <a:t>www.leadershipdimensions.org</a:t>
            </a:r>
            <a:endParaRPr lang="ar-JO" sz="4400" b="1" dirty="0"/>
          </a:p>
        </p:txBody>
      </p:sp>
    </p:spTree>
    <p:extLst>
      <p:ext uri="{BB962C8B-B14F-4D97-AF65-F5344CB8AC3E}">
        <p14:creationId xmlns:p14="http://schemas.microsoft.com/office/powerpoint/2010/main" val="21859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ذ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00" cy="911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715951"/>
            <a:ext cx="3366627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4800" dirty="0" smtClean="0">
                <a:solidFill>
                  <a:srgbClr val="0070C0"/>
                </a:solidFill>
              </a:rPr>
              <a:t>شكراً لإصغائكم </a:t>
            </a:r>
            <a:endParaRPr lang="ar-JO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82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إدارة قطع </a:t>
            </a:r>
            <a:r>
              <a:rPr lang="ar-JO" b="1" dirty="0" smtClean="0"/>
              <a:t>الغيار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يحدث كثيراً أن يشكو قسم الصيانة من عدم توفر قطع الغيار لتغطية إحتياجاتهم ..</a:t>
            </a:r>
          </a:p>
          <a:p>
            <a:r>
              <a:rPr lang="ar-JO" b="1" dirty="0" smtClean="0"/>
              <a:t>.. بينما تشكو الدائرة المالية من المال المجمد في مخزون متزايد من قطع الغيار..</a:t>
            </a:r>
          </a:p>
          <a:p>
            <a:r>
              <a:rPr lang="ar-JO" b="1" dirty="0" smtClean="0"/>
              <a:t>.. وهذا ما يدعم أهمية إدارة قطع الغيار في أي مؤسسة.</a:t>
            </a:r>
            <a:endParaRPr lang="en-US" b="1" dirty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503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المشاكل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المشاكل التي تواجهها إدارة قطع الغيار: </a:t>
            </a:r>
          </a:p>
          <a:p>
            <a:r>
              <a:rPr lang="ar-JO" b="1" dirty="0" smtClean="0"/>
              <a:t>أولاً:  لا يوجد معرفة يقينية متى تأتي الحاجة لقطعة غيار معينة وكم عدد القطع التي سيُحتاج إليها.</a:t>
            </a:r>
          </a:p>
          <a:p>
            <a:r>
              <a:rPr lang="ar-JO" b="1" dirty="0" smtClean="0"/>
              <a:t>ويعود ذلك إلى أن تلف قطعة .. سواء بسبب التآكل .. أو لأي سبب آخر لا يمكن توقعه بدقة.</a:t>
            </a:r>
          </a:p>
          <a:p>
            <a:r>
              <a:rPr lang="ar-JO" b="1" dirty="0" smtClean="0"/>
              <a:t>ثانياً: لا تتوفر قطع الغيارمن المصدر بسهولة لأنها ليست مواد ذات حركة سريعة  </a:t>
            </a:r>
            <a:r>
              <a:rPr lang="en-US" b="1" dirty="0" smtClean="0"/>
              <a:t>fast moving items</a:t>
            </a:r>
            <a:r>
              <a:rPr lang="ar-JO" b="1" dirty="0" smtClean="0"/>
              <a:t> . </a:t>
            </a:r>
          </a:p>
          <a:p>
            <a:endParaRPr lang="en-US" b="1" dirty="0" smtClean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876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المشاكل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ثالثاً: أعداد قطع الغيار وأنواعها كثيرة جداً.. مما يجعل ضبطها صعباً. </a:t>
            </a:r>
            <a:endParaRPr lang="en-US" b="1" dirty="0"/>
          </a:p>
          <a:p>
            <a:r>
              <a:rPr lang="ar-JO" b="1" dirty="0" smtClean="0"/>
              <a:t>رابعاً: هناك ميل لمراكمة قطع الغيار.</a:t>
            </a:r>
          </a:p>
          <a:p>
            <a:r>
              <a:rPr lang="ar-JO" b="1" dirty="0" smtClean="0"/>
              <a:t>خامساً: معدلات الإستهلاك لبعض قطع الغيار عالية بينما معدلات الإستهلاك للبعض الآخر منخفضة.  </a:t>
            </a:r>
            <a:endParaRPr lang="en-US" b="1" dirty="0"/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8889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أهداف إدارة قطع الغيار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JO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ar-JO" b="1" dirty="0" smtClean="0">
                <a:solidFill>
                  <a:schemeClr val="accent3">
                    <a:lumMod val="50000"/>
                  </a:schemeClr>
                </a:solidFill>
              </a:rPr>
              <a:t>الهدف الأساسي لإدارة قطع الغيار هو توفير قطع الغيار عند الحاجة إليها – للتصليح أو للصيانة الوقائية – بسعر معقول وبالمواصفات المطلوبة.</a:t>
            </a:r>
            <a:endParaRPr lang="ar-JO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2778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قطع الغيار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ar-JO" dirty="0"/>
          </a:p>
          <a:p>
            <a:r>
              <a:rPr lang="en-US" dirty="0"/>
              <a:t> </a:t>
            </a:r>
            <a:r>
              <a:rPr lang="ar-JO" b="1" dirty="0" smtClean="0"/>
              <a:t>هناك حاجة لمجموعة من الخطوات المنظمة لإدارة قطع الغيار كما هو مبين:</a:t>
            </a:r>
          </a:p>
          <a:p>
            <a:pPr marL="514350" indent="-514350">
              <a:buFont typeface="+mj-cs"/>
              <a:buAutoNum type="arabic2Minus"/>
            </a:pPr>
            <a:r>
              <a:rPr lang="ar-JO" b="1" dirty="0" smtClean="0"/>
              <a:t>تعريف قطع الغيار </a:t>
            </a:r>
            <a:r>
              <a:rPr lang="en-US" b="1" dirty="0"/>
              <a:t>. Identification</a:t>
            </a:r>
            <a:r>
              <a:rPr lang="ar-JO" b="1" dirty="0" smtClean="0"/>
              <a:t>  منح قطع الغيار أسماء وأرقام ووصف تسهل التعامل معها.</a:t>
            </a:r>
          </a:p>
          <a:p>
            <a:pPr marL="514350" indent="-514350">
              <a:buFont typeface="+mj-cs"/>
              <a:buAutoNum type="arabic2Minus"/>
            </a:pPr>
            <a:r>
              <a:rPr lang="ar-JO" b="1" dirty="0" smtClean="0"/>
              <a:t>وضع توقعات للإحتياجات </a:t>
            </a:r>
          </a:p>
          <a:p>
            <a:pPr marL="514350" indent="-514350">
              <a:buFont typeface="+mj-cs"/>
              <a:buAutoNum type="arabic2Minus"/>
            </a:pPr>
            <a:r>
              <a:rPr lang="ar-JO" b="1" dirty="0" smtClean="0"/>
              <a:t>تحليل الخزين </a:t>
            </a:r>
            <a:r>
              <a:rPr lang="en-US" b="1" dirty="0"/>
              <a:t>Inventory analyses </a:t>
            </a:r>
            <a:endParaRPr lang="ar-JO" b="1" dirty="0" smtClean="0"/>
          </a:p>
          <a:p>
            <a:pPr marL="514350" indent="-514350">
              <a:buFont typeface="+mj-cs"/>
              <a:buAutoNum type="arabic2Minus"/>
            </a:pPr>
            <a:r>
              <a:rPr lang="ar-JO" b="1" dirty="0" smtClean="0"/>
              <a:t>وضع نظام ضبط وسيطرة.</a:t>
            </a:r>
          </a:p>
          <a:p>
            <a:pPr marL="514350" indent="-514350">
              <a:buFont typeface="+mj-cs"/>
              <a:buAutoNum type="arabic2Minus"/>
            </a:pPr>
            <a:r>
              <a:rPr lang="ar-JO" b="1" dirty="0" smtClean="0"/>
              <a:t>وضع نظام ضبط المخزون </a:t>
            </a:r>
            <a:r>
              <a:rPr lang="en-US" b="1" dirty="0"/>
              <a:t>inventory control </a:t>
            </a:r>
            <a:r>
              <a:rPr lang="en-US" b="1" dirty="0" smtClean="0"/>
              <a:t>systems</a:t>
            </a:r>
            <a:endParaRPr lang="ar-JO" b="1" dirty="0" smtClean="0"/>
          </a:p>
          <a:p>
            <a:pPr marL="514350" indent="-514350">
              <a:buFont typeface="+mj-cs"/>
              <a:buAutoNum type="arabic2Minus"/>
            </a:pPr>
            <a:r>
              <a:rPr lang="ar-JO" b="1" dirty="0" smtClean="0"/>
              <a:t>وضع نظام تخزين.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208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نظام تعويض النقص </a:t>
            </a:r>
            <a:r>
              <a:rPr lang="en-US" b="1" dirty="0"/>
              <a:t>Replacement</a:t>
            </a:r>
            <a:r>
              <a:rPr lang="ar-JO" b="1" dirty="0" smtClean="0"/>
              <a:t> في مخزون قطع الغيار.</a:t>
            </a:r>
          </a:p>
          <a:p>
            <a:r>
              <a:rPr lang="ar-JO" b="1" dirty="0" smtClean="0"/>
              <a:t>نظام فحص لقطع الغيار.</a:t>
            </a:r>
          </a:p>
          <a:p>
            <a:r>
              <a:rPr lang="ar-JO" b="1" dirty="0" smtClean="0"/>
              <a:t>تصليح قطع الغيار.</a:t>
            </a:r>
          </a:p>
          <a:p>
            <a:r>
              <a:rPr lang="ar-JO" b="1" dirty="0" smtClean="0"/>
              <a:t>إيجاد بدائل محلية.</a:t>
            </a:r>
          </a:p>
          <a:p>
            <a:r>
              <a:rPr lang="ar-JO" b="1" dirty="0" smtClean="0"/>
              <a:t>نظام صرف.</a:t>
            </a:r>
          </a:p>
          <a:p>
            <a:r>
              <a:rPr lang="ar-JO" b="1" dirty="0" smtClean="0"/>
              <a:t>نظام ترجيع.</a:t>
            </a:r>
          </a:p>
          <a:p>
            <a:r>
              <a:rPr lang="ar-JO" b="1" dirty="0" smtClean="0"/>
              <a:t>إستخدام الحاسوب.</a:t>
            </a:r>
            <a:endParaRPr lang="en-US" b="1" dirty="0"/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90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Codification</a:t>
            </a:r>
            <a:r>
              <a:rPr lang="en-US" dirty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الترقيم ( الترميز )</a:t>
            </a:r>
          </a:p>
          <a:p>
            <a:r>
              <a:rPr lang="ar-JO" b="1" dirty="0" smtClean="0"/>
              <a:t>من الضروري وضع نظام ترقيم لقطع الغيار.</a:t>
            </a:r>
          </a:p>
          <a:p>
            <a:r>
              <a:rPr lang="ar-JO" b="1" dirty="0" smtClean="0"/>
              <a:t>لتسهيل طلبها وتخزينها وإستعادتها وصرفها.</a:t>
            </a:r>
          </a:p>
          <a:p>
            <a:r>
              <a:rPr lang="ar-JO" b="1" dirty="0" smtClean="0"/>
              <a:t>حوسبة الترقيم تساعد على ضبط العملية.</a:t>
            </a:r>
          </a:p>
          <a:p>
            <a:r>
              <a:rPr lang="ar-JO" b="1" dirty="0" smtClean="0"/>
              <a:t>الترقيم يحد من الإزدواجية.</a:t>
            </a:r>
          </a:p>
        </p:txBody>
      </p:sp>
    </p:spTree>
    <p:extLst>
      <p:ext uri="{BB962C8B-B14F-4D97-AF65-F5344CB8AC3E}">
        <p14:creationId xmlns:p14="http://schemas.microsoft.com/office/powerpoint/2010/main" val="12697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1012</Words>
  <Application>Microsoft Office PowerPoint</Application>
  <PresentationFormat>On-screen Show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بسم الله الرحمن الرحيم</vt:lpstr>
      <vt:lpstr>إدارة قطع الغيار</vt:lpstr>
      <vt:lpstr>إدارة قطع الغيار</vt:lpstr>
      <vt:lpstr>المشاكل</vt:lpstr>
      <vt:lpstr>المشاكل</vt:lpstr>
      <vt:lpstr>أهداف إدارة قطع الغيار</vt:lpstr>
      <vt:lpstr>إدارة قطع الغيار</vt:lpstr>
      <vt:lpstr>PowerPoint Presentation</vt:lpstr>
      <vt:lpstr> Codification </vt:lpstr>
      <vt:lpstr>تحليل المخزون</vt:lpstr>
      <vt:lpstr>نظام ضبط المخزون</vt:lpstr>
      <vt:lpstr>تعريف قطع الغيار</vt:lpstr>
      <vt:lpstr>codification</vt:lpstr>
      <vt:lpstr>تعريف قطع الغيار</vt:lpstr>
      <vt:lpstr>تحليل المخزون</vt:lpstr>
      <vt:lpstr>FSN Analysis</vt:lpstr>
      <vt:lpstr>SDE Analysis </vt:lpstr>
      <vt:lpstr>VED Analysis</vt:lpstr>
      <vt:lpstr>ABC Analysis </vt:lpstr>
      <vt:lpstr>HML Analysis </vt:lpstr>
      <vt:lpstr>تصنيف آخر </vt:lpstr>
      <vt:lpstr>الكلف</vt:lpstr>
      <vt:lpstr>PowerPoint Presentation</vt:lpstr>
      <vt:lpstr>PowerPoint Presentation</vt:lpstr>
      <vt:lpstr>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user</dc:creator>
  <cp:lastModifiedBy>user</cp:lastModifiedBy>
  <cp:revision>43</cp:revision>
  <dcterms:created xsi:type="dcterms:W3CDTF">2014-11-24T15:46:05Z</dcterms:created>
  <dcterms:modified xsi:type="dcterms:W3CDTF">2015-05-18T11:34:42Z</dcterms:modified>
</cp:coreProperties>
</file>