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287" r:id="rId4"/>
    <p:sldId id="288" r:id="rId5"/>
    <p:sldId id="289" r:id="rId6"/>
    <p:sldId id="258" r:id="rId7"/>
    <p:sldId id="259" r:id="rId8"/>
    <p:sldId id="260" r:id="rId9"/>
    <p:sldId id="316" r:id="rId10"/>
    <p:sldId id="317" r:id="rId11"/>
    <p:sldId id="31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9" r:id="rId39"/>
    <p:sldId id="320" r:id="rId40"/>
    <p:sldId id="321" r:id="rId41"/>
    <p:sldId id="264" r:id="rId42"/>
    <p:sldId id="265" r:id="rId43"/>
    <p:sldId id="327" r:id="rId44"/>
    <p:sldId id="328" r:id="rId45"/>
    <p:sldId id="329" r:id="rId46"/>
    <p:sldId id="330" r:id="rId47"/>
    <p:sldId id="331" r:id="rId48"/>
    <p:sldId id="332" r:id="rId49"/>
    <p:sldId id="266" r:id="rId50"/>
    <p:sldId id="324" r:id="rId51"/>
    <p:sldId id="325" r:id="rId52"/>
    <p:sldId id="326" r:id="rId53"/>
    <p:sldId id="267" r:id="rId54"/>
    <p:sldId id="322" r:id="rId55"/>
    <p:sldId id="268" r:id="rId56"/>
    <p:sldId id="269" r:id="rId57"/>
    <p:sldId id="270" r:id="rId58"/>
    <p:sldId id="333" r:id="rId59"/>
    <p:sldId id="271" r:id="rId60"/>
    <p:sldId id="272" r:id="rId61"/>
    <p:sldId id="273" r:id="rId62"/>
    <p:sldId id="274" r:id="rId6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F443E0-A0C1-41DA-8F09-6ABB57B62344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006D7A-48D3-43FD-A40C-8FB7CD52E29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029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B5522-43E9-4960-87F5-3CD19E34DE97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75D3D4-8674-40DD-A61A-B1929D0FA61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A89453-4F3A-4194-BEB2-9F490A3C1C5C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3425B-70CC-4EBE-ABDA-F49B6E27310F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983C65-DA69-4C78-A331-27A00A3190AB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0D5FAC-ECCA-4D4A-A0CB-296DAF987500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8DD0FD-C6E3-4772-8C9D-3044352A907E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57D84-93B0-4A9D-B8ED-A662FE48B2B5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35</a:t>
            </a:fld>
            <a:endParaRPr lang="ar-J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37</a:t>
            </a:fld>
            <a:endParaRPr lang="ar-J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38</a:t>
            </a:fld>
            <a:endParaRPr lang="ar-JO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40</a:t>
            </a:fld>
            <a:endParaRPr lang="ar-J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27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1096AA-4439-4F35-B395-31B940429211}" type="slidenum">
              <a:rPr lang="ar-JO"/>
              <a:pPr/>
              <a:t>43</a:t>
            </a:fld>
            <a:endParaRPr lang="ar-JO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8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28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A4F43B-1BE1-4202-8EF6-24FBA8198626}" type="slidenum">
              <a:rPr lang="ar-JO"/>
              <a:pPr/>
              <a:t>44</a:t>
            </a:fld>
            <a:endParaRPr lang="ar-J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29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ECC859-92DD-47E2-A490-1C4331846E53}" type="slidenum">
              <a:rPr lang="ar-JO"/>
              <a:pPr/>
              <a:t>45</a:t>
            </a:fld>
            <a:endParaRPr lang="ar-J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0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0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DFDF36-1ADD-4D36-8A8B-73F9951AD226}" type="slidenum">
              <a:rPr lang="ar-JO"/>
              <a:pPr/>
              <a:t>46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1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AEA479-118D-4A9B-B1EE-A21EE2D2C15B}" type="slidenum">
              <a:rPr lang="ar-JO"/>
              <a:pPr/>
              <a:t>47</a:t>
            </a:fld>
            <a:endParaRPr lang="ar-JO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2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6074F3-03C7-433C-85CF-882F40548885}" type="slidenum">
              <a:rPr lang="ar-JO"/>
              <a:pPr/>
              <a:t>48</a:t>
            </a:fld>
            <a:endParaRPr lang="ar-JO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3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3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74D2BD-EE65-43D4-9656-2AB0E4A07CBD}" type="slidenum">
              <a:rPr lang="ar-JO"/>
              <a:pPr/>
              <a:t>50</a:t>
            </a:fld>
            <a:endParaRPr lang="ar-JO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4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4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38CB8E-67FB-4CB2-A4E2-98011061EF0D}" type="slidenum">
              <a:rPr lang="ar-JO"/>
              <a:pPr/>
              <a:t>51</a:t>
            </a:fld>
            <a:endParaRPr lang="ar-JO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JO" smtClean="0"/>
          </a:p>
        </p:txBody>
      </p:sp>
      <p:sp>
        <p:nvSpPr>
          <p:cNvPr id="535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B7BD3A-8BCA-4DDF-8F9B-C207A7EE6E91}" type="slidenum">
              <a:rPr lang="ar-JO"/>
              <a:pPr/>
              <a:t>52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EAFFF-CDE2-4AFB-9F34-716841740E46}" type="slidenum">
              <a:rPr lang="ar-SA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B5522-43E9-4960-87F5-3CD19E34DE97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7251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6541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80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8781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6694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4938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802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865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6005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2951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5893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4BF1-5B48-47BA-9558-93FB424C555C}" type="datetimeFigureOut">
              <a:rPr lang="ar-JO" smtClean="0"/>
              <a:t>01/08/1436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968D7-0A9A-4D3E-BF80-0A1C8B67151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1479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ar-JO" dirty="0" smtClean="0">
                <a:solidFill>
                  <a:schemeClr val="bg1">
                    <a:lumMod val="65000"/>
                  </a:schemeClr>
                </a:solidFill>
              </a:rPr>
              <a:t>بسم الله الرحمن الرحيم </a:t>
            </a:r>
            <a:endParaRPr lang="ar-JO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620000" cy="2971800"/>
          </a:xfrm>
        </p:spPr>
        <p:txBody>
          <a:bodyPr>
            <a:normAutofit/>
          </a:bodyPr>
          <a:lstStyle/>
          <a:p>
            <a:r>
              <a:rPr lang="ar-SA" b="1" dirty="0"/>
              <a:t>أساسيات الصيانة الإنتاجية الشاملة </a:t>
            </a:r>
            <a:r>
              <a:rPr lang="ar-JO" b="1" dirty="0" smtClean="0"/>
              <a:t>                </a:t>
            </a:r>
            <a:r>
              <a:rPr lang="ar-SA" b="1" dirty="0" smtClean="0"/>
              <a:t>ومتطلبات</a:t>
            </a:r>
            <a:r>
              <a:rPr lang="en-US" b="1" dirty="0"/>
              <a:t> </a:t>
            </a:r>
            <a:r>
              <a:rPr lang="ar-SA" b="1" dirty="0"/>
              <a:t>تطبيقها وأدوات تحسين </a:t>
            </a:r>
            <a:r>
              <a:rPr lang="ar-SA" b="1" dirty="0" smtClean="0"/>
              <a:t>العمليات</a:t>
            </a:r>
            <a:endParaRPr lang="ar-JO" b="1" dirty="0" smtClean="0"/>
          </a:p>
          <a:p>
            <a:endParaRPr lang="ar-JO" b="1" dirty="0" smtClean="0"/>
          </a:p>
          <a:p>
            <a:r>
              <a:rPr lang="ar-JO" b="1" dirty="0" smtClean="0"/>
              <a:t>طرق وأدوات تحسين العمليات الإنتاجية</a:t>
            </a:r>
          </a:p>
          <a:p>
            <a:r>
              <a:rPr lang="ar-JO" b="1" dirty="0" smtClean="0"/>
              <a:t>ج 5</a:t>
            </a:r>
            <a:endParaRPr lang="en-US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377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5400" b="1"/>
              <a:t>معطيات بناء وموازنة الخطوط</a:t>
            </a:r>
            <a:endParaRPr lang="en-US" sz="54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الإنتاج اليومي </a:t>
            </a:r>
            <a:r>
              <a:rPr lang="ar-JO" b="1" dirty="0" smtClean="0"/>
              <a:t>المطلوب.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عدد مراحل </a:t>
            </a:r>
            <a:r>
              <a:rPr lang="ar-JO" b="1" dirty="0" smtClean="0"/>
              <a:t>المنتج.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الوقت </a:t>
            </a:r>
            <a:r>
              <a:rPr lang="ar-JO" b="1" dirty="0" smtClean="0"/>
              <a:t>المعياري (القياسي) </a:t>
            </a:r>
            <a:r>
              <a:rPr lang="ar-JO" b="1" dirty="0"/>
              <a:t>لكل </a:t>
            </a:r>
            <a:r>
              <a:rPr lang="ar-JO" b="1" dirty="0" smtClean="0"/>
              <a:t>مرحلة.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عدد الماكينات في كل </a:t>
            </a:r>
            <a:r>
              <a:rPr lang="ar-JO" b="1" dirty="0" smtClean="0"/>
              <a:t>مرحلة.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كفاءة الخط ( المفترضة </a:t>
            </a:r>
            <a:r>
              <a:rPr lang="ar-JO" b="1" dirty="0" smtClean="0"/>
              <a:t>).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كفاءات </a:t>
            </a:r>
            <a:r>
              <a:rPr lang="ar-JO" b="1" dirty="0" smtClean="0"/>
              <a:t>العمال.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عدد ساعات </a:t>
            </a:r>
            <a:r>
              <a:rPr lang="ar-JO" b="1" dirty="0" smtClean="0"/>
              <a:t>العمل.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25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المفاضلة بين الخطوط الكبيرة والصغيرة</a:t>
            </a:r>
            <a:endParaRPr lang="ar-J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 smtClean="0">
                <a:solidFill>
                  <a:srgbClr val="C00000"/>
                </a:solidFill>
              </a:rPr>
              <a:t>الخطوط الصغيرة</a:t>
            </a:r>
            <a:endParaRPr lang="ar-JO" sz="32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تدفق المواد أسرع</a:t>
            </a:r>
          </a:p>
          <a:p>
            <a:pPr algn="r" rtl="1"/>
            <a:r>
              <a:rPr lang="ar-JO" sz="3200" b="1" dirty="0" smtClean="0"/>
              <a:t>خسارة أقل عند التوقف</a:t>
            </a:r>
          </a:p>
          <a:p>
            <a:pPr algn="r" rtl="1"/>
            <a:r>
              <a:rPr lang="ar-JO" sz="3200" b="1" dirty="0" smtClean="0"/>
              <a:t>روح فريق أقوى</a:t>
            </a:r>
            <a:endParaRPr lang="ar-JO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 smtClean="0">
                <a:solidFill>
                  <a:srgbClr val="C00000"/>
                </a:solidFill>
              </a:rPr>
              <a:t>الخطوط الكبيرة</a:t>
            </a:r>
            <a:endParaRPr lang="ar-JO" sz="3200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أكثر توازناً</a:t>
            </a:r>
          </a:p>
          <a:p>
            <a:pPr algn="r" rtl="1"/>
            <a:r>
              <a:rPr lang="ar-JO" sz="3200" b="1" dirty="0" smtClean="0"/>
              <a:t>أقل تأثراً بغياب العمال.</a:t>
            </a:r>
          </a:p>
          <a:p>
            <a:pPr algn="r" rtl="1"/>
            <a:r>
              <a:rPr lang="ar-JO" sz="3200" b="1" dirty="0" smtClean="0"/>
              <a:t>كلفة أعلى لإعداد الخط لمنتج جديد</a:t>
            </a:r>
            <a:endParaRPr lang="ar-JO" sz="3200" b="1" dirty="0"/>
          </a:p>
        </p:txBody>
      </p:sp>
    </p:spTree>
    <p:extLst>
      <p:ext uri="{BB962C8B-B14F-4D97-AF65-F5344CB8AC3E}">
        <p14:creationId xmlns:p14="http://schemas.microsoft.com/office/powerpoint/2010/main" val="30757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sz="5400" b="1"/>
              <a:t>موازنة خطوط الإنتاج</a:t>
            </a:r>
            <a:endParaRPr lang="en-US" sz="54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FF0000"/>
                </a:solidFill>
              </a:rPr>
              <a:t>وهي عملية تخصيص </a:t>
            </a:r>
            <a:r>
              <a:rPr lang="ar-JO" b="1" dirty="0" smtClean="0">
                <a:solidFill>
                  <a:srgbClr val="FF0000"/>
                </a:solidFill>
              </a:rPr>
              <a:t>مهام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JO" b="1" dirty="0" smtClean="0">
                <a:solidFill>
                  <a:srgbClr val="FF0000"/>
                </a:solidFill>
              </a:rPr>
              <a:t> إنتاج </a:t>
            </a:r>
            <a:r>
              <a:rPr lang="ar-JO" b="1" dirty="0">
                <a:solidFill>
                  <a:srgbClr val="FF0000"/>
                </a:solidFill>
              </a:rPr>
              <a:t>إلى محطات </a:t>
            </a:r>
            <a:r>
              <a:rPr lang="ar-JO" b="1" dirty="0" smtClean="0">
                <a:solidFill>
                  <a:srgbClr val="FF0000"/>
                </a:solidFill>
              </a:rPr>
              <a:t>إنتاج </a:t>
            </a:r>
            <a:r>
              <a:rPr lang="ar-JO" b="1" dirty="0">
                <a:solidFill>
                  <a:srgbClr val="FF0000"/>
                </a:solidFill>
              </a:rPr>
              <a:t>في خط إنتاج</a:t>
            </a:r>
            <a:r>
              <a:rPr lang="ar-JO" b="1" dirty="0" smtClean="0">
                <a:solidFill>
                  <a:srgbClr val="FF0000"/>
                </a:solidFill>
              </a:rPr>
              <a:t>..</a:t>
            </a:r>
            <a:endParaRPr lang="ar-JO" b="1" dirty="0">
              <a:solidFill>
                <a:srgbClr val="FF0000"/>
              </a:solidFill>
            </a:endParaRP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.. بحيث </a:t>
            </a:r>
            <a:r>
              <a:rPr lang="ar-JO" b="1" dirty="0">
                <a:solidFill>
                  <a:srgbClr val="FF0000"/>
                </a:solidFill>
              </a:rPr>
              <a:t>يكون التخصيص الأمثل </a:t>
            </a:r>
            <a:r>
              <a:rPr lang="en-US" sz="2800" b="1" dirty="0">
                <a:solidFill>
                  <a:srgbClr val="FF0000"/>
                </a:solidFill>
              </a:rPr>
              <a:t>optimal</a:t>
            </a:r>
            <a:r>
              <a:rPr lang="ar-JO" b="1" dirty="0"/>
              <a:t> </a:t>
            </a:r>
          </a:p>
          <a:p>
            <a:pPr algn="r" rtl="1"/>
            <a:r>
              <a:rPr lang="en-US" b="1" dirty="0"/>
              <a:t> </a:t>
            </a:r>
            <a:r>
              <a:rPr lang="ar-JO" b="1" dirty="0"/>
              <a:t>ولذلك فإن عملية الموازنة هي عملية </a:t>
            </a:r>
            <a:r>
              <a:rPr lang="en-US" sz="2800" b="1" dirty="0"/>
              <a:t>optimization</a:t>
            </a:r>
          </a:p>
          <a:p>
            <a:pPr algn="r" rtl="1"/>
            <a:r>
              <a:rPr lang="ar-JO" b="1" dirty="0"/>
              <a:t>والفرق بين العملية المثلى </a:t>
            </a:r>
            <a:r>
              <a:rPr lang="en-US" sz="2800" b="1" dirty="0"/>
              <a:t>optimal</a:t>
            </a:r>
            <a:r>
              <a:rPr lang="ar-JO" b="1" dirty="0"/>
              <a:t> والعملية غير المثلى </a:t>
            </a:r>
            <a:r>
              <a:rPr lang="en-US" sz="2800" b="1" dirty="0"/>
              <a:t>sub-optimal</a:t>
            </a:r>
            <a:r>
              <a:rPr lang="ar-JO" b="1" dirty="0"/>
              <a:t> .. قد تعني هدر يصل إلى </a:t>
            </a:r>
            <a:r>
              <a:rPr lang="ar-JO" b="1" dirty="0" smtClean="0"/>
              <a:t>مبالغ كبيرة.. </a:t>
            </a:r>
            <a:endParaRPr lang="en-US" b="1" dirty="0"/>
          </a:p>
          <a:p>
            <a:pPr>
              <a:buFontTx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98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بناء خطوط الإنتاج ضرورة.</a:t>
            </a:r>
            <a:endParaRPr lang="en-US" b="1" dirty="0" smtClean="0"/>
          </a:p>
          <a:p>
            <a:pPr algn="r" rtl="1"/>
            <a:r>
              <a:rPr lang="ar-JO" b="1" dirty="0" smtClean="0"/>
              <a:t>موازنة خطوط الإنتاج عملية تحسين.</a:t>
            </a:r>
            <a:endParaRPr lang="en-US" b="1" dirty="0" smtClean="0"/>
          </a:p>
          <a:p>
            <a:pPr algn="r" rtl="1"/>
            <a:r>
              <a:rPr lang="ar-JO" b="1" dirty="0" smtClean="0"/>
              <a:t>بدون خطوط إنتاج تسود الفوضى.</a:t>
            </a:r>
            <a:endParaRPr lang="en-US" b="1" dirty="0" smtClean="0"/>
          </a:p>
          <a:p>
            <a:pPr algn="r" rtl="1"/>
            <a:r>
              <a:rPr lang="ar-JO" b="1" dirty="0" smtClean="0"/>
              <a:t>بدون موازنة تتدنى الكفاءة وترتفع التكلفة.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039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chemeClr val="bg1"/>
                </a:solidFill>
              </a:rPr>
              <a:t>5</a:t>
            </a:r>
            <a:endParaRPr lang="ar-JO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4</a:t>
            </a:r>
            <a:endParaRPr lang="ar-JO" b="1" dirty="0"/>
          </a:p>
        </p:txBody>
      </p:sp>
      <p:sp>
        <p:nvSpPr>
          <p:cNvPr id="6" name="Rectangle 5"/>
          <p:cNvSpPr/>
          <p:nvPr/>
        </p:nvSpPr>
        <p:spPr>
          <a:xfrm>
            <a:off x="43434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3</a:t>
            </a:r>
            <a:endParaRPr lang="ar-JO" b="1" dirty="0"/>
          </a:p>
        </p:txBody>
      </p:sp>
      <p:sp>
        <p:nvSpPr>
          <p:cNvPr id="7" name="Rectangle 6"/>
          <p:cNvSpPr/>
          <p:nvPr/>
        </p:nvSpPr>
        <p:spPr>
          <a:xfrm>
            <a:off x="56388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2</a:t>
            </a:r>
            <a:endParaRPr lang="ar-JO" b="1" dirty="0"/>
          </a:p>
        </p:txBody>
      </p:sp>
      <p:sp>
        <p:nvSpPr>
          <p:cNvPr id="8" name="Rectangle 7"/>
          <p:cNvSpPr/>
          <p:nvPr/>
        </p:nvSpPr>
        <p:spPr>
          <a:xfrm>
            <a:off x="6934200" y="2328446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1</a:t>
            </a:r>
            <a:endParaRPr lang="ar-JO" sz="3600" b="1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74676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6172200" y="331904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8768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5814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2286000" y="3317458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990600" y="3319046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8800" y="9144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خط إنتاج متوازن</a:t>
            </a:r>
            <a:endParaRPr lang="ar-JO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553200" y="4504492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4504492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862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4538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</p:spTree>
    <p:extLst>
      <p:ext uri="{BB962C8B-B14F-4D97-AF65-F5344CB8AC3E}">
        <p14:creationId xmlns:p14="http://schemas.microsoft.com/office/powerpoint/2010/main" val="1065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موازنة خطوط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الخط الموازن هو الذي تتساوى الطاقة الإنتاجية لجميع مراحله الإنتاجية.</a:t>
            </a:r>
          </a:p>
          <a:p>
            <a:pPr algn="r" rtl="1"/>
            <a:r>
              <a:rPr lang="ar-JO" b="1" dirty="0" smtClean="0"/>
              <a:t>ويتم ذلك..</a:t>
            </a:r>
          </a:p>
          <a:p>
            <a:pPr algn="r" rtl="1"/>
            <a:r>
              <a:rPr lang="ar-JO" b="1" dirty="0" smtClean="0"/>
              <a:t>.. بتساوي قدراتها على الإنتاج .. بالمطلق ..</a:t>
            </a:r>
          </a:p>
          <a:p>
            <a:pPr algn="r" rtl="1"/>
            <a:r>
              <a:rPr lang="ar-JO" b="1" dirty="0" smtClean="0"/>
              <a:t>.. وتساويها فعلياً لأن كل محطة تحصل على ما تحتاج إليه من مدخلات من المحطة التي تسبقها.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884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الخط غير الموازن لا تُستغل كامل طاقات محطاته الإنتاجية.</a:t>
            </a:r>
          </a:p>
          <a:p>
            <a:pPr algn="r" rtl="1"/>
            <a:r>
              <a:rPr lang="ar-JO" b="1" dirty="0" smtClean="0"/>
              <a:t>لأن المحطة الإنتاجية تنتج .. </a:t>
            </a:r>
          </a:p>
          <a:p>
            <a:pPr algn="r" rtl="1"/>
            <a:r>
              <a:rPr lang="ar-JO" b="1" dirty="0" smtClean="0">
                <a:solidFill>
                  <a:srgbClr val="0070C0"/>
                </a:solidFill>
              </a:rPr>
              <a:t>..ما تقدر على إنتاجه .. حسب قدرتها على الإنتاج..</a:t>
            </a:r>
          </a:p>
          <a:p>
            <a:pPr algn="r" rtl="1"/>
            <a:r>
              <a:rPr lang="ar-JO" b="1" dirty="0" smtClean="0">
                <a:solidFill>
                  <a:srgbClr val="0070C0"/>
                </a:solidFill>
              </a:rPr>
              <a:t>.. وحسب ما تحصل عليه من مدخلات من المحطة السابقة.</a:t>
            </a:r>
          </a:p>
          <a:p>
            <a:pPr algn="r" rtl="1"/>
            <a:r>
              <a:rPr lang="ar-JO" b="1" dirty="0" smtClean="0"/>
              <a:t>يحدث ” الخلل  ” في حال 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.. إختلاف قدرات المحطات الإنتاجية.. و 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.. عدم حصول محطة إنتاجية لما تحتاجه من المدخلات. </a:t>
            </a:r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122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62800" y="1828800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1</a:t>
            </a:r>
            <a:endParaRPr lang="ar-JO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77724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791200" y="1828800"/>
            <a:ext cx="457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2</a:t>
            </a:r>
            <a:endParaRPr lang="ar-JO" sz="36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64008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343400" y="2362200"/>
            <a:ext cx="457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3</a:t>
            </a:r>
            <a:endParaRPr lang="ar-JO" sz="3600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029200" y="2819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95600" y="1905000"/>
            <a:ext cx="457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4</a:t>
            </a:r>
            <a:endParaRPr lang="ar-JO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447800" y="1752600"/>
            <a:ext cx="4572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5</a:t>
            </a:r>
            <a:endParaRPr lang="ar-JO" sz="36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3581400" y="312261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2133600" y="312261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685800" y="3122612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5029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 smtClean="0">
                <a:solidFill>
                  <a:schemeClr val="accent4">
                    <a:lumMod val="50000"/>
                  </a:schemeClr>
                </a:solidFill>
              </a:rPr>
              <a:t>المرحلة الثالثة تنتج 12 قطعة / ساعة وبالتالي المراحل التي تليها تنتج فقط 12 قطعة / ساعة على الرغم من قدرتها على إنتاج اكثر </a:t>
            </a:r>
            <a:endParaRPr lang="ar-JO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056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15 قطعة / ساعة</a:t>
            </a:r>
            <a:endParaRPr lang="ar-J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886200" y="4191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4157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990600" y="4157246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600" dirty="0" smtClean="0"/>
              <a:t>12 قطعة / ساعة</a:t>
            </a:r>
            <a:endParaRPr lang="ar-JO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752600" y="8382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خط إنتاج غير موازن</a:t>
            </a:r>
            <a:endParaRPr lang="ar-JO" sz="28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895600" y="2362200"/>
            <a:ext cx="457200" cy="0"/>
          </a:xfrm>
          <a:prstGeom prst="line">
            <a:avLst/>
          </a:prstGeom>
          <a:ln>
            <a:solidFill>
              <a:srgbClr val="FFFF00"/>
            </a:solidFill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447800" y="2362200"/>
            <a:ext cx="457200" cy="0"/>
          </a:xfrm>
          <a:prstGeom prst="line">
            <a:avLst/>
          </a:prstGeom>
          <a:ln>
            <a:solidFill>
              <a:srgbClr val="FFFF00"/>
            </a:solidFill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17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6" grpId="0" animBg="1"/>
      <p:bldP spid="8" grpId="0" animBg="1"/>
      <p:bldP spid="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>
                <a:solidFill>
                  <a:srgbClr val="7030A0"/>
                </a:solidFill>
              </a:rPr>
              <a:t>الإنتظار</a:t>
            </a:r>
            <a:endParaRPr lang="ar-JO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>
                <a:solidFill>
                  <a:srgbClr val="7030A0"/>
                </a:solidFill>
              </a:rPr>
              <a:t>Waiting</a:t>
            </a:r>
          </a:p>
          <a:p>
            <a:pPr algn="r" rtl="1"/>
            <a:r>
              <a:rPr lang="ar-JO" b="1" dirty="0" smtClean="0"/>
              <a:t>عندما تشح المدخلات.</a:t>
            </a:r>
          </a:p>
          <a:p>
            <a:pPr algn="r" rtl="1"/>
            <a:r>
              <a:rPr lang="ar-JO" b="1" dirty="0" smtClean="0"/>
              <a:t>أي تحصل محطة معينة مواد أقل مما تستطيع أن تتناول.</a:t>
            </a:r>
          </a:p>
          <a:p>
            <a:pPr algn="r" rtl="1"/>
            <a:r>
              <a:rPr lang="ar-JO" b="1" dirty="0" smtClean="0"/>
              <a:t>نتيجة لعجز محطتها السابقة على تزويدها بذلك.</a:t>
            </a:r>
          </a:p>
          <a:p>
            <a:pPr algn="r" rtl="1"/>
            <a:r>
              <a:rPr lang="ar-JO" b="1" dirty="0" smtClean="0"/>
              <a:t>عند ذلك تضطر لإنتظار المواد ..</a:t>
            </a:r>
          </a:p>
          <a:p>
            <a:pPr algn="r" rtl="1"/>
            <a:r>
              <a:rPr lang="ar-JO" b="1" dirty="0" smtClean="0"/>
              <a:t>.. فتتوقف - منتظرةً .. وبهذا يهدر وقت ثمين.. 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492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الإنتظار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ولكن .. ما يحصل عملياً يختلف ..</a:t>
            </a:r>
          </a:p>
          <a:p>
            <a:pPr algn="r" rtl="1"/>
            <a:r>
              <a:rPr lang="ar-JO" b="1" dirty="0" smtClean="0"/>
              <a:t>فلا تضطر المحطة إلى </a:t>
            </a:r>
            <a:r>
              <a:rPr lang="ar-JO" b="1" dirty="0" smtClean="0">
                <a:solidFill>
                  <a:srgbClr val="0070C0"/>
                </a:solidFill>
              </a:rPr>
              <a:t>الإنتظار</a:t>
            </a:r>
            <a:r>
              <a:rPr lang="ar-JO" b="1" dirty="0" smtClean="0"/>
              <a:t> عملياُ..</a:t>
            </a:r>
          </a:p>
          <a:p>
            <a:pPr algn="r" rtl="1"/>
            <a:r>
              <a:rPr lang="ar-JO" b="1" dirty="0" smtClean="0"/>
              <a:t>.. إنما ..</a:t>
            </a:r>
          </a:p>
          <a:p>
            <a:pPr algn="r" rtl="1"/>
            <a:r>
              <a:rPr lang="ar-JO" b="1" dirty="0" smtClean="0"/>
              <a:t>.. تتباطئ ..</a:t>
            </a:r>
          </a:p>
          <a:p>
            <a:pPr algn="r" rtl="1"/>
            <a:r>
              <a:rPr lang="ar-JO" b="1" dirty="0" smtClean="0"/>
              <a:t>.. حتى تتوائم سرعتها – قدرتها على الإنتاج – مع سرعة المحطة السابقة .. الأبطأ.</a:t>
            </a:r>
          </a:p>
          <a:p>
            <a:pPr algn="r" rtl="1"/>
            <a:r>
              <a:rPr lang="ar-JO" b="1" dirty="0" smtClean="0"/>
              <a:t>وهنا يكمن جوهر مشكلة اللاتوازن..</a:t>
            </a:r>
          </a:p>
          <a:p>
            <a:pPr algn="r" rtl="1"/>
            <a:r>
              <a:rPr lang="ar-JO" b="1" dirty="0" smtClean="0"/>
              <a:t>.. فقد يكون خفياً .. ويصعب كشفه.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6380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هو المقصود بتحسين العمليات؟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زيادة المخرجات.</a:t>
            </a:r>
          </a:p>
          <a:p>
            <a:r>
              <a:rPr lang="ar-JO" b="1" dirty="0" smtClean="0"/>
              <a:t>خفض الكلف.</a:t>
            </a:r>
          </a:p>
          <a:p>
            <a:r>
              <a:rPr lang="ar-JO" b="1" dirty="0" smtClean="0"/>
              <a:t>تحسين جودة المخرجات.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96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الهدر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عندما تأتي محطة ” ضعيفة ” بعد محطات أقوى فإن إنتاج خط الإنتاج يتقلص إلى قدر طاقة المحطة الضعيفة.</a:t>
            </a:r>
          </a:p>
          <a:p>
            <a:pPr algn="r" rtl="1"/>
            <a:r>
              <a:rPr lang="ar-JO" b="1" dirty="0" smtClean="0"/>
              <a:t>تعد جميع طاقات المحطات الأقوى الزائدة عن طاقة المحطة الأضعف </a:t>
            </a:r>
            <a:r>
              <a:rPr lang="ar-JO" b="1" dirty="0" smtClean="0">
                <a:solidFill>
                  <a:srgbClr val="7030A0"/>
                </a:solidFill>
              </a:rPr>
              <a:t>هدراً</a:t>
            </a:r>
            <a:r>
              <a:rPr lang="ar-JO" b="1" dirty="0" smtClean="0"/>
              <a:t>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endParaRPr lang="ar-JO" b="1" dirty="0"/>
          </a:p>
        </p:txBody>
      </p:sp>
      <p:sp>
        <p:nvSpPr>
          <p:cNvPr id="6" name="Rectangle 5"/>
          <p:cNvSpPr/>
          <p:nvPr/>
        </p:nvSpPr>
        <p:spPr>
          <a:xfrm>
            <a:off x="53340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7" name="Rectangle 6"/>
          <p:cNvSpPr/>
          <p:nvPr/>
        </p:nvSpPr>
        <p:spPr>
          <a:xfrm>
            <a:off x="67818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8" name="Rectangle 7"/>
          <p:cNvSpPr/>
          <p:nvPr/>
        </p:nvSpPr>
        <p:spPr>
          <a:xfrm>
            <a:off x="3733800" y="4114800"/>
            <a:ext cx="60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  <p:sp>
        <p:nvSpPr>
          <p:cNvPr id="9" name="Rectangle 8"/>
          <p:cNvSpPr/>
          <p:nvPr/>
        </p:nvSpPr>
        <p:spPr>
          <a:xfrm>
            <a:off x="2209800" y="4648200"/>
            <a:ext cx="609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082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الموازنة التامة حالة نادرة !!.</a:t>
            </a:r>
          </a:p>
          <a:p>
            <a:pPr algn="r" rtl="1"/>
            <a:r>
              <a:rPr lang="ar-JO" b="1" dirty="0" smtClean="0"/>
              <a:t>ولكنها ممكنة.</a:t>
            </a:r>
          </a:p>
          <a:p>
            <a:pPr algn="r" rtl="1"/>
            <a:r>
              <a:rPr lang="ar-JO" b="1" dirty="0" smtClean="0"/>
              <a:t>إذ هناك حدود وقيود للموازنة.</a:t>
            </a:r>
          </a:p>
          <a:p>
            <a:pPr algn="r" rtl="1"/>
            <a:r>
              <a:rPr lang="ar-JO" b="1" dirty="0" smtClean="0"/>
              <a:t>.. تمنع من الإستمرار في الموازنة..</a:t>
            </a:r>
          </a:p>
          <a:p>
            <a:pPr algn="r" rtl="1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344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موازنة خطوط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لنأخذ مثال مبسط..</a:t>
            </a:r>
            <a:endParaRPr lang="en-US" b="1" dirty="0" smtClean="0"/>
          </a:p>
          <a:p>
            <a:pPr algn="r" rtl="1"/>
            <a:r>
              <a:rPr lang="ar-JO" b="1" dirty="0" smtClean="0"/>
              <a:t>" تعبئة كوب مياه معدنية "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96860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السينات الخمس</a:t>
            </a:r>
            <a:endParaRPr lang="en-US" sz="5400" b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سيري </a:t>
            </a:r>
            <a:r>
              <a:rPr lang="en-US" b="1" dirty="0" err="1" smtClean="0"/>
              <a:t>Seiri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وتعني ” فرز ” ..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..أي فرز محتويات مكان العمل لتحديد ما هو ضروري 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وما يمكن الإستغناء عنه. 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إحتفظ بما هو ضروري فقط.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تخلص من كل ما هو غير ضروري.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إجنح إلى البساطة في ترتيب مكان العمل.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419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السينات الخمس</a:t>
            </a:r>
            <a:endParaRPr lang="en-US" sz="5400" b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سيتون.. </a:t>
            </a:r>
            <a:r>
              <a:rPr lang="en-US" b="1" dirty="0" err="1" smtClean="0"/>
              <a:t>Seiton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وتعني ” تنظيم ”..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أي تحديد مكان لكل شيء..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وتحديد مكان تُعاد إليه الأدوات والمواد بعد الإنتهاء منها.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ليسهل إستعادته عند الحاجة.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476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السينات الخمس</a:t>
            </a:r>
            <a:endParaRPr lang="en-US" sz="5400" b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سيسو </a:t>
            </a:r>
            <a:r>
              <a:rPr lang="en-US" b="1" dirty="0" err="1" smtClean="0"/>
              <a:t>Sieso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وتعني ” نظافة ”..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أي ضرورة تنظيف كل شيء حال الإنتهاء منه..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والحفاظ على جميع الماكينات والأدوات والمعدات نظيفة على الدوام.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251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السينات الخمس</a:t>
            </a:r>
            <a:endParaRPr lang="en-US" sz="5400" b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سيكيتسو </a:t>
            </a:r>
            <a:r>
              <a:rPr lang="en-US" b="1" dirty="0" err="1" smtClean="0"/>
              <a:t>Seiketsu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 وتعني ” معايرة ” </a:t>
            </a:r>
            <a:r>
              <a:rPr lang="en-US" b="1" dirty="0" smtClean="0"/>
              <a:t>standardize</a:t>
            </a:r>
            <a:endParaRPr lang="ar-JO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معير النقاط الثلاث السابقة 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وطبقها في جميع أقسام المصنع.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0490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السينات الخمس</a:t>
            </a:r>
            <a:endParaRPr lang="en-US" sz="5400" b="1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شيتسوكي </a:t>
            </a:r>
            <a:r>
              <a:rPr lang="en-US" b="1" dirty="0" err="1" smtClean="0"/>
              <a:t>Shetsuki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الإلتزام.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تأكد أن الجميع يلتزم بالنقاط الخمس..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ويستمر بالإلتزام بها..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..بحيث تصبح عادات شخصية.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4321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تتكون عملية الإنتاج من مرحلتين:</a:t>
            </a:r>
            <a:endParaRPr lang="en-US" b="1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JO" b="1" dirty="0" smtClean="0"/>
              <a:t>تعبئة الكوب </a:t>
            </a:r>
            <a:endParaRPr lang="en-US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لصق الغطاء</a:t>
            </a:r>
            <a:endParaRPr lang="ar-JO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962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676400"/>
                <a:gridCol w="76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المدة بالثاانية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المرحلة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تعبئة الكوب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2.5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لصق الغطاء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8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المطلوب:</a:t>
            </a:r>
            <a:endParaRPr lang="en-US" b="1" dirty="0" smtClean="0"/>
          </a:p>
          <a:p>
            <a:pPr lvl="0" algn="r" rtl="1">
              <a:buFont typeface="Wingdings" pitchFamily="2" charset="2"/>
              <a:buChar char="ü"/>
            </a:pPr>
            <a:r>
              <a:rPr lang="ar-JO" b="1" dirty="0" smtClean="0"/>
              <a:t>بناء خط إنتاج.</a:t>
            </a:r>
            <a:endParaRPr lang="en-US" b="1" dirty="0" smtClean="0"/>
          </a:p>
          <a:p>
            <a:pPr lvl="0" algn="r" rtl="1">
              <a:buFont typeface="Wingdings" pitchFamily="2" charset="2"/>
              <a:buChar char="ü"/>
            </a:pPr>
            <a:r>
              <a:rPr lang="ar-JO" b="1" dirty="0" smtClean="0"/>
              <a:t>موازنة خط الإنتاج.</a:t>
            </a:r>
            <a:endParaRPr lang="en-US" b="1" dirty="0" smtClean="0"/>
          </a:p>
          <a:p>
            <a:pPr lvl="0" algn="r" rtl="1">
              <a:buFont typeface="Wingdings" pitchFamily="2" charset="2"/>
              <a:buChar char="q"/>
            </a:pPr>
            <a:r>
              <a:rPr lang="ar-JO" b="1" dirty="0" smtClean="0"/>
              <a:t>لنتذكر .. أن هدف الموازنة هو خفض الإنتظار إلى الصفر..خفض الهدر إلى الصفر..</a:t>
            </a:r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.. أي .. مساواة أعباء العمل.. رفع الكفاءة .. زيادة الإنتاج.</a:t>
            </a:r>
            <a:endParaRPr lang="en-US" b="1" dirty="0" smtClean="0"/>
          </a:p>
          <a:p>
            <a:pPr algn="r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801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هي العملية؟.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en-US" b="1" dirty="0" smtClean="0"/>
              <a:t>Process</a:t>
            </a:r>
          </a:p>
          <a:p>
            <a:pPr algn="r" rtl="1"/>
            <a:r>
              <a:rPr lang="ar-JO" b="1" dirty="0" smtClean="0"/>
              <a:t>آلية تحويل مادة خام إلى سلع أعلى قيمة.</a:t>
            </a:r>
          </a:p>
          <a:p>
            <a:pPr algn="r" rtl="1"/>
            <a:r>
              <a:rPr lang="ar-JO" b="1" dirty="0" smtClean="0"/>
              <a:t>تحويل مدخلات إلى مخرجات.</a:t>
            </a:r>
          </a:p>
          <a:p>
            <a:pPr algn="r" rtl="1"/>
            <a:r>
              <a:rPr lang="ar-JO" b="1" dirty="0" smtClean="0"/>
              <a:t>وصف لعمل تقوم به المؤسسة والمنتجات التي يتم إنتاجها.</a:t>
            </a:r>
          </a:p>
          <a:p>
            <a:pPr algn="r" rtl="1"/>
            <a:r>
              <a:rPr lang="ar-JO" b="1" dirty="0" smtClean="0"/>
              <a:t>عند بناء خطوط الإنتاج تتولى كل محطة إنتاج إحدى العمليات</a:t>
            </a:r>
          </a:p>
          <a:p>
            <a:pPr algn="r" rtl="1"/>
            <a:r>
              <a:rPr lang="ar-JO" b="1" dirty="0" smtClean="0"/>
              <a:t>بشكل متتابع حسب تراتبية محددة..</a:t>
            </a:r>
          </a:p>
          <a:p>
            <a:pPr algn="r" rtl="1"/>
            <a:r>
              <a:rPr lang="ar-JO" b="1" dirty="0" smtClean="0"/>
              <a:t>.. بحيث ينجم عن ذلك إنتاج المنتج.</a:t>
            </a:r>
            <a:endParaRPr lang="en-GB" b="1" dirty="0" smtClean="0"/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400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الملاحظ أن هناك </a:t>
            </a:r>
            <a:r>
              <a:rPr lang="ar-JO" b="1" dirty="0" smtClean="0">
                <a:solidFill>
                  <a:srgbClr val="7030A0"/>
                </a:solidFill>
              </a:rPr>
              <a:t>إنتظار</a:t>
            </a:r>
            <a:r>
              <a:rPr lang="ar-JO" b="1" dirty="0" smtClean="0"/>
              <a:t> واضح.</a:t>
            </a:r>
            <a:endParaRPr lang="en-US" b="1" dirty="0" smtClean="0"/>
          </a:p>
          <a:p>
            <a:pPr algn="r" rtl="1"/>
            <a:r>
              <a:rPr lang="ar-JO" b="1" dirty="0" smtClean="0"/>
              <a:t>فالمرحلة الثانية تستطيع أن تنتج 24 قطعة بالدقيقة.</a:t>
            </a:r>
            <a:endParaRPr lang="en-US" b="1" dirty="0" smtClean="0"/>
          </a:p>
          <a:p>
            <a:pPr algn="r" rtl="1"/>
            <a:r>
              <a:rPr lang="ar-JO" b="1" dirty="0" smtClean="0"/>
              <a:t>ولكن إنتاجها لن يتعدى 15 قطعة بالدقيقة.. </a:t>
            </a:r>
            <a:endParaRPr lang="en-US" b="1" dirty="0" smtClean="0"/>
          </a:p>
          <a:p>
            <a:pPr algn="r" rtl="1"/>
            <a:r>
              <a:rPr lang="ar-JO" b="1" dirty="0" smtClean="0"/>
              <a:t>..لأن هذا ما ستحصل عليه من المرحلة التي تسبقها.</a:t>
            </a:r>
          </a:p>
          <a:p>
            <a:pPr algn="r" rtl="1"/>
            <a:r>
              <a:rPr lang="ar-JO" b="1" dirty="0" smtClean="0"/>
              <a:t>فيكون هناك إنتظار بمقدار إنتاج 9 قطع بالدقيقة.</a:t>
            </a:r>
            <a:endParaRPr lang="en-US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98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ما هو مقدار الإنتظار؟..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JO" sz="3500" b="1" dirty="0" smtClean="0"/>
              <a:t>تقوم محطة الإنتاج الأولى بإنتاج 480×15= 7200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تستطيع المحطة الثانية إنتاج 480×24= 11520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ولكنها تتسلم من المحطة الأولى ( سابقتها )  7200 قطعة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فتكون الخسارة .. 4320 قطعة في اليوم .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وتعادل .. 4320 × 2.5 = 10800 ثانية. </a:t>
            </a:r>
            <a:endParaRPr lang="en-US" sz="3500" b="1" dirty="0" smtClean="0"/>
          </a:p>
          <a:p>
            <a:pPr algn="r" rtl="1"/>
            <a:r>
              <a:rPr lang="ar-JO" sz="3500" b="1" dirty="0" smtClean="0"/>
              <a:t>( يستغرق إنتاج القطعة في المرحلة الثانية = 2.5 ثانية )</a:t>
            </a:r>
            <a:endParaRPr lang="en-US" sz="3500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432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هو حجم الخسارة مالياً؟..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10800 ÷ 3600= 3 ساعات.</a:t>
            </a:r>
          </a:p>
          <a:p>
            <a:pPr algn="r" rtl="1"/>
            <a:r>
              <a:rPr lang="ar-JO" b="1" dirty="0" smtClean="0"/>
              <a:t>الخسارة المالية= 3 ساعات × كلفة محطة الإنتاج بالساعة.</a:t>
            </a:r>
          </a:p>
          <a:p>
            <a:pPr algn="r" rtl="1"/>
            <a:r>
              <a:rPr lang="ar-JO" b="1" dirty="0" smtClean="0"/>
              <a:t>إذا كانت كلفة الساعة تعادل : 200 دينار..</a:t>
            </a:r>
          </a:p>
          <a:p>
            <a:pPr algn="r" rtl="1"/>
            <a:r>
              <a:rPr lang="ar-JO" b="1" dirty="0" smtClean="0"/>
              <a:t>.. فتكون الخسارة = 3× 200= 600 دينار يومياً</a:t>
            </a:r>
          </a:p>
          <a:p>
            <a:pPr algn="r" rtl="1"/>
            <a:r>
              <a:rPr lang="ar-JO" b="1" dirty="0" smtClean="0"/>
              <a:t>= 600 × 25+= 15000دينار شهرياً.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الموازنة تستحق العناء</a:t>
            </a:r>
          </a:p>
          <a:p>
            <a:pPr algn="r" rtl="1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696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من أجل إيجاد خط موازن.. </a:t>
            </a:r>
          </a:p>
          <a:p>
            <a:pPr algn="r" rtl="1"/>
            <a:r>
              <a:rPr lang="ar-JO" b="1" dirty="0" smtClean="0"/>
              <a:t>.. ينبغي تشغيل 5 ماكينات تعبئة .. و.. 3 ماكينات لصق غطاء. </a:t>
            </a:r>
          </a:p>
          <a:p>
            <a:pPr algn="r" rtl="1"/>
            <a:endParaRPr lang="ar-JO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886200"/>
          <a:ext cx="754380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569"/>
                <a:gridCol w="1440950"/>
                <a:gridCol w="1864760"/>
                <a:gridCol w="1949521"/>
              </a:tblGrid>
              <a:tr h="38100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مجموع</a:t>
                      </a:r>
                      <a:r>
                        <a:rPr lang="ar-JO" baseline="0" dirty="0" smtClean="0"/>
                        <a:t> 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عدد الماكينات 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الإنتاج بالدقيقة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المرحلة الإنتاجية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التعبئة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72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3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لصق الغطاء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0400" y="5486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b="1" dirty="0" smtClean="0"/>
              <a:t>يصبح لدينا خط إنتاج ينتج 72 قطعة بالدقيقة </a:t>
            </a:r>
            <a:endParaRPr lang="ar-JO" sz="2400" b="1" dirty="0"/>
          </a:p>
        </p:txBody>
      </p:sp>
    </p:spTree>
    <p:extLst>
      <p:ext uri="{BB962C8B-B14F-4D97-AF65-F5344CB8AC3E}">
        <p14:creationId xmlns:p14="http://schemas.microsoft.com/office/powerpoint/2010/main" val="6619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أصبح لدينا خط موازن إلى درجة مقبولة..</a:t>
            </a:r>
          </a:p>
          <a:p>
            <a:pPr algn="r" rtl="1"/>
            <a:r>
              <a:rPr lang="ar-JO" b="1" dirty="0" smtClean="0"/>
              <a:t>.. ولكن المرحلة الأولى نتج 75 قطعة في الدقيقة ..</a:t>
            </a:r>
          </a:p>
          <a:p>
            <a:pPr algn="r" rtl="1"/>
            <a:r>
              <a:rPr lang="ar-JO" b="1" dirty="0" smtClean="0"/>
              <a:t>.. والمرحلة الثانية تنتج 72 قطعة في الدقيقة ..</a:t>
            </a:r>
          </a:p>
          <a:p>
            <a:pPr algn="r" rtl="1"/>
            <a:r>
              <a:rPr lang="ar-JO" b="1" dirty="0" smtClean="0"/>
              <a:t>.. أي أن المرحلة الأولى تنتج 3 قطع كل دقيقة لا تستطيع المرحلة الثانية إكمال إنتاجها..</a:t>
            </a:r>
          </a:p>
          <a:p>
            <a:pPr algn="r" rtl="1"/>
            <a:r>
              <a:rPr lang="ar-JO" b="1" dirty="0" smtClean="0"/>
              <a:t>.. وهذا </a:t>
            </a:r>
            <a:r>
              <a:rPr lang="ar-JO" b="1" dirty="0" smtClean="0">
                <a:solidFill>
                  <a:srgbClr val="7030A0"/>
                </a:solidFill>
              </a:rPr>
              <a:t>هدر</a:t>
            </a:r>
            <a:r>
              <a:rPr lang="ar-JO" b="1" dirty="0" smtClean="0"/>
              <a:t>.. ولكنه في حالتنا لا يشكل أكثر من 4%.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851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هل يمكن جعل الهدر صفراً ؟؟..</a:t>
            </a:r>
          </a:p>
          <a:p>
            <a:pPr algn="r" rtl="1"/>
            <a:r>
              <a:rPr lang="ar-JO" b="1" dirty="0" smtClean="0"/>
              <a:t>نعم بزيادة عدد الماكينات [ 24 و 15 ]</a:t>
            </a:r>
          </a:p>
          <a:p>
            <a:pPr algn="r" rtl="1"/>
            <a:r>
              <a:rPr lang="ar-JO" b="1" dirty="0" smtClean="0"/>
              <a:t>ولكن هذا يتطلب إستثماراً كبيراً قد لا يتسنى.</a:t>
            </a:r>
          </a:p>
          <a:p>
            <a:pPr algn="r" rtl="1"/>
            <a:r>
              <a:rPr lang="ar-JO" b="1" dirty="0" smtClean="0"/>
              <a:t>كما يمكن أن يعطينا إنتاجاً لا يستوعبه السوق.</a:t>
            </a:r>
          </a:p>
          <a:p>
            <a:pPr algn="r" rtl="1"/>
            <a:r>
              <a:rPr lang="ar-JO" b="1" dirty="0" smtClean="0"/>
              <a:t>.. أو لا تتوفر مساحات لإستيعاب الماكينات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8116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الموازنة ضرورة ملحة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الخط غير المتوازن يشكل نزيف مستمر.</a:t>
            </a:r>
          </a:p>
          <a:p>
            <a:pPr algn="r" rtl="1"/>
            <a:r>
              <a:rPr lang="ar-JO" b="1" dirty="0" smtClean="0"/>
              <a:t>يسبب خسائر كبيرة.</a:t>
            </a:r>
          </a:p>
          <a:p>
            <a:pPr algn="r" rtl="1"/>
            <a:r>
              <a:rPr lang="ar-JO" b="1" dirty="0" smtClean="0"/>
              <a:t>ويحد من تقدم المؤسسة الصناعية.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678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الموازنة ضرورة ملحة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الخط غير المتوازن يشكل نزيف مستمر.</a:t>
            </a:r>
          </a:p>
          <a:p>
            <a:pPr algn="r" rtl="1"/>
            <a:r>
              <a:rPr lang="ar-JO" b="1" dirty="0" smtClean="0"/>
              <a:t>يسبب خسائر كبيرة.</a:t>
            </a:r>
          </a:p>
          <a:p>
            <a:pPr algn="r" rtl="1"/>
            <a:r>
              <a:rPr lang="ar-JO" b="1" dirty="0" smtClean="0"/>
              <a:t>ويحد من تقدم المؤسسة الصناعية.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                                 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062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الكفاءة والإستعمال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/>
              <a:t>Efficiency &amp; Utilization</a:t>
            </a:r>
          </a:p>
          <a:p>
            <a:pPr algn="r" rtl="1"/>
            <a:r>
              <a:rPr lang="ar-JO" b="1" dirty="0" smtClean="0"/>
              <a:t>تعرف الكفاءة على أنها حاصل قسمة المخرجات على المدخلات.</a:t>
            </a:r>
          </a:p>
          <a:p>
            <a:pPr algn="r" rtl="1"/>
            <a:r>
              <a:rPr lang="ar-JO" b="1" dirty="0" smtClean="0"/>
              <a:t>يعرف الإستعمال هي حاصل قسمة وقت التشغيل علةى مجموع الوقت المتاح.</a:t>
            </a:r>
          </a:p>
          <a:p>
            <a:pPr algn="r" rtl="1"/>
            <a:r>
              <a:rPr lang="ar-JO" b="1" dirty="0" smtClean="0"/>
              <a:t>تعتمد الكفاءة في الخطوط التي تعتمد على العمال.</a:t>
            </a:r>
          </a:p>
          <a:p>
            <a:pPr algn="r" rtl="1"/>
            <a:r>
              <a:rPr lang="ar-JO" b="1" dirty="0" smtClean="0"/>
              <a:t>تعتمد نسبة الإستعمال في خطوط الإنتاج على الماكينات.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785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رفع كفاءة خطوط الإنتاج</a:t>
            </a:r>
            <a:endParaRPr lang="en-US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ترفع كفاءة خطوط الإنتاج بالوسائل التالية:</a:t>
            </a:r>
          </a:p>
          <a:p>
            <a:pPr algn="r" rtl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ar-JO" b="1" dirty="0"/>
              <a:t>رفع كفاءة محطات الإنتاج:</a:t>
            </a:r>
          </a:p>
          <a:p>
            <a:pPr algn="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JO" b="1" dirty="0"/>
              <a:t>العمل بسرعة.</a:t>
            </a:r>
          </a:p>
          <a:p>
            <a:pPr algn="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JO" b="1" dirty="0"/>
              <a:t>تحسين طرق مناولة المواد.</a:t>
            </a:r>
          </a:p>
          <a:p>
            <a:pPr algn="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JO" b="1" dirty="0"/>
              <a:t>ضمان تدفق المواد دون إنقطاع. </a:t>
            </a:r>
          </a:p>
          <a:p>
            <a:pPr algn="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JO" b="1" dirty="0"/>
              <a:t>إستخدام الوقت بشكل كفؤ.</a:t>
            </a:r>
          </a:p>
          <a:p>
            <a:pPr algn="r" rtl="1">
              <a:lnSpc>
                <a:spcPct val="90000"/>
              </a:lnSpc>
              <a:buFontTx/>
              <a:buBlip>
                <a:blip r:embed="rId5"/>
              </a:buBlip>
            </a:pPr>
            <a:r>
              <a:rPr lang="ar-JO" b="1" dirty="0"/>
              <a:t>تحسين الجودة.</a:t>
            </a:r>
          </a:p>
          <a:p>
            <a:pPr algn="r" rtl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ar-JO" b="1" dirty="0"/>
              <a:t>موازنة خطوط الإنتاج.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59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مدخلات ومخرجات</a:t>
            </a:r>
            <a:endParaRPr lang="en-US" sz="54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dirty="0" smtClean="0"/>
              <a:t>ا</a:t>
            </a:r>
            <a:r>
              <a:rPr lang="ar-JO" b="1" dirty="0" smtClean="0"/>
              <a:t>لعملية لها مدخلات ومخرجات</a:t>
            </a:r>
            <a:r>
              <a:rPr lang="ar-JO" dirty="0" smtClean="0"/>
              <a:t>: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6084888" y="3141663"/>
            <a:ext cx="2087562" cy="7921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6011863" y="2997200"/>
            <a:ext cx="2233612" cy="936625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924300" y="3284538"/>
            <a:ext cx="1681163" cy="490537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258888" y="3141663"/>
            <a:ext cx="2303462" cy="792162"/>
          </a:xfrm>
          <a:prstGeom prst="ellipse">
            <a:avLst/>
          </a:prstGeom>
          <a:noFill/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6588125" y="3141663"/>
            <a:ext cx="939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/>
              <a:t>مدخلات</a:t>
            </a:r>
            <a:endParaRPr lang="en-US" sz="2400" b="1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284663" y="3284538"/>
            <a:ext cx="8397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/>
              <a:t>العملية</a:t>
            </a:r>
            <a:endParaRPr lang="en-US" sz="2400" b="1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860550" y="3284538"/>
            <a:ext cx="10334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JO" sz="2400" b="1"/>
              <a:t>مخرجات</a:t>
            </a:r>
            <a:endParaRPr lang="en-US" sz="2400" b="1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1403350" y="4868863"/>
            <a:ext cx="6192838" cy="936625"/>
          </a:xfrm>
          <a:prstGeom prst="rect">
            <a:avLst/>
          </a:prstGeom>
          <a:noFill/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455738" y="5084763"/>
            <a:ext cx="62214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JO" sz="2000" b="1"/>
              <a:t>العملية عبارة عن سلسلة من الخطوات والحركات الهادفة إلى تحقيق نتيجة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7794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خطوط الإنتاج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العلاقة بين الموازنة والكفاءة.. </a:t>
            </a:r>
          </a:p>
          <a:p>
            <a:pPr algn="r" rtl="1"/>
            <a:r>
              <a:rPr lang="ar-JO" b="1" dirty="0" smtClean="0"/>
              <a:t>الخط الذي يعمل بكفاءة عالية .. يجب أن يكون موازن.</a:t>
            </a:r>
          </a:p>
          <a:p>
            <a:pPr algn="r" rtl="1"/>
            <a:r>
              <a:rPr lang="ar-JO" b="1" dirty="0" smtClean="0"/>
              <a:t>الخط الموازن.. ليس كفوءاً بالضرورة..</a:t>
            </a:r>
          </a:p>
          <a:p>
            <a:pPr algn="r" rtl="1"/>
            <a:r>
              <a:rPr lang="ar-JO" b="1" dirty="0" smtClean="0"/>
              <a:t>فقد تكون محطات الإنتاج تعمل بكفاءة متدنية جميعاً .. بصورة متوازنة.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807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تكلفة التشغيل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يتم بتخطيط الصيانة الدورية والوقائية.</a:t>
            </a:r>
          </a:p>
          <a:p>
            <a:r>
              <a:rPr lang="ar-JO" b="1" dirty="0" smtClean="0"/>
              <a:t>إدارة قطع الغيار بشكل فعال.</a:t>
            </a:r>
          </a:p>
          <a:p>
            <a:r>
              <a:rPr lang="ar-JO" b="1" dirty="0" smtClean="0"/>
              <a:t>خفض فاتورة الطاقة.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237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</a:t>
            </a:r>
            <a:r>
              <a:rPr lang="ar-JO" b="1" dirty="0" smtClean="0"/>
              <a:t>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كفاءة العمال والمشغلين عامل أساسي في تحسين العمليات الإنتاجية.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747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052512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رفع الكفاءة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2060575"/>
            <a:ext cx="4038600" cy="4495800"/>
          </a:xfrm>
        </p:spPr>
        <p:txBody>
          <a:bodyPr/>
          <a:lstStyle/>
          <a:p>
            <a:pPr marL="533400" indent="-533400" algn="r" rtl="1" eaLnBrk="1" hangingPunct="1">
              <a:buFont typeface="Wingdings" pitchFamily="2" charset="2"/>
              <a:buNone/>
            </a:pPr>
            <a:r>
              <a:rPr lang="ar-JO" sz="2200" b="1" dirty="0" smtClean="0"/>
              <a:t> أولاً:الإستخدام الأمثل للوقت المتاح</a:t>
            </a:r>
            <a:r>
              <a:rPr lang="ar-JO" sz="2200" dirty="0" smtClean="0"/>
              <a:t>: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عدم إضاعة الوقت في بداية الدوام.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عدم التوقف قبل نهاية الدوام.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عدم إطالة الإستراحة.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القضاء على ظاهرة صباح السبت.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عدم أضاعة الوقت بين الطلبيات.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عدم إضاعة الوقت في أمور غير مهنية.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القضاء على ”الإنتظار“ بالموازنة.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200" dirty="0" smtClean="0"/>
              <a:t>تقليل وقت الصيانة عند الأعطال.</a:t>
            </a:r>
            <a:endParaRPr lang="en-US" sz="2200" dirty="0" smtClean="0"/>
          </a:p>
        </p:txBody>
      </p:sp>
      <p:sp>
        <p:nvSpPr>
          <p:cNvPr id="3532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2060575"/>
            <a:ext cx="4038600" cy="4495800"/>
          </a:xfrm>
        </p:spPr>
        <p:txBody>
          <a:bodyPr/>
          <a:lstStyle/>
          <a:p>
            <a:pPr marL="533400" indent="-533400" algn="r" rtl="1" eaLnBrk="1" hangingPunct="1"/>
            <a:r>
              <a:rPr lang="ar-JO" sz="2200" b="1" dirty="0" smtClean="0"/>
              <a:t>تحقق الكفاءة العالية بـ</a:t>
            </a:r>
            <a:r>
              <a:rPr lang="ar-JO" sz="2600" dirty="0" smtClean="0"/>
              <a:t>: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إستخدام الوقت المتوفر كاملاً.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العمل بمهارة عالية.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العمل بسرعة.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توفير التكنولوجيا المناسبة.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تغييب مشاكل الطاقة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إستخدام مدخلات سليمة. </a:t>
            </a:r>
          </a:p>
          <a:p>
            <a:pPr marL="533400" indent="-533400" algn="r" rtl="1" eaLnBrk="1" hangingPunct="1">
              <a:buFontTx/>
              <a:buAutoNum type="arabicPeriod"/>
            </a:pPr>
            <a:r>
              <a:rPr lang="ar-JO" sz="2600" dirty="0" smtClean="0"/>
              <a:t>توفير المواد بدون إنقطاع.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600" dirty="0" smtClean="0"/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250825" y="1341438"/>
            <a:ext cx="8610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JO" sz="2000">
                <a:solidFill>
                  <a:schemeClr val="hlink"/>
                </a:solidFill>
                <a:latin typeface="Tahoma" pitchFamily="34" charset="0"/>
                <a:cs typeface="Times New Roman" pitchFamily="18" charset="0"/>
              </a:rPr>
              <a:t>الكفاءة العالية للعمال وبالتالي كفاءة المصنع من أهم عوامل المنافسة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16013" y="4797425"/>
            <a:ext cx="72723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JO" sz="32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ar-JO" sz="32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356100" y="6308725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JO">
                <a:latin typeface="Tahoma" pitchFamily="34" charset="0"/>
              </a:rPr>
              <a:t>      </a:t>
            </a:r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25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/>
      <p:bldP spid="353284" grpId="0"/>
      <p:bldP spid="35328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رفع الكفاءة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600" dirty="0" smtClean="0">
                <a:solidFill>
                  <a:schemeClr val="hlink"/>
                </a:solidFill>
              </a:rPr>
              <a:t>ثالثاً: العمل بسرعة</a:t>
            </a:r>
            <a:r>
              <a:rPr lang="en-US" sz="2600" dirty="0" smtClean="0">
                <a:solidFill>
                  <a:schemeClr val="hlink"/>
                </a:solidFill>
              </a:rPr>
              <a:t>:</a:t>
            </a:r>
            <a:endParaRPr lang="ar-JO" sz="26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600" b="1" dirty="0" smtClean="0"/>
              <a:t>بالتدريب.</a:t>
            </a:r>
          </a:p>
          <a:p>
            <a:pPr algn="r" rtl="1" eaLnBrk="1" hangingPunct="1"/>
            <a:r>
              <a:rPr lang="ar-JO" sz="2600" b="1" dirty="0" smtClean="0"/>
              <a:t>والتشجيع الأدبي.</a:t>
            </a:r>
          </a:p>
          <a:p>
            <a:pPr algn="r" rtl="1" eaLnBrk="1" hangingPunct="1"/>
            <a:r>
              <a:rPr lang="ar-JO" sz="2600" b="1" dirty="0" smtClean="0"/>
              <a:t>والتحفيز المادي.</a:t>
            </a:r>
          </a:p>
          <a:p>
            <a:pPr algn="r" rtl="1" eaLnBrk="1" hangingPunct="1"/>
            <a:r>
              <a:rPr lang="ar-JO" sz="2600" b="1" dirty="0" smtClean="0"/>
              <a:t>وبث ثقافة العمل بسرعة.</a:t>
            </a:r>
          </a:p>
          <a:p>
            <a:pPr algn="r" rtl="1" eaLnBrk="1" hangingPunct="1"/>
            <a:r>
              <a:rPr lang="ar-JO" sz="2600" b="1" dirty="0" smtClean="0"/>
              <a:t>والتمرس</a:t>
            </a:r>
            <a:r>
              <a:rPr lang="ar-JO" sz="2600" dirty="0" smtClean="0"/>
              <a:t>.</a:t>
            </a:r>
            <a:endParaRPr lang="en-US" sz="2600" dirty="0" smtClean="0"/>
          </a:p>
        </p:txBody>
      </p:sp>
      <p:sp>
        <p:nvSpPr>
          <p:cNvPr id="3543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84663" y="1600200"/>
            <a:ext cx="4038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600" dirty="0" smtClean="0">
                <a:solidFill>
                  <a:schemeClr val="hlink"/>
                </a:solidFill>
              </a:rPr>
              <a:t>ثانياً: العمل بمهارة عالية</a:t>
            </a:r>
            <a:r>
              <a:rPr lang="en-US" sz="2600" dirty="0" smtClean="0">
                <a:solidFill>
                  <a:schemeClr val="hlink"/>
                </a:solidFill>
              </a:rPr>
              <a:t>:</a:t>
            </a:r>
            <a:endParaRPr lang="ar-JO" sz="26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600" b="1" dirty="0" smtClean="0"/>
              <a:t>بالتدريب</a:t>
            </a:r>
          </a:p>
          <a:p>
            <a:pPr algn="r" rtl="1" eaLnBrk="1" hangingPunct="1"/>
            <a:r>
              <a:rPr lang="ar-JO" sz="2600" b="1" dirty="0" smtClean="0"/>
              <a:t>وإعادة التدريب</a:t>
            </a:r>
          </a:p>
          <a:p>
            <a:pPr algn="r" rtl="1" eaLnBrk="1" hangingPunct="1"/>
            <a:r>
              <a:rPr lang="ar-JO" sz="2600" b="1" dirty="0" smtClean="0"/>
              <a:t>والتوجيه</a:t>
            </a:r>
          </a:p>
          <a:p>
            <a:pPr algn="r" rtl="1" eaLnBrk="1" hangingPunct="1"/>
            <a:r>
              <a:rPr lang="ar-JO" sz="2600" b="1" dirty="0" smtClean="0"/>
              <a:t>والمتابعة </a:t>
            </a:r>
          </a:p>
          <a:p>
            <a:pPr algn="r" rtl="1" eaLnBrk="1" hangingPunct="1"/>
            <a:r>
              <a:rPr lang="ar-JO" sz="2600" b="1" dirty="0" smtClean="0"/>
              <a:t>والتحفيز</a:t>
            </a:r>
            <a:endParaRPr lang="en-US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1683956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4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4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4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4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4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رفع الكفاءة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600" dirty="0" smtClean="0">
                <a:solidFill>
                  <a:schemeClr val="hlink"/>
                </a:solidFill>
              </a:rPr>
              <a:t>خامساً: </a:t>
            </a:r>
            <a:r>
              <a:rPr lang="ar-JO" sz="2600" b="1" dirty="0" smtClean="0">
                <a:solidFill>
                  <a:schemeClr val="hlink"/>
                </a:solidFill>
              </a:rPr>
              <a:t>تغييب مشاكل الطاقة</a:t>
            </a:r>
            <a:r>
              <a:rPr lang="en-US" sz="2600" b="1" dirty="0" smtClean="0">
                <a:solidFill>
                  <a:schemeClr val="hlink"/>
                </a:solidFill>
              </a:rPr>
              <a:t>:</a:t>
            </a:r>
            <a:endParaRPr lang="ar-JO" sz="26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600" b="1" dirty="0" smtClean="0"/>
              <a:t>ينبغي القضاء على مشاكل إنقطاع الكهرباء وتذبذب التيار الكهربائي.</a:t>
            </a:r>
          </a:p>
          <a:p>
            <a:pPr algn="r" rtl="1" eaLnBrk="1" hangingPunct="1"/>
            <a:r>
              <a:rPr lang="ar-JO" sz="2600" b="1" dirty="0" smtClean="0"/>
              <a:t>كما ينبغي ضمان وجود مخزون من الوقود لضمان إستمرار تشغيل خطوط الإنتاج.</a:t>
            </a:r>
            <a:endParaRPr lang="en-US" sz="2600" b="1" dirty="0" smtClean="0"/>
          </a:p>
        </p:txBody>
      </p:sp>
      <p:sp>
        <p:nvSpPr>
          <p:cNvPr id="35533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600" dirty="0" smtClean="0">
                <a:solidFill>
                  <a:schemeClr val="hlink"/>
                </a:solidFill>
              </a:rPr>
              <a:t>رابعاً: </a:t>
            </a:r>
            <a:r>
              <a:rPr lang="ar-JO" sz="2200" b="1" dirty="0" smtClean="0">
                <a:solidFill>
                  <a:schemeClr val="hlink"/>
                </a:solidFill>
              </a:rPr>
              <a:t>إستخدام التكنولوجيا المناسبة</a:t>
            </a:r>
            <a:r>
              <a:rPr lang="en-US" sz="2200" b="1" dirty="0" smtClean="0">
                <a:solidFill>
                  <a:schemeClr val="hlink"/>
                </a:solidFill>
              </a:rPr>
              <a:t>:</a:t>
            </a:r>
            <a:endParaRPr lang="ar-JO" sz="22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600" b="1" dirty="0" smtClean="0"/>
              <a:t>يتوجب إستخدام الماكينات والأدوات التي تسهل عملية المناولة للمنتجات.</a:t>
            </a:r>
          </a:p>
          <a:p>
            <a:pPr algn="r" rtl="1" eaLnBrk="1" hangingPunct="1"/>
            <a:r>
              <a:rPr lang="ar-JO" sz="2600" b="1" dirty="0" smtClean="0"/>
              <a:t>إستخدام تكنولوجيا قديمة يتسبب بأعطال كثيرة وتدني الكفاءة.</a:t>
            </a:r>
          </a:p>
          <a:p>
            <a:pPr algn="r" rtl="1" eaLnBrk="1" hangingPunct="1"/>
            <a:r>
              <a:rPr lang="ar-JO" sz="2600" b="1" dirty="0" smtClean="0"/>
              <a:t>(مع ملاحظة أن إستخدام تكنولوجيا مكلفة يرفع الكلفة)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572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5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5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5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رفع الكفاءة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63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200" b="1" dirty="0" smtClean="0">
                <a:solidFill>
                  <a:schemeClr val="hlink"/>
                </a:solidFill>
              </a:rPr>
              <a:t>سابعاً: مدخلات إنتاج بدون إنقطاع</a:t>
            </a:r>
            <a:r>
              <a:rPr lang="en-US" sz="2200" b="1" dirty="0" smtClean="0">
                <a:solidFill>
                  <a:schemeClr val="hlink"/>
                </a:solidFill>
              </a:rPr>
              <a:t>:</a:t>
            </a:r>
            <a:endParaRPr lang="ar-JO" sz="22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200" b="1" dirty="0" smtClean="0"/>
              <a:t>إن تأخير وصول المدخلات إلى خطوط الإنتاج في الوقت المحدد يتسبب في توقفات.</a:t>
            </a:r>
          </a:p>
          <a:p>
            <a:pPr algn="r" rtl="1" eaLnBrk="1" hangingPunct="1"/>
            <a:r>
              <a:rPr lang="ar-JO" sz="2200" b="1" dirty="0" smtClean="0"/>
              <a:t>يجب بناء نظام تخطيط لا يسمح بوجود فجوات في سير الإنتاج..</a:t>
            </a:r>
          </a:p>
          <a:p>
            <a:pPr algn="r" rtl="1" eaLnBrk="1" hangingPunct="1"/>
            <a:r>
              <a:rPr lang="ar-JO" sz="2200" b="1" dirty="0" smtClean="0"/>
              <a:t>إعتماد بناء خطوط إنتاج صغيرة للتعامل مع التوريد المتقطع للمدخلات.</a:t>
            </a:r>
            <a:endParaRPr lang="en-US" sz="2200" b="1" dirty="0" smtClean="0"/>
          </a:p>
        </p:txBody>
      </p:sp>
      <p:sp>
        <p:nvSpPr>
          <p:cNvPr id="35635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JO" sz="2400" b="1" dirty="0" smtClean="0">
                <a:solidFill>
                  <a:schemeClr val="hlink"/>
                </a:solidFill>
              </a:rPr>
              <a:t>سادساً: مدخلات خالية من العيوب</a:t>
            </a:r>
            <a:r>
              <a:rPr lang="en-US" sz="2400" b="1" dirty="0" smtClean="0">
                <a:solidFill>
                  <a:schemeClr val="hlink"/>
                </a:solidFill>
              </a:rPr>
              <a:t>:</a:t>
            </a:r>
            <a:endParaRPr lang="ar-JO" sz="2400" b="1" dirty="0" smtClean="0">
              <a:solidFill>
                <a:schemeClr val="hlink"/>
              </a:solidFill>
            </a:endParaRPr>
          </a:p>
          <a:p>
            <a:pPr algn="r" rtl="1" eaLnBrk="1" hangingPunct="1"/>
            <a:r>
              <a:rPr lang="ar-JO" sz="2200" b="1" dirty="0" smtClean="0"/>
              <a:t>وجود عيوب في مدخلات الإنتاج تتطلب تصليح وفرز وجهد إضافي يتسبب في تدني الكفاءة للفرد ولخط الإنتاج بكامله.</a:t>
            </a:r>
          </a:p>
          <a:p>
            <a:pPr algn="r" rtl="1" eaLnBrk="1" hangingPunct="1"/>
            <a:r>
              <a:rPr lang="ar-JO" sz="2200" b="1" dirty="0" smtClean="0"/>
              <a:t>يجب فحص المدخلات قبل وضعها في خطوط الإنتاج كيلا تتسبب في إرباك.</a:t>
            </a: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015884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6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رفع الكفاءة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JO" sz="1900" u="sng" dirty="0" smtClean="0">
                <a:solidFill>
                  <a:schemeClr val="hlink"/>
                </a:solidFill>
              </a:rPr>
              <a:t>أدوات رفع الكفاءة</a:t>
            </a:r>
            <a:r>
              <a:rPr lang="en-US" sz="2600" b="1" u="sng" dirty="0" smtClean="0"/>
              <a:t/>
            </a:r>
            <a:br>
              <a:rPr lang="en-US" sz="2600" b="1" u="sng" dirty="0" smtClean="0"/>
            </a:br>
            <a:endParaRPr lang="ar-JO" sz="2600" b="1" u="sng" dirty="0" smtClean="0"/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يجب تشجيع العامل على العمل بسرعة في مرحلة التدريب..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.. والقضاء على حاجز الخوف لديه.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ثم متابعته بأخذ قراءات الإنتاج كل ساعة وتشجيعه على إنتاج أعلى.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لرفع كفاءة خط إنتاج يقسم الفريق إلى أربع أو خمس مجموعات حسب الكفاءة وتكتب الأسماء على لوح بألوان مختلفة ويشجع العمال على الإنتقال إلى فئة أعلى.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توزيع هدايا ومكافئات ميدانياً يخلق تنافس.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25956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من أدوات رفع الكفاءة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25"/>
            <a:ext cx="8229600" cy="36576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لرفع الكفاءة الكلية لخط الإنتاج يمكن اللجوء إلى إستخدام لوح أبيض تثبت عليه الكفاءات الفردية للعاملين.. وتظهر عليه الكفاءة الكلية للخط..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 وهذا يظهر مساهمة كل عامل في رفع كفاءة الخط..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.. ويُظهر مراحل الإنتاج الأكثر تأثيراً على كفاءة الخط..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.. والتي قد تكون ” عنق زجاجة ”  </a:t>
            </a:r>
            <a:r>
              <a:rPr lang="en-US" b="1" dirty="0" smtClean="0"/>
              <a:t>bottle neck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/>
              <a:t>والتي يمكن معالجتها ورفع كفاءة الخط ككل.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89217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دافعية 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أنواع التحفيز:</a:t>
            </a:r>
          </a:p>
          <a:p>
            <a:r>
              <a:rPr lang="ar-JO" b="1" dirty="0" smtClean="0"/>
              <a:t>معنوي. </a:t>
            </a:r>
          </a:p>
          <a:p>
            <a:r>
              <a:rPr lang="ar-JO" b="1" dirty="0" smtClean="0"/>
              <a:t>مادي. </a:t>
            </a:r>
          </a:p>
          <a:p>
            <a:r>
              <a:rPr lang="ar-JO" b="1" dirty="0" smtClean="0"/>
              <a:t>توعوي.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442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/>
              <a:t>تحسين العمليات</a:t>
            </a:r>
            <a:endParaRPr lang="en-US" sz="5400" b="1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ينبغي أن يكون تحسين العمليات هاجس جميع أصحاب العلاقة.. من إداريين .. وإدارة وسطى .. وعمال.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من أجل الإرتقاء بالأداء العام.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والحصول على نتائج أفضل.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ويتم التحسين بإحدى طريقتين: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التحسين المستمر.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القفزة الكمية 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961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84301"/>
          </a:xfrm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الدافعية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114800"/>
          </a:xfrm>
          <a:noFill/>
        </p:spPr>
        <p:txBody>
          <a:bodyPr>
            <a:normAutofit fontScale="55000" lnSpcReduction="20000"/>
          </a:bodyPr>
          <a:lstStyle/>
          <a:p>
            <a:pPr eaLnBrk="1" hangingPunct="1"/>
            <a:endParaRPr lang="ar-JO" sz="2600" dirty="0" smtClean="0"/>
          </a:p>
          <a:p>
            <a:pPr algn="r" rtl="1" eaLnBrk="1" hangingPunct="1"/>
            <a:r>
              <a:rPr lang="ar-JO" sz="4600" b="1" dirty="0" smtClean="0"/>
              <a:t>التشجيع.</a:t>
            </a:r>
          </a:p>
          <a:p>
            <a:pPr algn="r" rtl="1" eaLnBrk="1" hangingPunct="1"/>
            <a:r>
              <a:rPr lang="ar-JO" sz="4600" b="1" dirty="0" smtClean="0"/>
              <a:t>وجود نظام رواتب منصف ومدروس.</a:t>
            </a:r>
          </a:p>
          <a:p>
            <a:pPr algn="r" rtl="1" eaLnBrk="1" hangingPunct="1"/>
            <a:r>
              <a:rPr lang="ar-JO" sz="4600" b="1" dirty="0" smtClean="0"/>
              <a:t>حسن المعاملة.</a:t>
            </a:r>
          </a:p>
          <a:p>
            <a:pPr algn="r" rtl="1" eaLnBrk="1" hangingPunct="1"/>
            <a:r>
              <a:rPr lang="ar-JO" sz="4600" b="1" dirty="0" smtClean="0"/>
              <a:t>تغييب الظلم والتمييز.</a:t>
            </a:r>
          </a:p>
          <a:p>
            <a:pPr algn="r" rtl="1" eaLnBrk="1" hangingPunct="1"/>
            <a:r>
              <a:rPr lang="ar-JO" sz="4600" b="1" dirty="0" smtClean="0"/>
              <a:t>تطبيق وسائل قياس أداء دقيقة وواضحة.</a:t>
            </a:r>
          </a:p>
          <a:p>
            <a:pPr algn="r" rtl="1" eaLnBrk="1" hangingPunct="1"/>
            <a:r>
              <a:rPr lang="ar-JO" sz="4600" b="1" dirty="0" smtClean="0"/>
              <a:t>وجود نظام تحفيز مادي يرتبط بالإداء.</a:t>
            </a:r>
          </a:p>
          <a:p>
            <a:pPr algn="r" rtl="1" eaLnBrk="1" hangingPunct="1"/>
            <a:r>
              <a:rPr lang="ar-JO" sz="4600" b="1" dirty="0" smtClean="0"/>
              <a:t>بيئة عمل مناسبة.</a:t>
            </a:r>
          </a:p>
          <a:p>
            <a:pPr algn="r" rtl="1" eaLnBrk="1" hangingPunct="1"/>
            <a:r>
              <a:rPr lang="ar-JO" sz="4600" b="1" dirty="0" smtClean="0"/>
              <a:t>وجود خدمات جيدة مثل المواصلات المريحة.</a:t>
            </a:r>
          </a:p>
          <a:p>
            <a:pPr algn="r" rtl="1" eaLnBrk="1" hangingPunct="1"/>
            <a:r>
              <a:rPr lang="ar-JO" sz="4600" b="1" dirty="0" smtClean="0"/>
              <a:t>وجود مزايا خاصة مثل الرعاية الصحية.</a:t>
            </a:r>
          </a:p>
          <a:p>
            <a:pPr eaLnBrk="1" hangingPunct="1"/>
            <a:endParaRPr lang="en-US" b="1" dirty="0" smtClean="0"/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1619250" y="1125538"/>
            <a:ext cx="59055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JO" sz="2000" dirty="0">
                <a:solidFill>
                  <a:schemeClr val="hlink"/>
                </a:solidFill>
                <a:latin typeface="Tahoma" pitchFamily="34" charset="0"/>
                <a:cs typeface="Times New Roman" pitchFamily="18" charset="0"/>
              </a:rPr>
              <a:t> الدافعية هي قوة دافعة داخلية للقيام بعملٍ ما، وتنمى بطرق عديدة:</a:t>
            </a:r>
          </a:p>
        </p:txBody>
      </p:sp>
    </p:spTree>
    <p:extLst>
      <p:ext uri="{BB962C8B-B14F-4D97-AF65-F5344CB8AC3E}">
        <p14:creationId xmlns:p14="http://schemas.microsoft.com/office/powerpoint/2010/main" val="231683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9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/>
      <p:bldP spid="35942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الدافعية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17750"/>
            <a:ext cx="8229600" cy="4495800"/>
          </a:xfrm>
        </p:spPr>
        <p:txBody>
          <a:bodyPr/>
          <a:lstStyle/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سوء المعاملة.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تراجع مكتسبات العاملين.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الإحساس بالإهمال.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تزايد صعوبة العمل.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الرتابة في العمل.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وسائل القياس غير المقنعة.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الإخفاقات المتكررة.</a:t>
            </a:r>
            <a:endParaRPr lang="en-US" b="1" dirty="0" smtClean="0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2051050" y="1628775"/>
            <a:ext cx="5184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JO" sz="2000">
                <a:solidFill>
                  <a:schemeClr val="hlink"/>
                </a:solidFill>
                <a:latin typeface="Tahoma" pitchFamily="34" charset="0"/>
                <a:cs typeface="Times New Roman" pitchFamily="18" charset="0"/>
              </a:rPr>
              <a:t> تتراجع الدافعية بسبب غياب النقاط المذكورة آنفاً، وكذلك:</a:t>
            </a:r>
          </a:p>
        </p:txBody>
      </p:sp>
    </p:spTree>
    <p:extLst>
      <p:ext uri="{BB962C8B-B14F-4D97-AF65-F5344CB8AC3E}">
        <p14:creationId xmlns:p14="http://schemas.microsoft.com/office/powerpoint/2010/main" val="2165447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/>
      <p:bldP spid="36045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 anchor="ctr"/>
          <a:lstStyle/>
          <a:p>
            <a:pPr eaLnBrk="1" hangingPunct="1"/>
            <a:r>
              <a:rPr lang="ar-JO" sz="5000" b="1" smtClean="0">
                <a:solidFill>
                  <a:schemeClr val="folHlink"/>
                </a:solidFill>
              </a:rPr>
              <a:t>الدافعية</a:t>
            </a:r>
            <a:endParaRPr lang="en-US" sz="5000" b="1" smtClean="0">
              <a:solidFill>
                <a:schemeClr val="folHlink"/>
              </a:solidFill>
            </a:endParaRP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41488"/>
            <a:ext cx="8229600" cy="4495800"/>
          </a:xfrm>
        </p:spPr>
        <p:txBody>
          <a:bodyPr/>
          <a:lstStyle/>
          <a:p>
            <a:pPr marL="609600" indent="-609600" algn="r" rtl="1" eaLnBrk="1" hangingPunct="1"/>
            <a:r>
              <a:rPr lang="ar-JO" b="1" dirty="0" smtClean="0"/>
              <a:t>تخلق الدافعية بالتحفيز.. التحفيز سبب..الدافعية نتيجة</a:t>
            </a:r>
          </a:p>
          <a:p>
            <a:pPr marL="609600" indent="-609600" algn="r" rtl="1" eaLnBrk="1" hangingPunct="1"/>
            <a:r>
              <a:rPr lang="ar-JO" b="1" dirty="0" smtClean="0"/>
              <a:t>أنواع التحفيز: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التحفيز الأدبي.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التحفيز المادي.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التحفيز التوعوي.</a:t>
            </a:r>
          </a:p>
          <a:p>
            <a:pPr marL="609600" indent="-609600" algn="r" rtl="1" eaLnBrk="1" hangingPunct="1">
              <a:buFontTx/>
              <a:buAutoNum type="arabicPeriod"/>
            </a:pPr>
            <a:r>
              <a:rPr lang="ar-JO" b="1" dirty="0" smtClean="0"/>
              <a:t>التحفيز السلبي.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84367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إستخدام العدد المناسب من 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تجنب إستخدام العدد الزائد.</a:t>
            </a:r>
          </a:p>
          <a:p>
            <a:r>
              <a:rPr lang="ar-JO" b="1" dirty="0" smtClean="0"/>
              <a:t>كلفة إضافية.</a:t>
            </a:r>
          </a:p>
          <a:p>
            <a:r>
              <a:rPr lang="ar-JO" b="1" dirty="0" smtClean="0"/>
              <a:t>ترهل.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7737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نقاش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كيفية التعامل مع العدد الزائد.</a:t>
            </a:r>
          </a:p>
          <a:p>
            <a:r>
              <a:rPr lang="ar-JO" b="1" dirty="0" smtClean="0"/>
              <a:t>كيفية التعامل مع العدد الناقص.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2208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المنتجات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التصاميم. </a:t>
            </a:r>
          </a:p>
          <a:p>
            <a:r>
              <a:rPr lang="ar-JO" b="1" dirty="0" smtClean="0"/>
              <a:t>طرق الإنتاج. </a:t>
            </a:r>
          </a:p>
          <a:p>
            <a:r>
              <a:rPr lang="ar-JO" b="1" dirty="0" smtClean="0"/>
              <a:t>سهولة الحصول على المدخلات.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629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سلسلة التوريد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التزويد.</a:t>
            </a:r>
          </a:p>
          <a:p>
            <a:r>
              <a:rPr lang="ar-JO" b="1" dirty="0" smtClean="0"/>
              <a:t>التخزين.</a:t>
            </a:r>
          </a:p>
          <a:p>
            <a:r>
              <a:rPr lang="ar-JO" b="1" dirty="0" smtClean="0"/>
              <a:t>حركة المواد داخل المصنع.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55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طرق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مراجعة عدد العمليات الإنتاجية في المنتج.</a:t>
            </a:r>
          </a:p>
          <a:p>
            <a:r>
              <a:rPr lang="ar-JO" b="1" dirty="0" smtClean="0"/>
              <a:t>إعادة النظر بكيفية إتمام كل عملية.</a:t>
            </a:r>
          </a:p>
          <a:p>
            <a:r>
              <a:rPr lang="ar-JO" b="1" dirty="0" smtClean="0"/>
              <a:t>البحث عن بدائل أقل كلفة.</a:t>
            </a:r>
          </a:p>
          <a:p>
            <a:r>
              <a:rPr lang="ar-JO" b="1" dirty="0" smtClean="0"/>
              <a:t>إعادة النظر بالمعدات والأدوات المستخدمة.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483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طرق المتابعة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التقارير.</a:t>
            </a:r>
          </a:p>
          <a:p>
            <a:r>
              <a:rPr lang="ar-JO" b="1" dirty="0" smtClean="0"/>
              <a:t>المتابعة البصرية.</a:t>
            </a:r>
          </a:p>
          <a:p>
            <a:r>
              <a:rPr lang="ar-JO" b="1" dirty="0" smtClean="0"/>
              <a:t>جولات موقعية.</a:t>
            </a:r>
          </a:p>
          <a:p>
            <a:r>
              <a:rPr lang="ar-JO" b="1" dirty="0" smtClean="0"/>
              <a:t>تعزيز التواصل الداخلي.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4088471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وسائل القياس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إعتماد نظام قياس أداء.</a:t>
            </a:r>
          </a:p>
          <a:p>
            <a:r>
              <a:rPr lang="ar-JO" b="1" dirty="0" smtClean="0"/>
              <a:t>تصميم الأدوات المناسبة.</a:t>
            </a:r>
          </a:p>
          <a:p>
            <a:r>
              <a:rPr lang="ar-JO" b="1" dirty="0" smtClean="0"/>
              <a:t>تفعيل مخرجات نظام القياس.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72232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كيف يتم تحسين العمليات؟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بالتعامل الأمثل مع الموارد.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015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التحسين المستمر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تبني سياسة تشجع التحسين المستمر.</a:t>
            </a:r>
          </a:p>
          <a:p>
            <a:r>
              <a:rPr lang="ar-JO" b="1" dirty="0" smtClean="0"/>
              <a:t>تشجيع جميع العاملين على الإنخراط في جهد التحسين المستمر.</a:t>
            </a:r>
          </a:p>
          <a:p>
            <a:r>
              <a:rPr lang="ar-JO" b="1" dirty="0" smtClean="0"/>
              <a:t>دعم الإدارة العليا.</a:t>
            </a:r>
          </a:p>
          <a:p>
            <a:r>
              <a:rPr lang="ar-JO" b="1" dirty="0" smtClean="0"/>
              <a:t>تحسين آليات المشاركة لجميع العاملين في صنع القرارات.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6050092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الدروس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بناء آليات للإستفادة من التجارب..</a:t>
            </a:r>
          </a:p>
          <a:p>
            <a:r>
              <a:rPr lang="ar-JO" b="1" dirty="0" smtClean="0"/>
              <a:t>الناجحة والفاشلة.</a:t>
            </a:r>
          </a:p>
          <a:p>
            <a:r>
              <a:rPr lang="ar-JO" b="1" dirty="0" smtClean="0"/>
              <a:t>الخاصة بالشركة وتجارب الآخرين.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939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pPr marL="0" indent="0">
              <a:buNone/>
            </a:pPr>
            <a:r>
              <a:rPr lang="ar-JO" sz="9600" b="1" dirty="0" smtClean="0"/>
              <a:t>    شكراً</a:t>
            </a:r>
            <a:endParaRPr lang="ar-JO" sz="9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5" y="2636815"/>
            <a:ext cx="44577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مكان العمل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تخطيط</a:t>
            </a:r>
          </a:p>
          <a:p>
            <a:r>
              <a:rPr lang="ar-JO" b="1" dirty="0" smtClean="0"/>
              <a:t>ترتيب</a:t>
            </a:r>
          </a:p>
          <a:p>
            <a:r>
              <a:rPr lang="ar-JO" b="1" dirty="0" smtClean="0"/>
              <a:t>تنظيم </a:t>
            </a:r>
          </a:p>
          <a:p>
            <a:r>
              <a:rPr lang="ar-JO" b="1" dirty="0" smtClean="0"/>
              <a:t>نظافة</a:t>
            </a:r>
          </a:p>
          <a:p>
            <a:endParaRPr lang="ar-JO" b="1" dirty="0"/>
          </a:p>
          <a:p>
            <a:endParaRPr lang="ar-JO" b="1" dirty="0" smtClean="0"/>
          </a:p>
          <a:p>
            <a:endParaRPr lang="ar-JO" b="1" dirty="0"/>
          </a:p>
          <a:p>
            <a:r>
              <a:rPr lang="ar-JO" b="1" dirty="0" smtClean="0"/>
              <a:t>[ الجزء الثاني ]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600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المعدات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بناء خطوط الإنتاج. </a:t>
            </a:r>
          </a:p>
          <a:p>
            <a:r>
              <a:rPr lang="ar-JO" b="1" dirty="0" smtClean="0"/>
              <a:t>موازنة خطوط الإنتاج. </a:t>
            </a:r>
          </a:p>
          <a:p>
            <a:r>
              <a:rPr lang="ar-JO" b="1" dirty="0" smtClean="0"/>
              <a:t>تعظيم نسبة الإستخدام.</a:t>
            </a:r>
          </a:p>
          <a:p>
            <a:r>
              <a:rPr lang="ar-JO" b="1" dirty="0" smtClean="0"/>
              <a:t>تقليل زمن الأعطال.</a:t>
            </a:r>
          </a:p>
          <a:p>
            <a:r>
              <a:rPr lang="ar-JO" b="1" dirty="0" smtClean="0"/>
              <a:t>رفع كفاءة خطوط الإنتاج.</a:t>
            </a:r>
          </a:p>
          <a:p>
            <a:r>
              <a:rPr lang="ar-JO" b="1" dirty="0" smtClean="0"/>
              <a:t>خفض تكلفة التشغيل.</a:t>
            </a:r>
          </a:p>
          <a:p>
            <a:endParaRPr lang="ar-JO" b="1" dirty="0"/>
          </a:p>
          <a:p>
            <a:r>
              <a:rPr lang="ar-JO" b="1" dirty="0"/>
              <a:t>[الجزء </a:t>
            </a:r>
            <a:r>
              <a:rPr lang="ar-JO" b="1" dirty="0" smtClean="0"/>
              <a:t>الأول]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9080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sz="5400" b="1"/>
              <a:t>بناء خطوط الإنتاج</a:t>
            </a:r>
            <a:endParaRPr lang="en-US" sz="5400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عند بناء خط إنتاج تتوفر عدد من المعطيات..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بعضها ثوابت وبعضها متغيرات..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القدرة على تحويل الثوابت إلى متغيرات </a:t>
            </a:r>
            <a:r>
              <a:rPr lang="ar-JO" b="1" dirty="0" smtClean="0"/>
              <a:t>..مثل ساعات العمل .. الكفاءات..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ترتقي بتوازن خط الإنتاج.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وتقلل وقت الإنتظار.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وترفع </a:t>
            </a:r>
            <a:r>
              <a:rPr lang="ar-JO" b="1" dirty="0" smtClean="0"/>
              <a:t>كفائته</a:t>
            </a:r>
            <a:r>
              <a:rPr lang="ar-JO" b="1" dirty="0"/>
              <a:t>.</a:t>
            </a:r>
          </a:p>
          <a:p>
            <a:pPr>
              <a:buFontTx/>
              <a:buBlip>
                <a:blip r:embed="rId3"/>
              </a:buBlip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1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2155</Words>
  <Application>Microsoft Office PowerPoint</Application>
  <PresentationFormat>On-screen Show (4:3)</PresentationFormat>
  <Paragraphs>465</Paragraphs>
  <Slides>62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بسم الله الرحمن الرحيم </vt:lpstr>
      <vt:lpstr>ما هو المقصود بتحسين العمليات؟</vt:lpstr>
      <vt:lpstr>ما هي العملية؟.</vt:lpstr>
      <vt:lpstr>مدخلات ومخرجات</vt:lpstr>
      <vt:lpstr>تحسين العمليات</vt:lpstr>
      <vt:lpstr>كيف يتم تحسين العمليات؟ </vt:lpstr>
      <vt:lpstr>مكان العمل</vt:lpstr>
      <vt:lpstr>المعدات</vt:lpstr>
      <vt:lpstr>بناء خطوط الإنتاج</vt:lpstr>
      <vt:lpstr>معطيات بناء وموازنة الخطوط</vt:lpstr>
      <vt:lpstr>المفاضلة بين الخطوط الكبيرة والصغيرة</vt:lpstr>
      <vt:lpstr>موازنة خطوط الإنتاج</vt:lpstr>
      <vt:lpstr>PowerPoint Presentation</vt:lpstr>
      <vt:lpstr>PowerPoint Presentation</vt:lpstr>
      <vt:lpstr>موازنة خطوط الإنتاج</vt:lpstr>
      <vt:lpstr>موازنة خطوط الإنتاج</vt:lpstr>
      <vt:lpstr>PowerPoint Presentation</vt:lpstr>
      <vt:lpstr>الإنتظار</vt:lpstr>
      <vt:lpstr>الإنتظار</vt:lpstr>
      <vt:lpstr>الهدر</vt:lpstr>
      <vt:lpstr>موازنة خطوط الإنتاج</vt:lpstr>
      <vt:lpstr>موازنة خطوط الإنتاج</vt:lpstr>
      <vt:lpstr>السينات الخمس</vt:lpstr>
      <vt:lpstr>السينات الخمس</vt:lpstr>
      <vt:lpstr>السينات الخمس</vt:lpstr>
      <vt:lpstr>السينات الخمس</vt:lpstr>
      <vt:lpstr>السينات الخمس</vt:lpstr>
      <vt:lpstr>مثال</vt:lpstr>
      <vt:lpstr>مثال</vt:lpstr>
      <vt:lpstr>مثال</vt:lpstr>
      <vt:lpstr>ما هو مقدار الإنتظار؟..</vt:lpstr>
      <vt:lpstr>ما هو حجم الخسارة مالياً؟..</vt:lpstr>
      <vt:lpstr>الحل</vt:lpstr>
      <vt:lpstr>الحل</vt:lpstr>
      <vt:lpstr>الحل</vt:lpstr>
      <vt:lpstr>الموازنة ضرورة ملحة</vt:lpstr>
      <vt:lpstr>الموازنة ضرورة ملحة</vt:lpstr>
      <vt:lpstr>الكفاءة والإستعمال</vt:lpstr>
      <vt:lpstr>رفع كفاءة خطوط الإنتاج</vt:lpstr>
      <vt:lpstr>رفع كفاءة خطوط الإنتاج</vt:lpstr>
      <vt:lpstr>خفض تكلفة التشغيل</vt:lpstr>
      <vt:lpstr>رفع كفاءة العمال</vt:lpstr>
      <vt:lpstr>رفع الكفاءة </vt:lpstr>
      <vt:lpstr>رفع الكفاءة</vt:lpstr>
      <vt:lpstr>رفع الكفاءة</vt:lpstr>
      <vt:lpstr>رفع الكفاءة</vt:lpstr>
      <vt:lpstr>رفع الكفاءة</vt:lpstr>
      <vt:lpstr>من أدوات رفع الكفاءة</vt:lpstr>
      <vt:lpstr>تحسين دافعية العمال</vt:lpstr>
      <vt:lpstr>الدافعية</vt:lpstr>
      <vt:lpstr>الدافعية</vt:lpstr>
      <vt:lpstr>الدافعية</vt:lpstr>
      <vt:lpstr>إستخدام العدد المناسب من العمال</vt:lpstr>
      <vt:lpstr>نقاش</vt:lpstr>
      <vt:lpstr>تحسين المنتجات</vt:lpstr>
      <vt:lpstr>تحسين سلسلة التوريد</vt:lpstr>
      <vt:lpstr>تحسين طرق الإنتاج</vt:lpstr>
      <vt:lpstr>تحسين طرق المتابعة</vt:lpstr>
      <vt:lpstr>تحسين وسائل القياس</vt:lpstr>
      <vt:lpstr>التحسين المستمر</vt:lpstr>
      <vt:lpstr>الدروس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13</cp:revision>
  <dcterms:created xsi:type="dcterms:W3CDTF">2015-05-16T08:13:09Z</dcterms:created>
  <dcterms:modified xsi:type="dcterms:W3CDTF">2015-05-19T15:14:53Z</dcterms:modified>
</cp:coreProperties>
</file>