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9"/>
  </p:notesMasterIdLst>
  <p:sldIdLst>
    <p:sldId id="302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3" r:id="rId47"/>
    <p:sldId id="304" r:id="rId48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4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A413202-F7A5-45D9-9A23-BD87E784426A}" type="datetimeFigureOut">
              <a:rPr lang="ar-JO" smtClean="0"/>
              <a:t>24/01/1436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D7B7FA-9EC9-4F13-8A18-2EE191B0740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67125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97B92-BB03-4DFB-B76E-14CF0207DBE0}" type="slidenum">
              <a:rPr lang="ar-JO" smtClean="0"/>
              <a:t>16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50996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C9242A1-A3A2-4F37-BE99-EB4BEA7C48F6}" type="slidenum">
              <a:rPr lang="en-US" smtClean="0"/>
              <a:pPr eaLnBrk="1" hangingPunct="1"/>
              <a:t>38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54513"/>
            <a:ext cx="5029200" cy="4064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JO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9A18E7A-279B-4E4F-9FED-7FAA9397B814}" type="slidenum">
              <a:rPr lang="en-US" smtClean="0"/>
              <a:pPr eaLnBrk="1" hangingPunct="1"/>
              <a:t>40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54513"/>
            <a:ext cx="5029200" cy="4064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JO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35F594A-BBC2-4EE1-B21D-243A47A27413}" type="slidenum">
              <a:rPr lang="en-US" smtClean="0"/>
              <a:pPr eaLnBrk="1" hangingPunct="1"/>
              <a:t>41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54513"/>
            <a:ext cx="5029200" cy="4064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JO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C69CB4C-746B-489C-8B23-DFC425FDA127}" type="slidenum">
              <a:rPr lang="en-US" smtClean="0"/>
              <a:pPr eaLnBrk="1" hangingPunct="1"/>
              <a:t>44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54513"/>
            <a:ext cx="5029200" cy="4064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J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7E3E-6814-4365-8ED3-DC1DF1BDE0F1}" type="datetimeFigureOut">
              <a:rPr lang="ar-JO" smtClean="0"/>
              <a:t>24/01/1436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140B-35A7-4664-8C07-0A1D417BC97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8743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7E3E-6814-4365-8ED3-DC1DF1BDE0F1}" type="datetimeFigureOut">
              <a:rPr lang="ar-JO" smtClean="0"/>
              <a:t>24/01/1436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140B-35A7-4664-8C07-0A1D417BC97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55672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7E3E-6814-4365-8ED3-DC1DF1BDE0F1}" type="datetimeFigureOut">
              <a:rPr lang="ar-JO" smtClean="0"/>
              <a:t>24/01/1436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140B-35A7-4664-8C07-0A1D417BC97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94135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7E3E-6814-4365-8ED3-DC1DF1BDE0F1}" type="datetimeFigureOut">
              <a:rPr lang="ar-JO" smtClean="0"/>
              <a:t>24/01/1436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140B-35A7-4664-8C07-0A1D417BC97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4447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7E3E-6814-4365-8ED3-DC1DF1BDE0F1}" type="datetimeFigureOut">
              <a:rPr lang="ar-JO" smtClean="0"/>
              <a:t>24/01/1436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140B-35A7-4664-8C07-0A1D417BC97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8890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7E3E-6814-4365-8ED3-DC1DF1BDE0F1}" type="datetimeFigureOut">
              <a:rPr lang="ar-JO" smtClean="0"/>
              <a:t>24/01/1436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140B-35A7-4664-8C07-0A1D417BC97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78515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7E3E-6814-4365-8ED3-DC1DF1BDE0F1}" type="datetimeFigureOut">
              <a:rPr lang="ar-JO" smtClean="0"/>
              <a:t>24/01/1436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140B-35A7-4664-8C07-0A1D417BC97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8321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7E3E-6814-4365-8ED3-DC1DF1BDE0F1}" type="datetimeFigureOut">
              <a:rPr lang="ar-JO" smtClean="0"/>
              <a:t>24/01/1436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140B-35A7-4664-8C07-0A1D417BC97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7871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7E3E-6814-4365-8ED3-DC1DF1BDE0F1}" type="datetimeFigureOut">
              <a:rPr lang="ar-JO" smtClean="0"/>
              <a:t>24/01/1436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140B-35A7-4664-8C07-0A1D417BC97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565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7E3E-6814-4365-8ED3-DC1DF1BDE0F1}" type="datetimeFigureOut">
              <a:rPr lang="ar-JO" smtClean="0"/>
              <a:t>24/01/1436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140B-35A7-4664-8C07-0A1D417BC97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37300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7E3E-6814-4365-8ED3-DC1DF1BDE0F1}" type="datetimeFigureOut">
              <a:rPr lang="ar-JO" smtClean="0"/>
              <a:t>24/01/1436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140B-35A7-4664-8C07-0A1D417BC97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34640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7E3E-6814-4365-8ED3-DC1DF1BDE0F1}" type="datetimeFigureOut">
              <a:rPr lang="ar-JO" smtClean="0"/>
              <a:t>24/01/1436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F140B-35A7-4664-8C07-0A1D417BC97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07550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7724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ar-JO" sz="3600" b="1" dirty="0" smtClean="0">
                <a:solidFill>
                  <a:schemeClr val="bg1">
                    <a:lumMod val="75000"/>
                  </a:schemeClr>
                </a:solidFill>
              </a:rPr>
              <a:t>بسم الله الرحمن الرحيم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JO" sz="6000" b="1" dirty="0" smtClean="0">
                <a:solidFill>
                  <a:schemeClr val="bg1">
                    <a:lumMod val="50000"/>
                  </a:schemeClr>
                </a:solidFill>
              </a:rPr>
              <a:t>غرفة صناعة عمان</a:t>
            </a:r>
            <a:r>
              <a:rPr lang="ar-JO" sz="6000" dirty="0" smtClean="0"/>
              <a:t/>
            </a:r>
            <a:br>
              <a:rPr lang="ar-JO" sz="6000" dirty="0" smtClean="0"/>
            </a:br>
            <a:r>
              <a:rPr lang="ar-JO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معهد إيجابي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696200" cy="3124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950085" algn="l"/>
                <a:tab pos="2637155" algn="ctr"/>
              </a:tabLst>
            </a:pPr>
            <a:r>
              <a:rPr lang="ar-JO" sz="5400" b="1" dirty="0"/>
              <a:t>جدولة العمليات التشغيلية الفعالة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950085" algn="l"/>
                <a:tab pos="2637155" algn="ctr"/>
              </a:tabLst>
            </a:pPr>
            <a:r>
              <a:rPr lang="ar-JO" sz="5400" b="1" dirty="0"/>
              <a:t> وتطوير جدول الإنتاج الرئيسي </a:t>
            </a:r>
            <a:endParaRPr lang="en-US" sz="5400" b="1" dirty="0">
              <a:ea typeface="Times New Roman"/>
              <a:cs typeface="Arial"/>
            </a:endParaRPr>
          </a:p>
          <a:p>
            <a:pPr rtl="1"/>
            <a:r>
              <a:rPr lang="ar-JO" sz="4000" b="1" dirty="0" smtClean="0"/>
              <a:t>الجزء الأول</a:t>
            </a:r>
          </a:p>
          <a:p>
            <a:pPr rtl="1"/>
            <a:r>
              <a:rPr lang="ar-JO" sz="2400" b="1" dirty="0" smtClean="0"/>
              <a:t>إعداد وتقديم: نديم أسعد</a:t>
            </a:r>
          </a:p>
          <a:p>
            <a:pPr rtl="1"/>
            <a:r>
              <a:rPr lang="ar-JO" sz="2800" b="1" dirty="0" smtClean="0"/>
              <a:t>16-19 تشرين ثاني 2014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5165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إدارة المشاريع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70000" lnSpcReduction="20000"/>
          </a:bodyPr>
          <a:lstStyle/>
          <a:p>
            <a:r>
              <a:rPr lang="ar-JO" sz="4100" b="1" dirty="0" smtClean="0"/>
              <a:t>إدارة المشاريع  كحالة خاصة ومدى خصوصيتها.</a:t>
            </a:r>
          </a:p>
          <a:p>
            <a:r>
              <a:rPr lang="ar-JO" sz="4100" b="1" dirty="0" smtClean="0"/>
              <a:t>المشروع هو مجموعة نشاطات مرتبطة بأطر زمنية تنفذ لتحقيق هدفاً عاماً.</a:t>
            </a:r>
          </a:p>
          <a:p>
            <a:r>
              <a:rPr lang="ar-JO" sz="4100" b="1" dirty="0" smtClean="0"/>
              <a:t> تقوم إدارة المشروع بحشد الموارد وتشغيلها لإنهاء المشروع في الموعد وحسب الجدول.</a:t>
            </a:r>
          </a:p>
          <a:p>
            <a:r>
              <a:rPr lang="ar-JO" sz="4100" b="1" dirty="0" smtClean="0"/>
              <a:t> قبل المباشرة بإدارة المشروع على الشركة وضع خطة إدارة مشاريع.</a:t>
            </a:r>
          </a:p>
          <a:p>
            <a:r>
              <a:rPr lang="ar-JO" sz="4100" b="1" dirty="0" smtClean="0"/>
              <a:t>خطط إدارة المشاريع ذات أهمية خاصة بالنسبة للشركات الصغيرة.</a:t>
            </a:r>
          </a:p>
          <a:p>
            <a:r>
              <a:rPr lang="ar-JO" sz="4100" b="1" dirty="0" smtClean="0"/>
              <a:t>تحدد خطة المشروع الهدف من المشروع وكيف سيعمل العاملون  في الشركة على  إنجاز العمل.</a:t>
            </a:r>
          </a:p>
          <a:p>
            <a:pPr marL="0" indent="0">
              <a:buNone/>
            </a:pP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8874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r>
              <a:rPr lang="ar-JO" b="1" dirty="0" smtClean="0"/>
              <a:t>إدارة المشاريع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4929411"/>
          </a:xfrm>
        </p:spPr>
        <p:txBody>
          <a:bodyPr>
            <a:noAutofit/>
          </a:bodyPr>
          <a:lstStyle/>
          <a:p>
            <a:pPr fontAlgn="base">
              <a:buFont typeface="Wingdings" pitchFamily="2" charset="2"/>
              <a:buChar char="v"/>
            </a:pPr>
            <a:r>
              <a:rPr lang="ar-JO" b="1" dirty="0" smtClean="0"/>
              <a:t>الغايات - </a:t>
            </a:r>
            <a:r>
              <a:rPr lang="en-US" b="1" dirty="0"/>
              <a:t>Purpose</a:t>
            </a:r>
          </a:p>
          <a:p>
            <a:pPr fontAlgn="base"/>
            <a:r>
              <a:rPr lang="ar-JO" b="1" dirty="0" smtClean="0"/>
              <a:t>تعتمد الشركات تنفيذ مشاريع لحل مشاكل محددة.</a:t>
            </a:r>
          </a:p>
          <a:p>
            <a:pPr fontAlgn="base"/>
            <a:r>
              <a:rPr lang="ar-JO" b="1" dirty="0" smtClean="0"/>
              <a:t>خطة إدارة المشروع  تحدد المشكلة بوضوح وتصف ما سيفعله المشروع لحل هذه المشكلة.</a:t>
            </a:r>
          </a:p>
          <a:p>
            <a:pPr fontAlgn="base"/>
            <a:r>
              <a:rPr lang="ar-JO" b="1" dirty="0" smtClean="0"/>
              <a:t>تحدد خطة المشروع ما الذي يشتمل عليه مشروع مكتمل وما هي معايير النجاح.</a:t>
            </a:r>
          </a:p>
          <a:p>
            <a:pPr marL="0" indent="0">
              <a:buNone/>
            </a:pP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71472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إدارة المشاريع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Font typeface="Wingdings" pitchFamily="2" charset="2"/>
              <a:buChar char="v"/>
            </a:pPr>
            <a:r>
              <a:rPr lang="ar-JO" b="1" dirty="0" smtClean="0"/>
              <a:t>مجال العمل </a:t>
            </a:r>
            <a:r>
              <a:rPr lang="ar-JO" b="1" dirty="0"/>
              <a:t>-</a:t>
            </a:r>
            <a:r>
              <a:rPr lang="en-US" b="1" dirty="0"/>
              <a:t>Scope</a:t>
            </a:r>
          </a:p>
          <a:p>
            <a:pPr fontAlgn="base"/>
            <a:r>
              <a:rPr lang="ar-JO" b="1" dirty="0"/>
              <a:t>خطة ادارة المشروع تحدد مجال عمل المشروع.</a:t>
            </a:r>
          </a:p>
          <a:p>
            <a:pPr fontAlgn="base"/>
            <a:r>
              <a:rPr lang="ar-JO" b="1" dirty="0"/>
              <a:t>وتصف ما يشتمل عليه المشروع وما لا يشتمل عليه مما قد يكون جزء من مشروع آخر.</a:t>
            </a:r>
          </a:p>
          <a:p>
            <a:pPr fontAlgn="base"/>
            <a:r>
              <a:rPr lang="ar-JO" b="1" dirty="0"/>
              <a:t>تعتمد موازنة المشروع وجدول تنفيذ المشروع على مجالات العمل.</a:t>
            </a:r>
          </a:p>
          <a:p>
            <a:pPr marL="0" indent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6607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إدارة المشاريع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الإدارة</a:t>
            </a:r>
          </a:p>
          <a:p>
            <a:r>
              <a:rPr lang="ar-JO" b="1" dirty="0" smtClean="0"/>
              <a:t>يتسلم إدارة المشروع طاقم من الإداريين والفنيين.</a:t>
            </a:r>
          </a:p>
          <a:p>
            <a:r>
              <a:rPr lang="ar-JO" b="1" dirty="0" smtClean="0"/>
              <a:t>في العادة خطة عمل المشروع تتضمن ذكر فريق إدارة المشروع، مؤهلاتهم ومسؤولياتهم ( الوصف الوظيفي ).</a:t>
            </a:r>
          </a:p>
          <a:p>
            <a:r>
              <a:rPr lang="ar-JO" b="1" dirty="0" smtClean="0"/>
              <a:t>تقوم إدارة المشروع بمراجعة خطة عمل المشروع للتأكد من أنها – بأبعادها المختلفة – واقعية وقابلة للتنفيذ وأن الفريق واثق من ذلك. </a:t>
            </a:r>
            <a:r>
              <a:rPr lang="en-US" b="1" dirty="0"/>
              <a:t/>
            </a:r>
            <a:br>
              <a:rPr lang="en-US" b="1" dirty="0"/>
            </a:b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15120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عناصر إدارة الإنتاج </a:t>
            </a:r>
            <a:endParaRPr lang="ar-JO" b="1" dirty="0" smtClean="0"/>
          </a:p>
          <a:p>
            <a:pPr marL="514350" indent="-514350">
              <a:buFont typeface="+mj-lt"/>
              <a:buAutoNum type="arabicParenR"/>
            </a:pPr>
            <a:r>
              <a:rPr lang="ar-JO" b="1" dirty="0" smtClean="0"/>
              <a:t>حشد الموارد</a:t>
            </a:r>
          </a:p>
          <a:p>
            <a:pPr marL="514350" indent="-514350">
              <a:buFont typeface="+mj-lt"/>
              <a:buAutoNum type="arabicParenR"/>
            </a:pPr>
            <a:r>
              <a:rPr lang="ar-JO" b="1" dirty="0" smtClean="0"/>
              <a:t>التنظيم</a:t>
            </a:r>
          </a:p>
          <a:p>
            <a:pPr marL="514350" indent="-514350">
              <a:buFont typeface="+mj-lt"/>
              <a:buAutoNum type="arabicParenR"/>
            </a:pPr>
            <a:r>
              <a:rPr lang="ar-JO" b="1" dirty="0" smtClean="0"/>
              <a:t>التخطيط</a:t>
            </a:r>
          </a:p>
          <a:p>
            <a:pPr marL="514350" indent="-514350">
              <a:buFont typeface="+mj-lt"/>
              <a:buAutoNum type="arabicParenR"/>
            </a:pPr>
            <a:r>
              <a:rPr lang="ar-JO" b="1" dirty="0" smtClean="0"/>
              <a:t>المتابعة</a:t>
            </a:r>
          </a:p>
          <a:p>
            <a:pPr marL="514350" indent="-514350">
              <a:buFont typeface="+mj-lt"/>
              <a:buAutoNum type="arabicParenR"/>
            </a:pPr>
            <a:r>
              <a:rPr lang="ar-JO" b="1" dirty="0" smtClean="0"/>
              <a:t>تقييم الأداء</a:t>
            </a:r>
          </a:p>
          <a:p>
            <a:pPr marL="0" indent="0">
              <a:buNone/>
            </a:pPr>
            <a:endParaRPr lang="en-US" b="1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66447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ما هو التخطيط؟؟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التخطيط هو واحد من الوظائف الأساسية للإدارة.</a:t>
            </a:r>
          </a:p>
          <a:p>
            <a:r>
              <a:rPr lang="ar-JO" b="1" dirty="0" smtClean="0"/>
              <a:t>التخطيط يهتم بالمستقبل.</a:t>
            </a:r>
          </a:p>
          <a:p>
            <a:r>
              <a:rPr lang="ar-JO" b="1" dirty="0" smtClean="0"/>
              <a:t>التخطيط هو عملية ذهنية معنية بالتقرير مقدماً ماذا ومتى ولماذا وكيف ومن سيقوم بالعمل.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28099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ماهو التخطيط؟؟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« ببساطة شديدة التخطيط يعني ما الذي ينبغي عمله «</a:t>
            </a:r>
          </a:p>
          <a:p>
            <a:pPr marL="342900" lvl="1" indent="-342900" algn="l" rtl="0">
              <a:buFont typeface="Arial" pitchFamily="34" charset="0"/>
              <a:buChar char="•"/>
            </a:pPr>
            <a:r>
              <a:rPr lang="en-US" b="1" dirty="0"/>
              <a:t>The process of setting goals and courses of action, developing rules and procedures, and forecasting future outcomes</a:t>
            </a:r>
            <a:r>
              <a:rPr lang="en-US" sz="2400" dirty="0"/>
              <a:t>.</a:t>
            </a:r>
          </a:p>
          <a:p>
            <a:r>
              <a:rPr lang="ar-JO" b="1" dirty="0" smtClean="0"/>
              <a:t>وهي عملية وضع الأهداف وتحديد منهاج العمل ووضع القوانين والتعليمات وتوقع المخرجات المستقبلية.. لغاية تحقيق هذه الأهداف.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03339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JO" b="1" dirty="0"/>
              <a:t>ما هو </a:t>
            </a:r>
            <a:r>
              <a:rPr lang="ar-JO" b="1" dirty="0" smtClean="0"/>
              <a:t>التخطيط؟؟</a:t>
            </a:r>
          </a:p>
          <a:p>
            <a:r>
              <a:rPr lang="ar-JO" b="1" dirty="0" smtClean="0"/>
              <a:t>التخطيط الإداري - </a:t>
            </a:r>
            <a:r>
              <a:rPr lang="en-US" dirty="0"/>
              <a:t>Management</a:t>
            </a:r>
            <a:r>
              <a:rPr lang="en-US" b="1" dirty="0"/>
              <a:t> </a:t>
            </a:r>
            <a:r>
              <a:rPr lang="en-US" dirty="0"/>
              <a:t>planning</a:t>
            </a:r>
            <a:r>
              <a:rPr lang="ar-JO" b="1" dirty="0" smtClean="0"/>
              <a:t> – هو عملية تحديد أهداف المؤسسة وبناء خطة عمل واقعية ومفصلة  لتحقيق هذه الأهداف. </a:t>
            </a:r>
            <a:endParaRPr lang="en-US" b="1" dirty="0"/>
          </a:p>
          <a:p>
            <a:r>
              <a:rPr lang="ar-JO" b="1" dirty="0" smtClean="0"/>
              <a:t>الخطوات الأساسية في عملية التخطيط الإداري - </a:t>
            </a:r>
            <a:r>
              <a:rPr lang="en-US" dirty="0"/>
              <a:t>management</a:t>
            </a:r>
            <a:r>
              <a:rPr lang="en-US" b="1" dirty="0"/>
              <a:t> </a:t>
            </a:r>
            <a:r>
              <a:rPr lang="en-US" dirty="0"/>
              <a:t>planning</a:t>
            </a:r>
            <a:r>
              <a:rPr lang="en-US" b="1" dirty="0"/>
              <a:t> </a:t>
            </a:r>
            <a:r>
              <a:rPr lang="en-US" dirty="0"/>
              <a:t>process</a:t>
            </a:r>
            <a:r>
              <a:rPr lang="en-US" b="1" dirty="0"/>
              <a:t> </a:t>
            </a:r>
            <a:r>
              <a:rPr lang="ar-JO" b="1" dirty="0" smtClean="0"/>
              <a:t>- هو بناء خارطة طريق - </a:t>
            </a:r>
            <a:r>
              <a:rPr lang="en-US" dirty="0"/>
              <a:t>road</a:t>
            </a:r>
            <a:r>
              <a:rPr lang="en-US" b="1" dirty="0"/>
              <a:t> </a:t>
            </a:r>
            <a:r>
              <a:rPr lang="en-US" dirty="0"/>
              <a:t>map</a:t>
            </a:r>
            <a:r>
              <a:rPr lang="ar-JO" b="1" dirty="0" smtClean="0"/>
              <a:t> - التي تبين كل مهمة ينبغي على المؤسسة تنفيذها من أجل تحقيق الأهداف العامة للمؤسسة. </a:t>
            </a:r>
            <a:r>
              <a:rPr lang="en-US" b="1" dirty="0" smtClean="0"/>
              <a:t> 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69092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أنواع التخطيط</a:t>
            </a:r>
            <a:endParaRPr lang="ar-JO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6939502"/>
              </p:ext>
            </p:extLst>
          </p:nvPr>
        </p:nvGraphicFramePr>
        <p:xfrm>
          <a:off x="395536" y="1916833"/>
          <a:ext cx="8229600" cy="459409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57400"/>
                <a:gridCol w="2057400"/>
                <a:gridCol w="1810814"/>
                <a:gridCol w="2303986"/>
              </a:tblGrid>
              <a:tr h="723136"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أنواع</a:t>
                      </a:r>
                      <a:r>
                        <a:rPr lang="ar-JO" sz="3200" b="1" baseline="0" dirty="0" smtClean="0"/>
                        <a:t> التخطيط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الأطر الزمنية 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الخصوصية 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تكرار الإستعمال</a:t>
                      </a:r>
                      <a:endParaRPr lang="ar-JO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إستراتيجي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طويلة المدى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توجيهي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قليلاً</a:t>
                      </a:r>
                      <a:endParaRPr lang="ar-JO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تكتيكي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قصيرة المدى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محدد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بإستمرار</a:t>
                      </a:r>
                      <a:endParaRPr lang="ar-JO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عملياتي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مستمرة 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مفصل 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يومي</a:t>
                      </a:r>
                      <a:endParaRPr lang="ar-JO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تغييرات، تطبيق</a:t>
                      </a:r>
                      <a:r>
                        <a:rPr lang="ar-JO" sz="3200" b="1" baseline="0" dirty="0" smtClean="0"/>
                        <a:t> نظم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تعتمد على الحالة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حسب الحالة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حسب الحالة</a:t>
                      </a:r>
                      <a:endParaRPr lang="ar-JO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المشاريع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مدة تنفيذ المشروع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مفصل جداً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/>
                        <a:t>يومي </a:t>
                      </a:r>
                      <a:endParaRPr lang="ar-JO" sz="3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19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التخطيط العملياتي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هو تخطيط مستمر متكرر ..</a:t>
            </a:r>
          </a:p>
          <a:p>
            <a:r>
              <a:rPr lang="ar-JO" b="1" dirty="0" smtClean="0"/>
              <a:t>.. لكل وحدة زمنية ( شهر ) ..</a:t>
            </a:r>
          </a:p>
          <a:p>
            <a:r>
              <a:rPr lang="ar-JO" b="1" dirty="0" smtClean="0"/>
              <a:t>.. لكل وحدة إنتاجية ( خط إنتاج ) ..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22450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الجزء الأول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مدخل تعريفي بالإدارة.</a:t>
            </a:r>
          </a:p>
          <a:p>
            <a:pPr>
              <a:buFont typeface="Wingdings" pitchFamily="2" charset="2"/>
              <a:buChar char="q"/>
            </a:pPr>
            <a:r>
              <a:rPr lang="ar-JO" b="1" dirty="0" smtClean="0"/>
              <a:t>إدارة المشاريع.</a:t>
            </a:r>
          </a:p>
          <a:p>
            <a:pPr>
              <a:buFont typeface="Wingdings" pitchFamily="2" charset="2"/>
              <a:buChar char="q"/>
            </a:pPr>
            <a:r>
              <a:rPr lang="ar-JO" b="1" dirty="0" smtClean="0"/>
              <a:t>التخطيط .</a:t>
            </a:r>
          </a:p>
          <a:p>
            <a:pPr>
              <a:buFont typeface="Wingdings" pitchFamily="2" charset="2"/>
              <a:buChar char="q"/>
            </a:pPr>
            <a:r>
              <a:rPr lang="ar-JO" b="1" dirty="0" smtClean="0"/>
              <a:t>الجدولة.</a:t>
            </a:r>
          </a:p>
          <a:p>
            <a:pPr>
              <a:buFont typeface="Wingdings" pitchFamily="2" charset="2"/>
              <a:buChar char="q"/>
            </a:pPr>
            <a:r>
              <a:rPr lang="ar-JO" b="1" dirty="0" smtClean="0"/>
              <a:t>جدول جانت.                    </a:t>
            </a:r>
          </a:p>
          <a:p>
            <a:pPr marL="0" indent="0">
              <a:buNone/>
            </a:pPr>
            <a:endParaRPr lang="ar-JO" b="1" dirty="0"/>
          </a:p>
          <a:p>
            <a:pPr marL="0" indent="0">
              <a:buNone/>
            </a:pPr>
            <a:r>
              <a:rPr lang="ar-JO" b="1" dirty="0" smtClean="0"/>
              <a:t>                        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39705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الخطة العملياتية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تحتوي على العناصر التالية:</a:t>
            </a:r>
          </a:p>
          <a:p>
            <a:r>
              <a:rPr lang="ar-JO" b="1" dirty="0" smtClean="0"/>
              <a:t>كمية الإنتاج لكل يوم ( أو لكل شهر).</a:t>
            </a:r>
          </a:p>
          <a:p>
            <a:r>
              <a:rPr lang="ar-JO" b="1" dirty="0" smtClean="0"/>
              <a:t>جودة الإنتاج المسموح بها لكل يوم.. نسبة السواقط المسموح بها..</a:t>
            </a:r>
          </a:p>
          <a:p>
            <a:r>
              <a:rPr lang="ar-JO" b="1" dirty="0" smtClean="0"/>
              <a:t>الموارد المستخدمة لكل يوم – موارد بشرية – معدات. </a:t>
            </a:r>
          </a:p>
          <a:p>
            <a:r>
              <a:rPr lang="ar-JO" b="1" dirty="0" smtClean="0"/>
              <a:t>مدخلات الإنتاج المطلوبة لكل يوم. </a:t>
            </a:r>
          </a:p>
          <a:p>
            <a:r>
              <a:rPr lang="ar-JO" b="1" dirty="0" smtClean="0"/>
              <a:t>الكفاءة ونسبة الإستخدام. 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97507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الغرض من التخطيط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2800" b="1" dirty="0"/>
              <a:t>Purpose</a:t>
            </a:r>
            <a:r>
              <a:rPr lang="en-US" dirty="0"/>
              <a:t> </a:t>
            </a:r>
            <a:r>
              <a:rPr lang="en-US" sz="2800" b="1" dirty="0"/>
              <a:t>of</a:t>
            </a:r>
            <a:r>
              <a:rPr lang="en-US" dirty="0"/>
              <a:t> </a:t>
            </a:r>
            <a:r>
              <a:rPr lang="en-US" sz="2800" b="1" dirty="0" smtClean="0"/>
              <a:t>Planning</a:t>
            </a:r>
          </a:p>
          <a:p>
            <a:r>
              <a:rPr lang="ar-JO" b="1" dirty="0" smtClean="0"/>
              <a:t>تحقيق أهداف المؤسسة ( المشروع ).</a:t>
            </a:r>
          </a:p>
          <a:p>
            <a:r>
              <a:rPr lang="ar-JO" b="1" dirty="0" smtClean="0"/>
              <a:t>يساعد التخطيط العاملين على التركيز على الأعمال الهامة.</a:t>
            </a:r>
          </a:p>
          <a:p>
            <a:r>
              <a:rPr lang="ar-JO" b="1" dirty="0" smtClean="0"/>
              <a:t>خفض كلفة الأداء.</a:t>
            </a:r>
          </a:p>
          <a:p>
            <a:r>
              <a:rPr lang="ar-JO" b="1" dirty="0"/>
              <a:t>ي</a:t>
            </a:r>
            <a:r>
              <a:rPr lang="ar-JO" b="1" dirty="0" smtClean="0"/>
              <a:t>ساعد التخطيط على إجراء تغييرات تناسب التعيرات في المحيط.</a:t>
            </a:r>
          </a:p>
          <a:p>
            <a:r>
              <a:rPr lang="ar-JO" b="1" dirty="0" smtClean="0"/>
              <a:t>تساعد الخطط على بناء الفريق.</a:t>
            </a:r>
          </a:p>
          <a:p>
            <a:r>
              <a:rPr lang="ar-JO" b="1" dirty="0" smtClean="0"/>
              <a:t>يعزز التخطيط الحس بالإتجاه.</a:t>
            </a:r>
            <a:r>
              <a:rPr lang="en-US" b="1" dirty="0" smtClean="0"/>
              <a:t> </a:t>
            </a:r>
          </a:p>
          <a:p>
            <a:pPr marL="0" indent="0">
              <a:buNone/>
            </a:pP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53414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عناصر التخطيط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تحديد الهدف أو الأهداف.</a:t>
            </a:r>
          </a:p>
          <a:p>
            <a:r>
              <a:rPr lang="ar-JO" b="1" dirty="0" smtClean="0"/>
              <a:t>تحديد الأعمال المطلوبة لتحقيق الهدف.</a:t>
            </a:r>
          </a:p>
          <a:p>
            <a:r>
              <a:rPr lang="ar-JO" b="1" dirty="0" smtClean="0"/>
              <a:t>تقسيم الأعمال إلى أجزاء ( مهام ) ومراحل.</a:t>
            </a:r>
          </a:p>
          <a:p>
            <a:r>
              <a:rPr lang="ar-JO" b="1" dirty="0" smtClean="0"/>
              <a:t>تحديد تراتبية المهام والمراحل.</a:t>
            </a:r>
          </a:p>
          <a:p>
            <a:r>
              <a:rPr lang="ar-JO" b="1" dirty="0" smtClean="0"/>
              <a:t>تحديد مسار عمل.</a:t>
            </a:r>
            <a:endParaRPr lang="ar-JO" b="1" dirty="0"/>
          </a:p>
          <a:p>
            <a:endParaRPr lang="ar-JO" dirty="0" smtClean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58071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تحديد الأهداف والغايات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7992888" cy="4525963"/>
          </a:xfrm>
        </p:spPr>
        <p:txBody>
          <a:bodyPr/>
          <a:lstStyle/>
          <a:p>
            <a:r>
              <a:rPr lang="ar-JO" b="1" dirty="0" smtClean="0"/>
              <a:t>لكل خطة عمل غاية أو مجموعة من الغايات </a:t>
            </a:r>
            <a:r>
              <a:rPr lang="en-US" b="1" dirty="0" smtClean="0"/>
              <a:t>objectives</a:t>
            </a:r>
            <a:r>
              <a:rPr lang="ar-JO" b="1" dirty="0" smtClean="0"/>
              <a:t>.. </a:t>
            </a:r>
          </a:p>
          <a:p>
            <a:r>
              <a:rPr lang="ar-JO" b="1" dirty="0" smtClean="0"/>
              <a:t>وغالباً ما يكون هناك هدف أو مجموعة من الأهداف </a:t>
            </a:r>
            <a:r>
              <a:rPr lang="en-US" b="1" dirty="0" smtClean="0"/>
              <a:t>goals</a:t>
            </a:r>
            <a:r>
              <a:rPr lang="ar-JO" b="1" dirty="0" smtClean="0"/>
              <a:t> 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70045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الفرق بين الغايات والأهداف العامة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 fontScale="92500" lnSpcReduction="10000"/>
          </a:bodyPr>
          <a:lstStyle/>
          <a:p>
            <a:r>
              <a:rPr lang="ar-JO" b="1" dirty="0" smtClean="0"/>
              <a:t>كثير من الناس يخلطون بين الغايات </a:t>
            </a:r>
            <a:r>
              <a:rPr lang="en-US" b="1" dirty="0" smtClean="0"/>
              <a:t>Objectives</a:t>
            </a:r>
            <a:r>
              <a:rPr lang="ar-JO" b="1" dirty="0" smtClean="0"/>
              <a:t> والأهداف العامة </a:t>
            </a:r>
            <a:r>
              <a:rPr lang="en-US" b="1" dirty="0" smtClean="0"/>
              <a:t>goals</a:t>
            </a:r>
            <a:r>
              <a:rPr lang="ar-JO" b="1" dirty="0" smtClean="0"/>
              <a:t> .</a:t>
            </a:r>
          </a:p>
          <a:p>
            <a:r>
              <a:rPr lang="ar-JO" b="1" dirty="0" smtClean="0"/>
              <a:t>الأهداف العامة </a:t>
            </a:r>
            <a:r>
              <a:rPr lang="en-US" b="1" dirty="0"/>
              <a:t>goals</a:t>
            </a:r>
            <a:r>
              <a:rPr lang="ar-JO" b="1" dirty="0" smtClean="0"/>
              <a:t> .. بعيدة المدى وليست بالضرورة قابلة للقياس.. هي أهداف عامة ..</a:t>
            </a:r>
          </a:p>
          <a:p>
            <a:r>
              <a:rPr lang="ar-JO" b="1" dirty="0" smtClean="0"/>
              <a:t>الغايات </a:t>
            </a:r>
            <a:r>
              <a:rPr lang="en-US" b="1" dirty="0"/>
              <a:t>Objectives</a:t>
            </a:r>
            <a:r>
              <a:rPr lang="ar-JO" b="1" dirty="0" smtClean="0"/>
              <a:t> .. قصيرة أو متوسطة المدى وقابلة للقياس. وهي تستخدم في الخطط العملياتية.</a:t>
            </a:r>
          </a:p>
          <a:p>
            <a:r>
              <a:rPr lang="ar-JO" b="1" dirty="0" smtClean="0"/>
              <a:t>أما الأهداف المحددة </a:t>
            </a:r>
            <a:r>
              <a:rPr lang="en-US" b="1" dirty="0" smtClean="0"/>
              <a:t>targets</a:t>
            </a:r>
            <a:r>
              <a:rPr lang="ar-JO" b="1" dirty="0" smtClean="0"/>
              <a:t> .. فهي تعبير رقمي عن حجم الإنجاز المطلوب بلوغه ضمن إطار زمني محدد من قبل فريق معين.</a:t>
            </a:r>
          </a:p>
          <a:p>
            <a:r>
              <a:rPr lang="ar-JO" b="1" dirty="0" smtClean="0"/>
              <a:t>الغايات تتضمن أهداف محددة.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65205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تحديد الغايات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b="1" dirty="0" smtClean="0"/>
              <a:t>Objective setting.</a:t>
            </a:r>
          </a:p>
          <a:p>
            <a:pPr algn="l" rtl="0"/>
            <a:r>
              <a:rPr lang="en-US" b="1" dirty="0" err="1" smtClean="0"/>
              <a:t>Morrisey’s</a:t>
            </a:r>
            <a:r>
              <a:rPr lang="en-US" b="1" dirty="0" smtClean="0"/>
              <a:t> four-point system:  </a:t>
            </a:r>
            <a:r>
              <a:rPr lang="ar-JO" b="1" dirty="0" smtClean="0"/>
              <a:t>يتكون نظام موريسي من:....</a:t>
            </a:r>
            <a:endParaRPr lang="en-US" b="1" dirty="0" smtClean="0"/>
          </a:p>
          <a:p>
            <a:pPr marL="514350" indent="-514350" algn="l" rtl="0">
              <a:buFont typeface="+mj-lt"/>
              <a:buAutoNum type="arabicPeriod"/>
            </a:pPr>
            <a:r>
              <a:rPr lang="en-US" b="1" dirty="0" smtClean="0"/>
              <a:t> Action/verb .. </a:t>
            </a:r>
            <a:r>
              <a:rPr lang="ar-JO" b="1" dirty="0" smtClean="0"/>
              <a:t>فعل ( بناء، إنتاج، تغليف )</a:t>
            </a:r>
            <a:endParaRPr lang="en-US" b="1" dirty="0" smtClean="0"/>
          </a:p>
          <a:p>
            <a:pPr marL="514350" indent="-514350" algn="l" rtl="0">
              <a:buFont typeface="+mj-lt"/>
              <a:buAutoNum type="arabicPeriod"/>
            </a:pPr>
            <a:r>
              <a:rPr lang="en-US" b="1" dirty="0" smtClean="0"/>
              <a:t>Single measurable and tangible result..</a:t>
            </a:r>
            <a:r>
              <a:rPr lang="ar-JO" b="1" dirty="0" smtClean="0"/>
              <a:t>نتيجة قابلة للقياس.</a:t>
            </a:r>
            <a:endParaRPr lang="en-US" b="1" dirty="0" smtClean="0"/>
          </a:p>
          <a:p>
            <a:pPr marL="514350" indent="-514350" algn="l" rtl="0">
              <a:buFont typeface="+mj-lt"/>
              <a:buAutoNum type="arabicPeriod"/>
            </a:pPr>
            <a:r>
              <a:rPr lang="en-US" b="1" dirty="0" smtClean="0"/>
              <a:t>Time frame.. </a:t>
            </a:r>
            <a:r>
              <a:rPr lang="ar-JO" b="1" dirty="0" smtClean="0"/>
              <a:t>إطار زمني </a:t>
            </a:r>
            <a:endParaRPr lang="en-US" b="1" dirty="0" smtClean="0"/>
          </a:p>
          <a:p>
            <a:pPr marL="514350" indent="-514350" algn="l" rtl="0">
              <a:buFont typeface="+mj-lt"/>
              <a:buAutoNum type="arabicPeriod"/>
            </a:pPr>
            <a:r>
              <a:rPr lang="en-US" b="1" dirty="0" smtClean="0"/>
              <a:t>Cost in money or time units.. </a:t>
            </a:r>
            <a:r>
              <a:rPr lang="ar-JO" b="1" dirty="0" smtClean="0"/>
              <a:t>الكلفة مقاسة بالنقد أو الوقت </a:t>
            </a:r>
            <a:endParaRPr lang="en-US" b="1" dirty="0" smtClean="0"/>
          </a:p>
          <a:p>
            <a:pPr algn="l" rtl="0"/>
            <a:r>
              <a:rPr lang="en-US" b="1" dirty="0" smtClean="0"/>
              <a:t>Example: to complete the 3</a:t>
            </a:r>
            <a:r>
              <a:rPr lang="en-US" b="1" baseline="30000" dirty="0" smtClean="0"/>
              <a:t>rd</a:t>
            </a:r>
            <a:r>
              <a:rPr lang="en-US" b="1" dirty="0" smtClean="0"/>
              <a:t> floor in 2 months at JD 22500.</a:t>
            </a:r>
          </a:p>
          <a:p>
            <a:pPr algn="l" rtl="0"/>
            <a:r>
              <a:rPr lang="ar-JO" b="1" dirty="0" smtClean="0"/>
              <a:t>مثال: إنتاج 500 دزينة من القمصان خلال 3 أيام بإستخدام 480 ساعة عمل ( رجل / ساعة ).</a:t>
            </a:r>
            <a:endParaRPr lang="en-US" b="1" dirty="0" smtClean="0"/>
          </a:p>
          <a:p>
            <a:pPr algn="l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85265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SMART </a:t>
            </a:r>
            <a:r>
              <a:rPr lang="en-US" b="1" dirty="0" smtClean="0"/>
              <a:t>Goals (!)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Courier New" pitchFamily="49" charset="0"/>
              <a:buChar char="o"/>
            </a:pPr>
            <a:r>
              <a:rPr lang="en-US" b="1" dirty="0" smtClean="0"/>
              <a:t>S</a:t>
            </a:r>
            <a:r>
              <a:rPr lang="en-US" dirty="0" smtClean="0"/>
              <a:t>pecific………..                     </a:t>
            </a:r>
            <a:r>
              <a:rPr lang="ar-JO" b="1" dirty="0" smtClean="0"/>
              <a:t>محدد</a:t>
            </a:r>
            <a:endParaRPr lang="en-US" b="1" dirty="0"/>
          </a:p>
          <a:p>
            <a:pPr algn="l" rtl="0" fontAlgn="base">
              <a:buFont typeface="Courier New" pitchFamily="49" charset="0"/>
              <a:buChar char="o"/>
            </a:pPr>
            <a:r>
              <a:rPr lang="en-US" b="1" dirty="0" smtClean="0"/>
              <a:t>M</a:t>
            </a:r>
            <a:r>
              <a:rPr lang="en-US" dirty="0" smtClean="0"/>
              <a:t>easurable…..          </a:t>
            </a:r>
            <a:r>
              <a:rPr lang="ar-JO" b="1" dirty="0" smtClean="0"/>
              <a:t>قابل</a:t>
            </a:r>
            <a:r>
              <a:rPr lang="ar-JO" dirty="0" smtClean="0"/>
              <a:t> </a:t>
            </a:r>
            <a:r>
              <a:rPr lang="ar-JO" b="1" dirty="0" smtClean="0"/>
              <a:t>للقياس</a:t>
            </a:r>
            <a:endParaRPr lang="en-US" b="1" dirty="0"/>
          </a:p>
          <a:p>
            <a:pPr algn="l" rtl="0" fontAlgn="base">
              <a:buFont typeface="Courier New" pitchFamily="49" charset="0"/>
              <a:buChar char="o"/>
            </a:pPr>
            <a:r>
              <a:rPr lang="en-US" b="1" dirty="0" smtClean="0"/>
              <a:t>A</a:t>
            </a:r>
            <a:r>
              <a:rPr lang="en-US" dirty="0" smtClean="0"/>
              <a:t>ttainable……           </a:t>
            </a:r>
            <a:r>
              <a:rPr lang="ar-JO" b="1" dirty="0" smtClean="0"/>
              <a:t>قابل</a:t>
            </a:r>
            <a:r>
              <a:rPr lang="ar-JO" dirty="0" smtClean="0"/>
              <a:t> </a:t>
            </a:r>
            <a:r>
              <a:rPr lang="ar-JO" b="1" dirty="0" smtClean="0"/>
              <a:t>للتحقيق</a:t>
            </a:r>
            <a:endParaRPr lang="en-US" b="1" dirty="0"/>
          </a:p>
          <a:p>
            <a:pPr algn="l" rtl="0" fontAlgn="base">
              <a:buFont typeface="Courier New" pitchFamily="49" charset="0"/>
              <a:buChar char="o"/>
            </a:pPr>
            <a:r>
              <a:rPr lang="en-US" b="1" dirty="0" smtClean="0"/>
              <a:t>R</a:t>
            </a:r>
            <a:r>
              <a:rPr lang="en-US" dirty="0" smtClean="0"/>
              <a:t>elevant………                 </a:t>
            </a:r>
            <a:r>
              <a:rPr lang="ar-JO" b="1" dirty="0" smtClean="0"/>
              <a:t>ذو</a:t>
            </a:r>
            <a:r>
              <a:rPr lang="ar-JO" dirty="0" smtClean="0"/>
              <a:t> </a:t>
            </a:r>
            <a:r>
              <a:rPr lang="ar-JO" b="1" dirty="0" smtClean="0"/>
              <a:t>صلة</a:t>
            </a:r>
            <a:endParaRPr lang="en-US" b="1" dirty="0"/>
          </a:p>
          <a:p>
            <a:pPr algn="l" rtl="0" fontAlgn="base">
              <a:buFont typeface="Courier New" pitchFamily="49" charset="0"/>
              <a:buChar char="o"/>
            </a:pPr>
            <a:r>
              <a:rPr lang="en-US" b="1" dirty="0"/>
              <a:t>T</a:t>
            </a:r>
            <a:r>
              <a:rPr lang="en-US" dirty="0"/>
              <a:t>ime Bound</a:t>
            </a:r>
            <a:r>
              <a:rPr lang="en-US" dirty="0" smtClean="0"/>
              <a:t>. ..          </a:t>
            </a:r>
            <a:r>
              <a:rPr lang="ar-JO" b="1" dirty="0" smtClean="0"/>
              <a:t>مؤطر</a:t>
            </a:r>
            <a:r>
              <a:rPr lang="ar-JO" dirty="0" smtClean="0"/>
              <a:t> </a:t>
            </a:r>
            <a:r>
              <a:rPr lang="ar-JO" b="1" dirty="0" smtClean="0"/>
              <a:t>زمنياً</a:t>
            </a:r>
            <a:endParaRPr lang="en-US" b="1" dirty="0"/>
          </a:p>
          <a:p>
            <a:pPr marL="0" indent="0" algn="l" rtl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5445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عناصر التخطيط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غايات التخطيط – أهداف عامة .. أمثلة .. بناء مدرسة .. تطبيق نظام جودة في المصنع .. إنتاج 1000 دزينة بنطلون..</a:t>
            </a:r>
          </a:p>
          <a:p>
            <a:r>
              <a:rPr lang="ar-JO" b="1" dirty="0" smtClean="0"/>
              <a:t>خط سير عام للتنفيذ .. أمثلة .. بناء مدرسة بالإتفاق مع مقاول .. </a:t>
            </a:r>
          </a:p>
        </p:txBody>
      </p:sp>
    </p:spTree>
    <p:extLst>
      <p:ext uri="{BB962C8B-B14F-4D97-AF65-F5344CB8AC3E}">
        <p14:creationId xmlns:p14="http://schemas.microsoft.com/office/powerpoint/2010/main" val="375483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عناصر التخطيط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أهداف محددة معبر عنها رقمياً .. مدرسة تتسع لـ 500 طالب خلال 6 أشهر .. إنتاج 1000 دزينة بنطلون ضمن </a:t>
            </a:r>
            <a:r>
              <a:rPr lang="ar-JO" b="1" dirty="0" smtClean="0"/>
              <a:t>مُحدد </a:t>
            </a:r>
            <a:r>
              <a:rPr lang="ar-JO" b="1" dirty="0"/>
              <a:t>كلفي مقداره 6.5 دينار خلال 3 أسابيع ..</a:t>
            </a:r>
          </a:p>
          <a:p>
            <a:r>
              <a:rPr lang="ar-JO" b="1" dirty="0" smtClean="0"/>
              <a:t>محطات تنفيذ .. تقسيم العمل بحيث تبرز أمامنا محطات  .. </a:t>
            </a:r>
            <a:r>
              <a:rPr lang="en-US" b="1" dirty="0" smtClean="0"/>
              <a:t>Mile stones</a:t>
            </a:r>
            <a:r>
              <a:rPr lang="ar-JO" b="1" dirty="0" smtClean="0"/>
              <a:t>   .. أمثلة .. صب الأساسات .. قص القماش 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13836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فوائد التخطيط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ar-JO" b="1" dirty="0" smtClean="0"/>
              <a:t>يجعل من صنع القرارات مقدماً أمراً ممكناً.</a:t>
            </a:r>
          </a:p>
          <a:p>
            <a:pPr>
              <a:lnSpc>
                <a:spcPct val="90000"/>
              </a:lnSpc>
            </a:pPr>
            <a:r>
              <a:rPr lang="ar-JO" b="1" dirty="0" smtClean="0"/>
              <a:t>يسمح بتوقع النتائج.</a:t>
            </a:r>
          </a:p>
          <a:p>
            <a:pPr>
              <a:lnSpc>
                <a:spcPct val="90000"/>
              </a:lnSpc>
            </a:pPr>
            <a:r>
              <a:rPr lang="ar-JO" b="1" dirty="0" smtClean="0"/>
              <a:t>يمنح حس بالإتجاه.</a:t>
            </a:r>
          </a:p>
          <a:p>
            <a:pPr>
              <a:lnSpc>
                <a:spcPct val="90000"/>
              </a:lnSpc>
            </a:pPr>
            <a:r>
              <a:rPr lang="ar-JO" b="1" dirty="0" smtClean="0"/>
              <a:t>يساعد على التعرف على التهديدات والفرص ويقلل المخاطر.</a:t>
            </a:r>
          </a:p>
          <a:p>
            <a:pPr>
              <a:lnSpc>
                <a:spcPct val="90000"/>
              </a:lnSpc>
            </a:pPr>
            <a:r>
              <a:rPr lang="ar-JO" b="1" dirty="0" smtClean="0"/>
              <a:t>ييسر سيطرة الإدارة من خلال وضع معايير للمتابعة وقياس الأداء.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622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/>
              <a:t>ما هي الإدارة </a:t>
            </a:r>
            <a:r>
              <a:rPr lang="ar-JO" b="1" dirty="0" smtClean="0"/>
              <a:t>؟؟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الإدارة:</a:t>
            </a:r>
          </a:p>
          <a:p>
            <a:r>
              <a:rPr lang="ar-JO" b="1" dirty="0"/>
              <a:t>تعريف الإدارة: عملية إستخدام الموارد المتاحة بأعلى كفاءة ممكنة من أجل الخروج بأفضل المخرجات. </a:t>
            </a:r>
            <a:endParaRPr lang="en-US" b="1" dirty="0"/>
          </a:p>
          <a:p>
            <a:r>
              <a:rPr lang="ar-JO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الإدارة هي إدارة الموارد .. إدارة العاملين.. إدارة المعدات .. إدارة المواد .. إدارة الوقت .. إدارة الطاقة .. 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ar-J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40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من الذي يقوم بالتخطيط ؟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الإدارة العليا في المؤسسات الصغيرة.  </a:t>
            </a:r>
          </a:p>
          <a:p>
            <a:r>
              <a:rPr lang="ar-JO" b="1" dirty="0" smtClean="0"/>
              <a:t>في المؤسسات الكبيرة تقليدياً قسم مختص.</a:t>
            </a:r>
          </a:p>
          <a:p>
            <a:r>
              <a:rPr lang="ar-JO" b="1" dirty="0" smtClean="0"/>
              <a:t>التوجه الحديث أن يشترك القائمون على العمل الميداني بإعداد النسخة الأولية من الخطة بمساعدة وحدة إستشارية صغيرة تلعب دور الميسر.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8005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smtClean="0"/>
              <a:t>خطوات التخطيط</a:t>
            </a:r>
            <a:endParaRPr lang="ar-JO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Font typeface="Wingdings" pitchFamily="2" charset="2"/>
              <a:buChar char="v"/>
            </a:pPr>
            <a:r>
              <a:rPr lang="ar-JO" b="1" dirty="0" smtClean="0"/>
              <a:t>الخطوة الأولى: </a:t>
            </a:r>
          </a:p>
          <a:p>
            <a:pPr fontAlgn="base"/>
            <a:r>
              <a:rPr lang="ar-JO" b="1" dirty="0" smtClean="0"/>
              <a:t>مناقشة عناصر المشروع المختلفة في أوساط الشركة.</a:t>
            </a:r>
          </a:p>
          <a:p>
            <a:pPr fontAlgn="base"/>
            <a:r>
              <a:rPr lang="ar-JO" b="1" dirty="0" smtClean="0"/>
              <a:t>تحديد هدف للمشروع – على مبدأ سمارت.</a:t>
            </a:r>
          </a:p>
          <a:p>
            <a:pPr fontAlgn="base"/>
            <a:r>
              <a:rPr lang="ar-JO" b="1" dirty="0" smtClean="0"/>
              <a:t>تحديد موعد تحقيق الهدف.</a:t>
            </a:r>
            <a:endParaRPr lang="en-US" b="1" dirty="0" smtClean="0"/>
          </a:p>
          <a:p>
            <a:pPr marL="0" indent="0" fontAlgn="base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08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Font typeface="Wingdings" pitchFamily="2" charset="2"/>
              <a:buChar char="v"/>
            </a:pPr>
            <a:r>
              <a:rPr lang="ar-JO" b="1" dirty="0" smtClean="0"/>
              <a:t>الخطوة الثانية:</a:t>
            </a:r>
          </a:p>
          <a:p>
            <a:pPr fontAlgn="base"/>
            <a:r>
              <a:rPr lang="ar-JO" b="1" dirty="0" smtClean="0"/>
              <a:t>تعداد الخطوات المفروض تنفيذها لإتمام المشروع.</a:t>
            </a:r>
          </a:p>
          <a:p>
            <a:pPr fontAlgn="base"/>
            <a:r>
              <a:rPr lang="ar-JO" b="1" dirty="0" smtClean="0"/>
              <a:t>تعيين المسؤولين عن تنفيذ كل خطوة.</a:t>
            </a:r>
          </a:p>
          <a:p>
            <a:pPr marL="0" indent="0" fontAlgn="base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01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Font typeface="Wingdings" pitchFamily="2" charset="2"/>
              <a:buChar char="v"/>
            </a:pPr>
            <a:r>
              <a:rPr lang="ar-JO" b="1" dirty="0" smtClean="0"/>
              <a:t>الخطوة الثالثة:</a:t>
            </a:r>
          </a:p>
          <a:p>
            <a:pPr fontAlgn="base"/>
            <a:r>
              <a:rPr lang="ar-JO" b="1" dirty="0" smtClean="0"/>
              <a:t>أدخل كل نقطة في البرنامج  المستخدم لبناء الخطة، مثل </a:t>
            </a:r>
            <a:r>
              <a:rPr lang="en-US" b="1" dirty="0"/>
              <a:t>Microsoft Outlook, InfoPath or Google </a:t>
            </a:r>
            <a:r>
              <a:rPr lang="en-US" b="1" dirty="0" smtClean="0"/>
              <a:t>Calendar</a:t>
            </a:r>
            <a:endParaRPr lang="ar-JO" b="1" dirty="0" smtClean="0"/>
          </a:p>
          <a:p>
            <a:pPr fontAlgn="base"/>
            <a:r>
              <a:rPr lang="ar-JO" b="1" dirty="0" smtClean="0"/>
              <a:t>حدد تاريخ لكل بند في الخطة.</a:t>
            </a:r>
            <a:endParaRPr lang="en-US" b="1" dirty="0" smtClean="0"/>
          </a:p>
          <a:p>
            <a:endParaRPr lang="ar-JO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27135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الخطوة الرابعة:</a:t>
            </a:r>
          </a:p>
          <a:p>
            <a:r>
              <a:rPr lang="ar-JO" b="1" dirty="0" smtClean="0"/>
              <a:t>أدخل تعديلات حسب ما تقتضيه الأوضاع.</a:t>
            </a:r>
          </a:p>
          <a:p>
            <a:r>
              <a:rPr lang="ar-JO" b="1" dirty="0" smtClean="0"/>
              <a:t>شارك أعضاء الفريق في الوصول إلى برنامج إدارة المشروع حتى يكونوا على إطلاع.</a:t>
            </a:r>
          </a:p>
          <a:p>
            <a:pPr marL="0" indent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9871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الجدولة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يسير التخطيط والجدولة يداً بيد..</a:t>
            </a:r>
          </a:p>
          <a:p>
            <a:r>
              <a:rPr lang="ar-JO" b="1" dirty="0" smtClean="0"/>
              <a:t>الخطة هي الطرح النظري لكيفية تنفيذ مشروع.</a:t>
            </a:r>
          </a:p>
          <a:p>
            <a:r>
              <a:rPr lang="ar-JO" b="1" dirty="0" smtClean="0"/>
              <a:t>تساعد الخطة على وضع خارطة طريق للوصول إلى الهدف.</a:t>
            </a:r>
          </a:p>
          <a:p>
            <a:r>
              <a:rPr lang="ar-JO" b="1" dirty="0" smtClean="0"/>
              <a:t>الجدول – المرتبط بخطة – يحدد أطر زمنية لكل خطوة من خطوات الإنتاج.</a:t>
            </a:r>
          </a:p>
          <a:p>
            <a:r>
              <a:rPr lang="ar-JO" b="1" dirty="0" smtClean="0"/>
              <a:t>الجدول يتضمن تفاصيل أكثر عن الموارد والنتائج ومقاييس لبعض أوجه الأداء.</a:t>
            </a:r>
            <a:r>
              <a:rPr lang="en-US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181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/>
          <a:lstStyle/>
          <a:p>
            <a:r>
              <a:rPr lang="ar-JO" b="1" dirty="0" smtClean="0"/>
              <a:t>*الجدولة </a:t>
            </a:r>
            <a:r>
              <a:rPr lang="ar-JO" b="1" dirty="0" smtClean="0"/>
              <a:t>والتخطيط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4929411"/>
          </a:xfrm>
        </p:spPr>
        <p:txBody>
          <a:bodyPr>
            <a:noAutofit/>
          </a:bodyPr>
          <a:lstStyle/>
          <a:p>
            <a:pPr fontAlgn="base"/>
            <a:r>
              <a:rPr lang="en-US" sz="2400" b="1" dirty="0" smtClean="0"/>
              <a:t>Planning</a:t>
            </a:r>
            <a:r>
              <a:rPr lang="ar-JO" sz="2400" b="1" dirty="0" smtClean="0"/>
              <a:t> التخطيط </a:t>
            </a:r>
          </a:p>
          <a:p>
            <a:pPr fontAlgn="base"/>
            <a:r>
              <a:rPr lang="ar-JO" sz="2400" b="1" dirty="0" smtClean="0"/>
              <a:t>تحتاج الخطة الى ناتج لتسعى لتحقيقه من خلال خارطة طريق بالإنتقال من الواقع الحالي إلى الواقع الذي أوجده تحقيق الهدف.</a:t>
            </a:r>
          </a:p>
          <a:p>
            <a:pPr fontAlgn="base"/>
            <a:r>
              <a:rPr lang="ar-JO" sz="2400" b="1" dirty="0" smtClean="0"/>
              <a:t>الخطط يمكن أن تكون قصيرة المدى ويمكن أن تكون طويلة المدى.</a:t>
            </a:r>
          </a:p>
          <a:p>
            <a:pPr fontAlgn="base"/>
            <a:r>
              <a:rPr lang="ar-JO" sz="2400" b="1" dirty="0" smtClean="0"/>
              <a:t>الخطط تحتوي على تفاصيل ترشد منفذي الخطة من نقطة البداية الى نقطة النهاية.</a:t>
            </a:r>
          </a:p>
          <a:p>
            <a:pPr fontAlgn="base"/>
            <a:r>
              <a:rPr lang="ar-JO" sz="2400" b="1" dirty="0" smtClean="0"/>
              <a:t>ينبغي أن تحتوي الخطة متسعاً للمفاجئات التي ينجم عنها تأخير.</a:t>
            </a:r>
            <a:endParaRPr lang="en-US" sz="2400" b="1" dirty="0"/>
          </a:p>
          <a:p>
            <a:pPr fontAlgn="base"/>
            <a:r>
              <a:rPr lang="ar-JO" sz="2400" b="1" dirty="0" smtClean="0"/>
              <a:t> </a:t>
            </a:r>
            <a:r>
              <a:rPr lang="en-US" sz="2400" b="1" dirty="0"/>
              <a:t> </a:t>
            </a:r>
            <a:r>
              <a:rPr lang="ar-JO" sz="2400" b="1" dirty="0" smtClean="0"/>
              <a:t>الجدولة </a:t>
            </a:r>
            <a:r>
              <a:rPr lang="en-US" sz="2400" b="1" dirty="0" smtClean="0"/>
              <a:t> Scheduling</a:t>
            </a:r>
            <a:endParaRPr lang="en-US" sz="2400" b="1" dirty="0"/>
          </a:p>
          <a:p>
            <a:pPr fontAlgn="base"/>
            <a:r>
              <a:rPr lang="ar-JO" sz="2400" b="1" dirty="0"/>
              <a:t>الجدولة هي عملية تخصيص أطر الزمنية لمراحل تقدم الخطة على طريق تحقيق الغاية</a:t>
            </a:r>
            <a:r>
              <a:rPr lang="ar-JO" sz="2400" b="1" dirty="0" smtClean="0"/>
              <a:t>.</a:t>
            </a:r>
          </a:p>
          <a:p>
            <a:pPr fontAlgn="base"/>
            <a:r>
              <a:rPr lang="ar-JO" sz="2400" b="1" dirty="0" smtClean="0"/>
              <a:t>الجداول الزمنية ايضا يمكن ان تكون قصيرة المدى وطويلة المدى.</a:t>
            </a:r>
          </a:p>
          <a:p>
            <a:pPr fontAlgn="base"/>
            <a:r>
              <a:rPr lang="ar-JO" sz="2400" b="1" dirty="0" smtClean="0"/>
              <a:t>كثيراً ما تكون الجداول قصيرة المدى مرتبطة بجدول طويل المدى اكثر شمولية.</a:t>
            </a:r>
          </a:p>
          <a:p>
            <a:pPr fontAlgn="base"/>
            <a:r>
              <a:rPr lang="ar-JO" sz="2400" b="1" dirty="0" smtClean="0"/>
              <a:t>في حال وجود جداول فرعية في مؤسسة من الضروري وجود تنسيق بين منسقي هذه الجداول لضمان سير سلس للعمل. </a:t>
            </a:r>
            <a:endParaRPr lang="ar-JO" sz="2400" b="1" dirty="0"/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ar-JO" sz="2400" dirty="0"/>
          </a:p>
        </p:txBody>
      </p:sp>
    </p:spTree>
    <p:extLst>
      <p:ext uri="{BB962C8B-B14F-4D97-AF65-F5344CB8AC3E}">
        <p14:creationId xmlns:p14="http://schemas.microsoft.com/office/powerpoint/2010/main" val="171250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التخطيط والجدولة والبرمجة </a:t>
            </a:r>
            <a:r>
              <a:rPr lang="ar-JO" b="1" dirty="0" smtClean="0"/>
              <a:t>...</a:t>
            </a:r>
          </a:p>
          <a:p>
            <a:pPr marL="0" indent="0">
              <a:buNone/>
            </a:pPr>
            <a:r>
              <a:rPr lang="en-US" b="1" dirty="0" smtClean="0"/>
              <a:t>planning </a:t>
            </a:r>
            <a:r>
              <a:rPr lang="en-US" b="1" dirty="0"/>
              <a:t>– scheduling – programming </a:t>
            </a:r>
            <a:r>
              <a:rPr lang="en-US" b="1" dirty="0" smtClean="0"/>
              <a:t>–sequencing - projection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53190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88913"/>
            <a:ext cx="6278562" cy="801687"/>
          </a:xfrm>
        </p:spPr>
        <p:txBody>
          <a:bodyPr/>
          <a:lstStyle/>
          <a:p>
            <a:pPr eaLnBrk="1" hangingPunct="1"/>
            <a:r>
              <a:rPr lang="ar-JO" sz="3600" b="1" dirty="0" smtClean="0"/>
              <a:t>أنواع الجدولة </a:t>
            </a:r>
            <a:endParaRPr lang="en-US" sz="3600" b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>
            <a:normAutofit/>
          </a:bodyPr>
          <a:lstStyle/>
          <a:p>
            <a:pPr eaLnBrk="1" hangingPunct="1"/>
            <a:r>
              <a:rPr lang="ar-JO" b="1" dirty="0" smtClean="0">
                <a:solidFill>
                  <a:schemeClr val="accent2"/>
                </a:solidFill>
              </a:rPr>
              <a:t>الجدولة: هي تخصيص الموارد وتوزيعها على الوحدات الزمنية لتحقيق أغراض محددة.</a:t>
            </a:r>
          </a:p>
          <a:p>
            <a:pPr eaLnBrk="1" hangingPunct="1"/>
            <a:r>
              <a:rPr lang="ar-JO" b="1" dirty="0" smtClean="0">
                <a:solidFill>
                  <a:schemeClr val="accent2"/>
                </a:solidFill>
              </a:rPr>
              <a:t>جدولة الطلب </a:t>
            </a:r>
            <a:r>
              <a:rPr lang="en-US" b="1" dirty="0" smtClean="0">
                <a:solidFill>
                  <a:schemeClr val="accent2"/>
                </a:solidFill>
              </a:rPr>
              <a:t>demand</a:t>
            </a:r>
            <a:r>
              <a:rPr lang="ar-JO" b="1" dirty="0" smtClean="0">
                <a:solidFill>
                  <a:schemeClr val="accent2"/>
                </a:solidFill>
              </a:rPr>
              <a:t> : توزيع الزبائن وطلبياتها على المساحات الزمنية المتاحة من أجل تنفيذ طلبياتهم.</a:t>
            </a:r>
          </a:p>
          <a:p>
            <a:pPr eaLnBrk="1" hangingPunct="1"/>
            <a:r>
              <a:rPr lang="ar-JO" b="1" dirty="0" smtClean="0">
                <a:solidFill>
                  <a:schemeClr val="accent2"/>
                </a:solidFill>
              </a:rPr>
              <a:t>جدولة القوى العاملة: جدول يظهر متى يعمل العمال والفنيين.</a:t>
            </a:r>
          </a:p>
          <a:p>
            <a:pPr eaLnBrk="1" hangingPunct="1"/>
            <a:r>
              <a:rPr lang="ar-JO" b="1" dirty="0" smtClean="0">
                <a:solidFill>
                  <a:schemeClr val="accent2"/>
                </a:solidFill>
              </a:rPr>
              <a:t>جدول العمليات: جدول يظهر متى يتم التعامل مع العمليات من زاوية محطات العمل والعمال.</a:t>
            </a:r>
            <a:endParaRPr lang="en-US" b="1" dirty="0" smtClean="0">
              <a:solidFill>
                <a:schemeClr val="accent2"/>
              </a:solidFill>
            </a:endParaRPr>
          </a:p>
          <a:p>
            <a:pPr marL="0" indent="0" eaLnBrk="1" hangingPunct="1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4382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أهداف التخطيط المجدول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ar-JO" sz="3200" b="1" dirty="0" smtClean="0"/>
              <a:t>تضخيم تدفق العمل ( زيادة حجم العمل ).</a:t>
            </a:r>
          </a:p>
          <a:p>
            <a:pPr lvl="1"/>
            <a:r>
              <a:rPr lang="ar-JO" sz="3200" b="1" dirty="0" smtClean="0"/>
              <a:t>زيادة عدد العمليات المنجزة في موعدها.</a:t>
            </a:r>
          </a:p>
          <a:p>
            <a:pPr lvl="1"/>
            <a:r>
              <a:rPr lang="ar-JO" sz="3200" b="1" dirty="0" smtClean="0"/>
              <a:t>زيادة إستخدام الموارد إلى الحد الأقصى.</a:t>
            </a:r>
          </a:p>
          <a:p>
            <a:pPr lvl="1"/>
            <a:r>
              <a:rPr lang="ar-JO" sz="3200" b="1" dirty="0" smtClean="0"/>
              <a:t>تجنب التأجيل. </a:t>
            </a:r>
          </a:p>
          <a:p>
            <a:pPr lvl="1"/>
            <a:r>
              <a:rPr lang="ar-JO" sz="3200" b="1" dirty="0" smtClean="0"/>
              <a:t>التطبيق الحازم للأولويات. </a:t>
            </a:r>
          </a:p>
          <a:p>
            <a:pPr lvl="1"/>
            <a:r>
              <a:rPr lang="ar-JO" sz="3200" b="1" dirty="0" smtClean="0"/>
              <a:t>تقليل المصاريف الرأسمالية </a:t>
            </a:r>
            <a:r>
              <a:rPr lang="en-US" sz="3200" b="1" dirty="0" smtClean="0"/>
              <a:t>overhead</a:t>
            </a:r>
            <a:endParaRPr lang="en-US" sz="3200" b="1" dirty="0"/>
          </a:p>
          <a:p>
            <a:pPr lvl="1"/>
            <a:r>
              <a:rPr lang="ar-JO" sz="3200" b="1" dirty="0" smtClean="0"/>
              <a:t>تعزيز القدرة على التوقع.</a:t>
            </a:r>
          </a:p>
        </p:txBody>
      </p:sp>
    </p:spTree>
    <p:extLst>
      <p:ext uri="{BB962C8B-B14F-4D97-AF65-F5344CB8AC3E}">
        <p14:creationId xmlns:p14="http://schemas.microsoft.com/office/powerpoint/2010/main" val="768311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ar-JO" b="1" dirty="0"/>
              <a:t>شح الموارد </a:t>
            </a:r>
            <a:r>
              <a:rPr lang="ar-JO" b="1" dirty="0" smtClean="0"/>
              <a:t>...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الإدارة في ظل شح مورد أو أكثر</a:t>
            </a:r>
            <a:endParaRPr lang="en-US" b="1" dirty="0"/>
          </a:p>
          <a:p>
            <a:pPr>
              <a:buFont typeface="Wingdings" pitchFamily="2" charset="2"/>
              <a:buChar char="ü"/>
            </a:pPr>
            <a:r>
              <a:rPr lang="ar-JO" b="1" dirty="0"/>
              <a:t>الإستخدام المسرف للموارد ( الهدر )  – ماذا يعني؟؟ </a:t>
            </a:r>
            <a:endParaRPr lang="ar-JO" b="1" dirty="0" smtClean="0"/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كيف </a:t>
            </a:r>
            <a:r>
              <a:rPr lang="ar-JO" b="1" dirty="0"/>
              <a:t>يترجم إلى أعباء مالية إضافية؟؟  </a:t>
            </a:r>
            <a:endParaRPr lang="en-US" b="1" dirty="0"/>
          </a:p>
          <a:p>
            <a:pPr>
              <a:buFont typeface="Wingdings" pitchFamily="2" charset="2"/>
              <a:buChar char="ü"/>
            </a:pPr>
            <a:endParaRPr lang="ar-JO" b="1" dirty="0" smtClean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16821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188913"/>
            <a:ext cx="6640513" cy="754062"/>
          </a:xfrm>
        </p:spPr>
        <p:txBody>
          <a:bodyPr/>
          <a:lstStyle/>
          <a:p>
            <a:pPr eaLnBrk="1" hangingPunct="1"/>
            <a:r>
              <a:rPr lang="ar-JO" sz="3600" b="1" dirty="0" smtClean="0"/>
              <a:t>مقاييس الأداء</a:t>
            </a:r>
            <a:endParaRPr lang="en-US" sz="3600" b="1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24862" cy="547211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ar-JO" b="1" dirty="0" smtClean="0">
                <a:solidFill>
                  <a:schemeClr val="accent2"/>
                </a:solidFill>
              </a:rPr>
              <a:t>وقت تصنيع الطلبية: </a:t>
            </a:r>
            <a:r>
              <a:rPr lang="en-US" b="1" dirty="0">
                <a:solidFill>
                  <a:schemeClr val="accent2"/>
                </a:solidFill>
              </a:rPr>
              <a:t>Job flow time </a:t>
            </a:r>
            <a:r>
              <a:rPr lang="en-US" b="1" dirty="0" smtClean="0">
                <a:solidFill>
                  <a:schemeClr val="accent2"/>
                </a:solidFill>
              </a:rPr>
              <a:t>- </a:t>
            </a:r>
            <a:r>
              <a:rPr lang="en-US" b="1" dirty="0"/>
              <a:t>throughput </a:t>
            </a:r>
            <a:r>
              <a:rPr lang="en-US" b="1" dirty="0" smtClean="0"/>
              <a:t>time– </a:t>
            </a:r>
            <a:endParaRPr lang="ar-JO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ar-JO" b="1" dirty="0" smtClean="0">
                <a:solidFill>
                  <a:schemeClr val="accent2"/>
                </a:solidFill>
              </a:rPr>
              <a:t>   المدة التي يستغرقها عمل او مجموعة من الاعمال ( المهام )          الإنتاجية تحت التصنيع.</a:t>
            </a:r>
          </a:p>
          <a:p>
            <a:pPr>
              <a:lnSpc>
                <a:spcPct val="80000"/>
              </a:lnSpc>
            </a:pPr>
            <a:r>
              <a:rPr lang="ar-JO" b="1" dirty="0" smtClean="0">
                <a:solidFill>
                  <a:schemeClr val="accent2"/>
                </a:solidFill>
              </a:rPr>
              <a:t>مدة التصنيع: </a:t>
            </a:r>
            <a:r>
              <a:rPr lang="en-US" b="1" dirty="0" err="1">
                <a:solidFill>
                  <a:schemeClr val="accent2"/>
                </a:solidFill>
              </a:rPr>
              <a:t>Makespan</a:t>
            </a:r>
            <a:r>
              <a:rPr lang="ar-JO" b="1" dirty="0" smtClean="0">
                <a:solidFill>
                  <a:schemeClr val="accent2"/>
                </a:solidFill>
              </a:rPr>
              <a:t> المدة المطلوبة لإتمام مجموعة من الأعمال الإنتاجية </a:t>
            </a:r>
            <a:r>
              <a:rPr lang="en-US" b="1" dirty="0" smtClean="0">
                <a:solidFill>
                  <a:schemeClr val="accent2"/>
                </a:solidFill>
              </a:rPr>
              <a:t>Job</a:t>
            </a:r>
            <a:r>
              <a:rPr lang="ar-JO" b="1" dirty="0" smtClean="0">
                <a:solidFill>
                  <a:schemeClr val="accent2"/>
                </a:solidFill>
              </a:rPr>
              <a:t> .</a:t>
            </a:r>
          </a:p>
          <a:p>
            <a:pPr>
              <a:lnSpc>
                <a:spcPct val="80000"/>
              </a:lnSpc>
            </a:pPr>
            <a:r>
              <a:rPr lang="ar-JO" b="1" dirty="0" smtClean="0">
                <a:solidFill>
                  <a:schemeClr val="accent2"/>
                </a:solidFill>
              </a:rPr>
              <a:t>مدة التأخير : </a:t>
            </a:r>
            <a:r>
              <a:rPr lang="en-US" b="1" dirty="0">
                <a:solidFill>
                  <a:schemeClr val="accent2"/>
                </a:solidFill>
              </a:rPr>
              <a:t>Past due</a:t>
            </a:r>
            <a:r>
              <a:rPr lang="ar-JO" b="1" dirty="0" smtClean="0">
                <a:solidFill>
                  <a:schemeClr val="accent2"/>
                </a:solidFill>
              </a:rPr>
              <a:t> المدة التي تأخر إنتاج عمل إنتاجي عن الموعد المقرر.</a:t>
            </a:r>
          </a:p>
          <a:p>
            <a:pPr>
              <a:lnSpc>
                <a:spcPct val="80000"/>
              </a:lnSpc>
            </a:pPr>
            <a:r>
              <a:rPr lang="ar-JO" b="1" dirty="0" smtClean="0">
                <a:solidFill>
                  <a:schemeClr val="accent2"/>
                </a:solidFill>
              </a:rPr>
              <a:t>العمل تحت التصنيع: </a:t>
            </a:r>
            <a:r>
              <a:rPr lang="en-US" b="1" dirty="0">
                <a:solidFill>
                  <a:schemeClr val="accent2"/>
                </a:solidFill>
              </a:rPr>
              <a:t>Work-in-process (WIP</a:t>
            </a:r>
            <a:r>
              <a:rPr lang="en-US" b="1" dirty="0" smtClean="0">
                <a:solidFill>
                  <a:schemeClr val="accent2"/>
                </a:solidFill>
              </a:rPr>
              <a:t>)</a:t>
            </a:r>
            <a:r>
              <a:rPr lang="ar-JO" b="1" dirty="0" smtClean="0">
                <a:solidFill>
                  <a:schemeClr val="accent2"/>
                </a:solidFill>
              </a:rPr>
              <a:t> – كمية المواد داخل خط الإنتاج التي يجري تصنيعها أو تنتظر أو موجودة بحالة شبه مصنعة.</a:t>
            </a:r>
          </a:p>
          <a:p>
            <a:pPr>
              <a:lnSpc>
                <a:spcPct val="80000"/>
              </a:lnSpc>
            </a:pPr>
            <a:r>
              <a:rPr lang="ar-JO" b="1" dirty="0" smtClean="0">
                <a:solidFill>
                  <a:schemeClr val="accent2"/>
                </a:solidFill>
              </a:rPr>
              <a:t>مجموع المواد ( الخزين ): </a:t>
            </a:r>
            <a:r>
              <a:rPr lang="en-US" b="1" dirty="0">
                <a:solidFill>
                  <a:schemeClr val="accent2"/>
                </a:solidFill>
              </a:rPr>
              <a:t>Total inventory</a:t>
            </a:r>
            <a:r>
              <a:rPr lang="ar-JO" b="1" dirty="0" smtClean="0">
                <a:solidFill>
                  <a:schemeClr val="accent2"/>
                </a:solidFill>
              </a:rPr>
              <a:t> مجموع المواد المستلمة حسب ما هو مجدول مضافاً إليها المواد الموجودة داخل الخط.</a:t>
            </a:r>
          </a:p>
          <a:p>
            <a:pPr>
              <a:lnSpc>
                <a:spcPct val="80000"/>
              </a:lnSpc>
            </a:pPr>
            <a:r>
              <a:rPr lang="ar-JO" b="1" dirty="0" smtClean="0">
                <a:solidFill>
                  <a:schemeClr val="accent2"/>
                </a:solidFill>
              </a:rPr>
              <a:t>نسبة الإستخدام : </a:t>
            </a:r>
            <a:r>
              <a:rPr lang="en-US" b="1" dirty="0">
                <a:solidFill>
                  <a:schemeClr val="accent2"/>
                </a:solidFill>
              </a:rPr>
              <a:t>Utilization</a:t>
            </a:r>
            <a:r>
              <a:rPr lang="ar-JO" b="1" dirty="0" smtClean="0">
                <a:solidFill>
                  <a:schemeClr val="accent2"/>
                </a:solidFill>
              </a:rPr>
              <a:t> لماكينة أو لعامل هي نسبة الوقت الفعلي للعمل مقسوماً على وقت الدوام. 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300" dirty="0" smtClean="0"/>
          </a:p>
        </p:txBody>
      </p:sp>
    </p:spTree>
    <p:extLst>
      <p:ext uri="{BB962C8B-B14F-4D97-AF65-F5344CB8AC3E}">
        <p14:creationId xmlns:p14="http://schemas.microsoft.com/office/powerpoint/2010/main" val="296837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0725" y="596900"/>
            <a:ext cx="5210175" cy="690563"/>
          </a:xfrm>
        </p:spPr>
        <p:txBody>
          <a:bodyPr/>
          <a:lstStyle/>
          <a:p>
            <a:pPr eaLnBrk="1" hangingPunct="1"/>
            <a:r>
              <a:rPr lang="ar-JO" sz="3600" b="1" dirty="0" smtClean="0"/>
              <a:t>جدول جانت</a:t>
            </a:r>
            <a:endParaRPr lang="en-US" sz="3600" b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0225" cy="4291013"/>
          </a:xfrm>
        </p:spPr>
        <p:txBody>
          <a:bodyPr>
            <a:noAutofit/>
          </a:bodyPr>
          <a:lstStyle/>
          <a:p>
            <a:pPr algn="r" eaLnBrk="1" hangingPunct="1">
              <a:lnSpc>
                <a:spcPct val="110000"/>
              </a:lnSpc>
            </a:pPr>
            <a:r>
              <a:rPr lang="ar-JO" b="1" dirty="0" smtClean="0"/>
              <a:t>يستخدم جدول جانت كأداة تخطيط ومتابعة لتقدم العمل في مشروع ولتقييم حمل العمل في المحطات المختلفة.</a:t>
            </a:r>
          </a:p>
          <a:p>
            <a:pPr algn="r" eaLnBrk="1" hangingPunct="1">
              <a:lnSpc>
                <a:spcPct val="110000"/>
              </a:lnSpc>
            </a:pPr>
            <a:r>
              <a:rPr lang="ar-JO" b="1" dirty="0" smtClean="0"/>
              <a:t>يأخذ الجدول شكلين أساسيين:</a:t>
            </a:r>
          </a:p>
          <a:p>
            <a:pPr algn="r" eaLnBrk="1" hangingPunct="1">
              <a:lnSpc>
                <a:spcPct val="110000"/>
              </a:lnSpc>
              <a:buFont typeface="Wingdings" pitchFamily="2" charset="2"/>
              <a:buChar char="ü"/>
            </a:pPr>
            <a:r>
              <a:rPr lang="ar-JO" b="1" dirty="0" smtClean="0"/>
              <a:t>جدول سير العمل: ويظهر بشكل بياني الواقع الحالي لأي نشاط أو عمل مقارنة مع تاريخ إتمامه المجدول.</a:t>
            </a:r>
          </a:p>
          <a:p>
            <a:pPr algn="r" eaLnBrk="1" hangingPunct="1">
              <a:lnSpc>
                <a:spcPct val="110000"/>
              </a:lnSpc>
              <a:buFont typeface="Wingdings" pitchFamily="2" charset="2"/>
              <a:buChar char="ü"/>
            </a:pPr>
            <a:r>
              <a:rPr lang="ar-JO" b="1" dirty="0" smtClean="0"/>
              <a:t>جدول محطات العمل: ويظهر الحمل في كل محطة والوقت غير المستخدم في كل محطة. </a:t>
            </a:r>
          </a:p>
          <a:p>
            <a:pPr marL="0" indent="0" algn="r" eaLnBrk="1" hangingPunct="1">
              <a:lnSpc>
                <a:spcPct val="110000"/>
              </a:lnSpc>
              <a:buNone/>
            </a:pPr>
            <a:r>
              <a:rPr lang="ar-JO" b="1" dirty="0" smtClean="0"/>
              <a:t>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85146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/>
              <a:t>جدول </a:t>
            </a:r>
            <a:r>
              <a:rPr lang="ar-JO" b="1" dirty="0" smtClean="0"/>
              <a:t>جانت لمتابعة سير العمل </a:t>
            </a:r>
            <a:br>
              <a:rPr lang="ar-JO" b="1" dirty="0" smtClean="0"/>
            </a:br>
            <a:r>
              <a:rPr lang="ar-JO" sz="2700" b="1" dirty="0" smtClean="0"/>
              <a:t>مثال: تأسيس مصنع </a:t>
            </a:r>
            <a:endParaRPr lang="ar-JO" sz="27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010520"/>
              </p:ext>
            </p:extLst>
          </p:nvPr>
        </p:nvGraphicFramePr>
        <p:xfrm>
          <a:off x="251520" y="1628800"/>
          <a:ext cx="8767642" cy="296672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286192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sz="1400" b="1" dirty="0" smtClean="0"/>
                        <a:t>النشاط / شهر</a:t>
                      </a:r>
                      <a:endParaRPr lang="ar-J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1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2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3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4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5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6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7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8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9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10</a:t>
                      </a:r>
                      <a:endParaRPr lang="ar-J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JO" sz="1600" b="1" dirty="0" smtClean="0"/>
                        <a:t>الموافقات</a:t>
                      </a:r>
                      <a:endParaRPr lang="ar-J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sz="1600" b="1" dirty="0" smtClean="0"/>
                        <a:t>تجهيز</a:t>
                      </a:r>
                      <a:r>
                        <a:rPr lang="ar-JO" sz="1600" b="1" baseline="0" dirty="0" smtClean="0"/>
                        <a:t> المبنى</a:t>
                      </a:r>
                      <a:endParaRPr lang="ar-J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sz="1600" b="1" dirty="0" smtClean="0"/>
                        <a:t>شراء المعدات</a:t>
                      </a:r>
                      <a:endParaRPr lang="ar-J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sz="1600" b="1" dirty="0" smtClean="0"/>
                        <a:t>تعيين العاملين</a:t>
                      </a:r>
                      <a:endParaRPr lang="ar-J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JO" sz="1600" b="1" dirty="0" smtClean="0"/>
                        <a:t>شراء مواد</a:t>
                      </a:r>
                      <a:endParaRPr lang="ar-J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sz="1600" b="1" dirty="0" smtClean="0"/>
                        <a:t>الإنتاج التجريبي</a:t>
                      </a:r>
                      <a:endParaRPr lang="ar-J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sz="1600" b="1" dirty="0" smtClean="0"/>
                        <a:t>الإنتاج الفعلي</a:t>
                      </a:r>
                      <a:endParaRPr lang="ar-J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rmAutofit/>
          </a:bodyPr>
          <a:lstStyle/>
          <a:p>
            <a:r>
              <a:rPr lang="ar-JO" b="1" dirty="0" smtClean="0"/>
              <a:t>جدول جانت لمحطات العمل</a:t>
            </a:r>
            <a:br>
              <a:rPr lang="ar-JO" b="1" dirty="0" smtClean="0"/>
            </a:br>
            <a:r>
              <a:rPr lang="ar-JO" sz="2400" b="1" dirty="0" smtClean="0"/>
              <a:t>مثال: مصنع ألبسة من 4 خطوط إنتاج و3 ماكينات تطريز</a:t>
            </a:r>
            <a:endParaRPr lang="ar-JO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97015"/>
              </p:ext>
            </p:extLst>
          </p:nvPr>
        </p:nvGraphicFramePr>
        <p:xfrm>
          <a:off x="179512" y="2348880"/>
          <a:ext cx="8656955" cy="1770648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341755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b="1" dirty="0" smtClean="0"/>
                        <a:t>ماكينة/ الساعة </a:t>
                      </a:r>
                      <a:endParaRPr lang="ar-J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8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9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10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11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12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2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3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4</a:t>
                      </a:r>
                      <a:endParaRPr lang="ar-JO" dirty="0"/>
                    </a:p>
                  </a:txBody>
                  <a:tcPr/>
                </a:tc>
              </a:tr>
              <a:tr h="449848">
                <a:tc>
                  <a:txBody>
                    <a:bodyPr/>
                    <a:lstStyle/>
                    <a:p>
                      <a:pPr rtl="1"/>
                      <a:r>
                        <a:rPr lang="ar-JO" b="1" dirty="0" smtClean="0"/>
                        <a:t>الأولى</a:t>
                      </a:r>
                      <a:endParaRPr lang="ar-J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dirty="0" smtClean="0">
                          <a:solidFill>
                            <a:schemeClr val="bg1"/>
                          </a:solidFill>
                        </a:rPr>
                        <a:t>الخط الاول</a:t>
                      </a:r>
                      <a:endParaRPr lang="ar-JO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dirty="0" smtClean="0">
                          <a:solidFill>
                            <a:schemeClr val="bg1"/>
                          </a:solidFill>
                        </a:rPr>
                        <a:t>الخط الاول</a:t>
                      </a:r>
                      <a:endParaRPr lang="ar-JO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dirty="0" smtClean="0">
                          <a:solidFill>
                            <a:schemeClr val="bg1"/>
                          </a:solidFill>
                        </a:rPr>
                        <a:t>الخط الاول</a:t>
                      </a:r>
                      <a:endParaRPr lang="ar-JO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dirty="0" smtClean="0">
                          <a:solidFill>
                            <a:schemeClr val="bg1"/>
                          </a:solidFill>
                        </a:rPr>
                        <a:t>الخط الاول</a:t>
                      </a:r>
                      <a:endParaRPr lang="ar-JO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توقف</a:t>
                      </a:r>
                      <a:endParaRPr lang="ar-JO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dirty="0" smtClean="0">
                          <a:solidFill>
                            <a:schemeClr val="bg1"/>
                          </a:solidFill>
                        </a:rPr>
                        <a:t>الخط الثاني</a:t>
                      </a:r>
                      <a:endParaRPr lang="ar-JO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dirty="0" smtClean="0">
                          <a:solidFill>
                            <a:schemeClr val="bg1"/>
                          </a:solidFill>
                        </a:rPr>
                        <a:t>الخط الثاني</a:t>
                      </a:r>
                      <a:endParaRPr lang="ar-JO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dirty="0" smtClean="0">
                          <a:solidFill>
                            <a:schemeClr val="bg1"/>
                          </a:solidFill>
                        </a:rPr>
                        <a:t>الخط الثاني</a:t>
                      </a:r>
                      <a:endParaRPr lang="ar-JO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rtl="1"/>
                      <a:r>
                        <a:rPr lang="ar-JO" b="1" dirty="0" smtClean="0"/>
                        <a:t>الثانية</a:t>
                      </a:r>
                      <a:endParaRPr lang="ar-J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smtClean="0">
                          <a:solidFill>
                            <a:schemeClr val="bg1"/>
                          </a:solidFill>
                        </a:rPr>
                        <a:t>الخط الثاني</a:t>
                      </a:r>
                      <a:endParaRPr lang="ar-JO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smtClean="0">
                          <a:solidFill>
                            <a:schemeClr val="bg1"/>
                          </a:solidFill>
                        </a:rPr>
                        <a:t>الخط الثاني</a:t>
                      </a:r>
                      <a:endParaRPr lang="ar-JO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dirty="0" smtClean="0">
                          <a:solidFill>
                            <a:schemeClr val="bg1"/>
                          </a:solidFill>
                        </a:rPr>
                        <a:t>الخط الثاني</a:t>
                      </a:r>
                      <a:endParaRPr lang="ar-JO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dirty="0" smtClean="0">
                          <a:solidFill>
                            <a:schemeClr val="bg1"/>
                          </a:solidFill>
                        </a:rPr>
                        <a:t>الخط الثالث</a:t>
                      </a:r>
                    </a:p>
                    <a:p>
                      <a:pPr rtl="1"/>
                      <a:endParaRPr lang="ar-JO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dirty="0" smtClean="0">
                          <a:solidFill>
                            <a:schemeClr val="bg1"/>
                          </a:solidFill>
                        </a:rPr>
                        <a:t>الخط الثالث</a:t>
                      </a:r>
                      <a:endParaRPr lang="ar-JO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dirty="0" smtClean="0">
                          <a:solidFill>
                            <a:schemeClr val="bg1"/>
                          </a:solidFill>
                        </a:rPr>
                        <a:t>الخط الثالث</a:t>
                      </a:r>
                      <a:endParaRPr lang="ar-JO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dirty="0" smtClean="0">
                          <a:solidFill>
                            <a:schemeClr val="bg1"/>
                          </a:solidFill>
                        </a:rPr>
                        <a:t>الخط الثالث</a:t>
                      </a:r>
                      <a:endParaRPr lang="ar-JO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dirty="0" smtClean="0">
                          <a:solidFill>
                            <a:schemeClr val="bg1"/>
                          </a:solidFill>
                        </a:rPr>
                        <a:t>الخط الثالث</a:t>
                      </a:r>
                    </a:p>
                    <a:p>
                      <a:pPr rtl="1"/>
                      <a:endParaRPr lang="ar-JO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b="1" dirty="0" smtClean="0"/>
                        <a:t>الثالثة</a:t>
                      </a:r>
                      <a:endParaRPr lang="ar-J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الخط الرابع</a:t>
                      </a:r>
                      <a:endParaRPr lang="ar-JO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الخط الرابع</a:t>
                      </a:r>
                      <a:endParaRPr lang="ar-JO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الخط الرابع</a:t>
                      </a:r>
                      <a:endParaRPr lang="ar-JO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الخط الرابع</a:t>
                      </a:r>
                      <a:endParaRPr lang="ar-JO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الخط الرابع</a:t>
                      </a:r>
                      <a:endParaRPr lang="ar-JO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توقف</a:t>
                      </a:r>
                      <a:endParaRPr lang="ar-JO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dirty="0" smtClean="0">
                          <a:solidFill>
                            <a:schemeClr val="bg1"/>
                          </a:solidFill>
                        </a:rPr>
                        <a:t>الخط الاول</a:t>
                      </a:r>
                      <a:endParaRPr lang="ar-JO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400" b="1" dirty="0" smtClean="0">
                          <a:solidFill>
                            <a:schemeClr val="bg1"/>
                          </a:solidFill>
                        </a:rPr>
                        <a:t>الخط الاول</a:t>
                      </a:r>
                      <a:endParaRPr lang="ar-JO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179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96888"/>
            <a:ext cx="9144000" cy="957262"/>
          </a:xfrm>
        </p:spPr>
        <p:txBody>
          <a:bodyPr/>
          <a:lstStyle/>
          <a:p>
            <a:pPr eaLnBrk="1" hangingPunct="1"/>
            <a:r>
              <a:rPr lang="ar-JO" sz="3600" b="1" dirty="0" smtClean="0"/>
              <a:t>الجدولة العملياتية</a:t>
            </a:r>
            <a:endParaRPr lang="en-US" sz="3600" b="1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ar-JO" sz="2400" b="1" dirty="0" smtClean="0">
                <a:solidFill>
                  <a:schemeClr val="accent2"/>
                </a:solidFill>
              </a:rPr>
              <a:t>الجدولة العملياتية قصيرة المدى تصمم لتنفيذ جزء أو كل من خطة إنتاج رئيسية.</a:t>
            </a:r>
          </a:p>
          <a:p>
            <a:pPr eaLnBrk="1" hangingPunct="1">
              <a:lnSpc>
                <a:spcPct val="90000"/>
              </a:lnSpc>
            </a:pPr>
            <a:r>
              <a:rPr lang="ar-JO" sz="2400" b="1" dirty="0" smtClean="0">
                <a:solidFill>
                  <a:schemeClr val="accent2"/>
                </a:solidFill>
              </a:rPr>
              <a:t>تركز الجدولة العملياتية على الطريقة المثلى لإستخدام الطاقة الإنتاجية..</a:t>
            </a:r>
          </a:p>
          <a:p>
            <a:pPr eaLnBrk="1" hangingPunct="1">
              <a:lnSpc>
                <a:spcPct val="90000"/>
              </a:lnSpc>
            </a:pPr>
            <a:r>
              <a:rPr lang="ar-JO" sz="2400" b="1" dirty="0" smtClean="0">
                <a:solidFill>
                  <a:schemeClr val="accent2"/>
                </a:solidFill>
              </a:rPr>
              <a:t>.. وكيفية تشغيل محطة عمل إنتاجية  لأكثر من غرض وخدمة عدد من خطوط الإنتاج.</a:t>
            </a:r>
          </a:p>
        </p:txBody>
      </p:sp>
    </p:spTree>
    <p:extLst>
      <p:ext uri="{BB962C8B-B14F-4D97-AF65-F5344CB8AC3E}">
        <p14:creationId xmlns:p14="http://schemas.microsoft.com/office/powerpoint/2010/main" val="83902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خلاصة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ar-JO" sz="5100" b="1" dirty="0" smtClean="0"/>
              <a:t>ببداية أي مشروع ينبغي وضع خطة أولاً.</a:t>
            </a:r>
          </a:p>
          <a:p>
            <a:r>
              <a:rPr lang="ar-JO" sz="5100" b="1" dirty="0" smtClean="0"/>
              <a:t>تركز خطة المشروع على الصورة الشاملة.</a:t>
            </a:r>
          </a:p>
          <a:p>
            <a:r>
              <a:rPr lang="ar-JO" sz="5100" b="1" dirty="0" smtClean="0"/>
              <a:t>الجدول الزمني للمشروع يمكن عمله بعد أن يعتمد جميع العاملين على المشروع الخطة .</a:t>
            </a:r>
          </a:p>
          <a:p>
            <a:r>
              <a:rPr lang="ar-JO" sz="5100" b="1" dirty="0" smtClean="0"/>
              <a:t>يتعامل الجدول الزمني مع أمور محددة وتواريخ ومدد زمنية ويوكل كل عضو في الفريق مهمام ينجزها وفق أطر زمنية وكمية ونوعية محددة.</a:t>
            </a:r>
          </a:p>
          <a:p>
            <a:r>
              <a:rPr lang="ar-JO" sz="5100" b="1" dirty="0" smtClean="0"/>
              <a:t>تنظم خطة المشروع برؤوس أقلام ولكن بغايات واضحة تثبت في أعلى وثيقة الخطة.</a:t>
            </a:r>
          </a:p>
          <a:p>
            <a:r>
              <a:rPr lang="ar-JO" sz="5100" b="1" dirty="0" smtClean="0"/>
              <a:t>.. ويحدد كذلك مجال عمل المشروع.</a:t>
            </a:r>
          </a:p>
          <a:p>
            <a:r>
              <a:rPr lang="ar-JO" sz="5100" b="1" dirty="0" smtClean="0"/>
              <a:t>.. والموازنة.</a:t>
            </a:r>
          </a:p>
          <a:p>
            <a:r>
              <a:rPr lang="ar-JO" sz="5100" b="1" dirty="0" smtClean="0"/>
              <a:t>ثم تبدأ الجدولة.</a:t>
            </a:r>
          </a:p>
          <a:p>
            <a:r>
              <a:rPr lang="ar-JO" sz="5100" b="1" dirty="0" smtClean="0"/>
              <a:t>تحدد أدوار ومسؤوليات كل فرد.</a:t>
            </a:r>
          </a:p>
          <a:p>
            <a:r>
              <a:rPr lang="ar-JO" sz="5100" b="1" dirty="0" smtClean="0"/>
              <a:t>تقسم الخطة إلى مهام صغيرة، لكل منها تاريخ إبتداء وإنتهاء ومسؤول.</a:t>
            </a:r>
          </a:p>
          <a:p>
            <a:r>
              <a:rPr lang="ar-JO" sz="5100" b="1" dirty="0" smtClean="0"/>
              <a:t>... يبقى الجدول الزمني قضية تقديرية ..</a:t>
            </a:r>
          </a:p>
          <a:p>
            <a:r>
              <a:rPr lang="ar-JO" sz="5100" b="1" dirty="0" smtClean="0"/>
              <a:t>..فإذا ظهرت مصاعب قد نضطر إلى إجراء تغييرات.في الجدول الزمني..</a:t>
            </a:r>
          </a:p>
          <a:p>
            <a:r>
              <a:rPr lang="ar-JO" sz="5100" b="1" dirty="0" smtClean="0"/>
              <a:t>.. فالجدول مائع ولكن خطة المشروع </a:t>
            </a:r>
            <a:r>
              <a:rPr lang="ar-JO" sz="5000" b="1" dirty="0"/>
              <a:t>صلبة.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55832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ورشة عمل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بناء خطة مجدولة لتنفيذ مشروع.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16300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pPr marL="0" indent="0">
              <a:buNone/>
            </a:pPr>
            <a:r>
              <a:rPr lang="ar-JO" sz="8000" dirty="0"/>
              <a:t> </a:t>
            </a:r>
            <a:r>
              <a:rPr lang="ar-JO" sz="8000" dirty="0" smtClean="0"/>
              <a:t>         شكراً</a:t>
            </a:r>
            <a:endParaRPr lang="ar-JO" sz="8000" dirty="0"/>
          </a:p>
        </p:txBody>
      </p:sp>
      <p:pic>
        <p:nvPicPr>
          <p:cNvPr id="1026" name="Picture 2" descr="C:\Users\user\Desktop\10731063_1552073428357161_8469756013611949466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" y="4257228"/>
            <a:ext cx="3129316" cy="2600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38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الإدارة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إدارة ماذا </a:t>
            </a:r>
            <a:r>
              <a:rPr lang="ar-JO" b="1" dirty="0" smtClean="0"/>
              <a:t>–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إدارة الموارد 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إدارة الأداء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إدارة النتائج</a:t>
            </a:r>
            <a:endParaRPr lang="ar-JO" b="1" dirty="0"/>
          </a:p>
          <a:p>
            <a:r>
              <a:rPr lang="ar-JO" b="1" dirty="0" smtClean="0"/>
              <a:t>الإنتاج نشاط أدائي ؟؟</a:t>
            </a:r>
            <a:endParaRPr lang="en-US" b="1" dirty="0"/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01186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JO" sz="2800" b="1" dirty="0"/>
              <a:t>ما هي إدارة الإنتاج </a:t>
            </a:r>
            <a:r>
              <a:rPr lang="ar-JO" sz="2800" b="1" dirty="0" smtClean="0"/>
              <a:t>؟؟</a:t>
            </a:r>
          </a:p>
          <a:p>
            <a:pPr marL="0" indent="0">
              <a:buNone/>
            </a:pPr>
            <a:r>
              <a:rPr lang="ar-JO" sz="2800" b="1" dirty="0" smtClean="0">
                <a:solidFill>
                  <a:srgbClr val="0070C0"/>
                </a:solidFill>
              </a:rPr>
              <a:t>إدارة </a:t>
            </a:r>
            <a:r>
              <a:rPr lang="ar-JO" sz="2800" b="1" dirty="0">
                <a:solidFill>
                  <a:srgbClr val="0070C0"/>
                </a:solidFill>
              </a:rPr>
              <a:t>الإنتاج </a:t>
            </a:r>
            <a:r>
              <a:rPr lang="ar-JO" sz="2800" b="1" dirty="0" smtClean="0">
                <a:solidFill>
                  <a:srgbClr val="0070C0"/>
                </a:solidFill>
              </a:rPr>
              <a:t>هي </a:t>
            </a:r>
            <a:r>
              <a:rPr lang="ar-JO" sz="2800" b="1" dirty="0">
                <a:solidFill>
                  <a:srgbClr val="0070C0"/>
                </a:solidFill>
              </a:rPr>
              <a:t>الجهد المنظم المكرس لحشد وإستخدام الموارد لتحويل تصميم إلى منتج.  </a:t>
            </a:r>
            <a:endParaRPr lang="en-US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ar-JO" sz="2800" b="1" dirty="0"/>
          </a:p>
          <a:p>
            <a:r>
              <a:rPr lang="ar-JO" sz="2800" b="1" dirty="0" smtClean="0"/>
              <a:t>أهداف </a:t>
            </a:r>
            <a:r>
              <a:rPr lang="ar-JO" sz="2800" b="1" dirty="0"/>
              <a:t>إدارة الإنتاج</a:t>
            </a:r>
            <a:r>
              <a:rPr lang="ar-JO" sz="2800" b="1" dirty="0" smtClean="0"/>
              <a:t>.</a:t>
            </a:r>
          </a:p>
          <a:p>
            <a:pPr algn="ctr">
              <a:buNone/>
              <a:defRPr/>
            </a:pPr>
            <a:r>
              <a:rPr lang="ar-JO" sz="2800" b="1" dirty="0" smtClean="0">
                <a:solidFill>
                  <a:schemeClr val="accent1"/>
                </a:solidFill>
              </a:rPr>
              <a:t>تهدف </a:t>
            </a:r>
            <a:r>
              <a:rPr lang="ar-JO" sz="2800" b="1" dirty="0">
                <a:solidFill>
                  <a:schemeClr val="accent1"/>
                </a:solidFill>
              </a:rPr>
              <a:t>إدارة الإنتاج إلى تحقيق أهداف الإنتاج بالإستخدام الأمثل للموارد المتاحة والحفاظ عليها..</a:t>
            </a:r>
          </a:p>
          <a:p>
            <a:pPr algn="ctr">
              <a:buNone/>
              <a:defRPr/>
            </a:pPr>
            <a:r>
              <a:rPr lang="ar-JO" sz="2800" b="1" dirty="0" smtClean="0">
                <a:solidFill>
                  <a:schemeClr val="accent1"/>
                </a:solidFill>
              </a:rPr>
              <a:t>ما </a:t>
            </a:r>
            <a:r>
              <a:rPr lang="ar-JO" sz="2800" b="1" dirty="0">
                <a:solidFill>
                  <a:schemeClr val="accent1"/>
                </a:solidFill>
              </a:rPr>
              <a:t>هي أهداف الإنتاج؟..</a:t>
            </a:r>
          </a:p>
          <a:p>
            <a:pPr algn="ctr">
              <a:buNone/>
              <a:defRPr/>
            </a:pPr>
            <a:r>
              <a:rPr lang="ar-JO" sz="2800" b="1" dirty="0" smtClean="0">
                <a:solidFill>
                  <a:schemeClr val="accent1"/>
                </a:solidFill>
              </a:rPr>
              <a:t>وما </a:t>
            </a:r>
            <a:r>
              <a:rPr lang="ar-JO" sz="2800" b="1" dirty="0">
                <a:solidFill>
                  <a:schemeClr val="accent1"/>
                </a:solidFill>
              </a:rPr>
              <a:t>هي الموارد المتاحة في العادة؟؟..</a:t>
            </a:r>
            <a:endParaRPr lang="en-US" sz="28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2800" b="1" dirty="0"/>
          </a:p>
          <a:p>
            <a:endParaRPr lang="ar-JO" sz="2800" b="1" dirty="0"/>
          </a:p>
        </p:txBody>
      </p:sp>
    </p:spTree>
    <p:extLst>
      <p:ext uri="{BB962C8B-B14F-4D97-AF65-F5344CB8AC3E}">
        <p14:creationId xmlns:p14="http://schemas.microsoft.com/office/powerpoint/2010/main" val="172796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الهدف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تهدف إدارة الإنتاج إلى الخروج بـ ..</a:t>
            </a:r>
          </a:p>
          <a:p>
            <a:r>
              <a:rPr lang="ar-JO" b="1" dirty="0" smtClean="0"/>
              <a:t>الكميات المطلوبة ..</a:t>
            </a:r>
          </a:p>
          <a:p>
            <a:r>
              <a:rPr lang="ar-JO" b="1" dirty="0" smtClean="0"/>
              <a:t>.. بالجودة المناسبة..</a:t>
            </a:r>
          </a:p>
          <a:p>
            <a:r>
              <a:rPr lang="ar-JO" b="1" dirty="0" smtClean="0"/>
              <a:t>.. بالوقت المناسب.</a:t>
            </a:r>
          </a:p>
          <a:p>
            <a:pPr marL="0" indent="0">
              <a:buNone/>
            </a:pPr>
            <a:r>
              <a:rPr lang="ar-JO" b="1" dirty="0" smtClean="0"/>
              <a:t>     </a:t>
            </a:r>
            <a:r>
              <a:rPr lang="ar-JO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مثال</a:t>
            </a:r>
            <a:endParaRPr lang="ar-JO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ar-JO" b="1" dirty="0" smtClean="0"/>
              <a:t> </a:t>
            </a:r>
            <a:r>
              <a:rPr lang="ar-JO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... إنتاج 10000 قطعة بنسبة سواقط لا تتعدى 2% خلال 3 أسابيع.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68150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أهداف إدارة الإنتاج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Font typeface="Wingdings" pitchFamily="2" charset="2"/>
              <a:buChar char="v"/>
            </a:pPr>
            <a:r>
              <a:rPr lang="ar-JO" b="1" dirty="0" smtClean="0"/>
              <a:t>أهداف إدارة العمليات الإنتاجية:</a:t>
            </a:r>
          </a:p>
          <a:p>
            <a:pPr algn="r">
              <a:buFont typeface="Courier New" pitchFamily="49" charset="0"/>
              <a:buChar char="o"/>
            </a:pPr>
            <a:r>
              <a:rPr lang="ar-JO" b="1" dirty="0" smtClean="0"/>
              <a:t>الكفاءة: الحصول على أعلى قدر من المخرجات بنفس القدر من المدخلات.</a:t>
            </a:r>
          </a:p>
          <a:p>
            <a:pPr algn="r">
              <a:buFont typeface="Courier New" pitchFamily="49" charset="0"/>
              <a:buChar char="o"/>
            </a:pPr>
            <a:r>
              <a:rPr lang="ar-JO" b="1" dirty="0" smtClean="0"/>
              <a:t>الإنتاجية: زيادة الإنتاج بنفس الموارد.</a:t>
            </a:r>
          </a:p>
          <a:p>
            <a:pPr algn="r">
              <a:buFont typeface="Courier New" pitchFamily="49" charset="0"/>
              <a:buChar char="o"/>
            </a:pPr>
            <a:r>
              <a:rPr lang="ar-JO" b="1" dirty="0" smtClean="0"/>
              <a:t>الإقتصاد: الإنتاج بكلفة أقل.</a:t>
            </a:r>
          </a:p>
          <a:p>
            <a:pPr algn="r">
              <a:buFont typeface="Courier New" pitchFamily="49" charset="0"/>
              <a:buChar char="o"/>
            </a:pPr>
            <a:r>
              <a:rPr lang="ar-JO" b="1" dirty="0" smtClean="0"/>
              <a:t>الجودة: جودة عالية بكلفة متدنية.</a:t>
            </a:r>
          </a:p>
          <a:p>
            <a:pPr algn="r">
              <a:buFont typeface="Courier New" pitchFamily="49" charset="0"/>
              <a:buChar char="o"/>
            </a:pPr>
            <a:r>
              <a:rPr lang="ar-JO" b="1" dirty="0" smtClean="0"/>
              <a:t>وقت إنتاج مخفض: إنتاج أكثر في نفس المدة الزمنية.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57234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الموارد المتاحة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موارد بشرية</a:t>
            </a:r>
          </a:p>
          <a:p>
            <a:r>
              <a:rPr lang="ar-JO" b="1" dirty="0" smtClean="0"/>
              <a:t>معدات </a:t>
            </a:r>
          </a:p>
          <a:p>
            <a:r>
              <a:rPr lang="ar-JO" b="1" dirty="0" smtClean="0"/>
              <a:t>وقت</a:t>
            </a:r>
          </a:p>
          <a:p>
            <a:r>
              <a:rPr lang="ar-JO" b="1" dirty="0" smtClean="0"/>
              <a:t>مواد أولية </a:t>
            </a:r>
          </a:p>
          <a:p>
            <a:r>
              <a:rPr lang="ar-JO" b="1" dirty="0" smtClean="0"/>
              <a:t>طاقة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23987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2028</Words>
  <Application>Microsoft Office PowerPoint</Application>
  <PresentationFormat>On-screen Show (4:3)</PresentationFormat>
  <Paragraphs>331</Paragraphs>
  <Slides>47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بسم الله الرحمن الرحيم غرفة صناعة عمان معهد إيجابي</vt:lpstr>
      <vt:lpstr>الجزء الأول </vt:lpstr>
      <vt:lpstr>ما هي الإدارة ؟؟</vt:lpstr>
      <vt:lpstr>PowerPoint Presentation</vt:lpstr>
      <vt:lpstr>الإدارة</vt:lpstr>
      <vt:lpstr>PowerPoint Presentation</vt:lpstr>
      <vt:lpstr>الهدف</vt:lpstr>
      <vt:lpstr>أهداف إدارة الإنتاج</vt:lpstr>
      <vt:lpstr>الموارد المتاحة</vt:lpstr>
      <vt:lpstr>إدارة المشاريع</vt:lpstr>
      <vt:lpstr>إدارة المشاريع</vt:lpstr>
      <vt:lpstr>إدارة المشاريع</vt:lpstr>
      <vt:lpstr>إدارة المشاريع</vt:lpstr>
      <vt:lpstr>PowerPoint Presentation</vt:lpstr>
      <vt:lpstr>ما هو التخطيط؟؟</vt:lpstr>
      <vt:lpstr>ماهو التخطيط؟؟</vt:lpstr>
      <vt:lpstr>PowerPoint Presentation</vt:lpstr>
      <vt:lpstr>أنواع التخطيط</vt:lpstr>
      <vt:lpstr>التخطيط العملياتي</vt:lpstr>
      <vt:lpstr>الخطة العملياتية</vt:lpstr>
      <vt:lpstr>الغرض من التخطيط </vt:lpstr>
      <vt:lpstr>عناصر التخطيط </vt:lpstr>
      <vt:lpstr>تحديد الأهداف والغايات</vt:lpstr>
      <vt:lpstr>الفرق بين الغايات والأهداف العامة </vt:lpstr>
      <vt:lpstr>تحديد الغايات</vt:lpstr>
      <vt:lpstr>SMART Goals (!)</vt:lpstr>
      <vt:lpstr>عناصر التخطيط</vt:lpstr>
      <vt:lpstr>عناصر التخطيط</vt:lpstr>
      <vt:lpstr>فوائد التخطيط</vt:lpstr>
      <vt:lpstr>من الذي يقوم بالتخطيط ؟</vt:lpstr>
      <vt:lpstr>خطوات التخطيط</vt:lpstr>
      <vt:lpstr>PowerPoint Presentation</vt:lpstr>
      <vt:lpstr>PowerPoint Presentation</vt:lpstr>
      <vt:lpstr>PowerPoint Presentation</vt:lpstr>
      <vt:lpstr>الجدولة</vt:lpstr>
      <vt:lpstr>*الجدولة والتخطيط</vt:lpstr>
      <vt:lpstr>PowerPoint Presentation</vt:lpstr>
      <vt:lpstr>أنواع الجدولة </vt:lpstr>
      <vt:lpstr>أهداف التخطيط المجدول </vt:lpstr>
      <vt:lpstr>مقاييس الأداء</vt:lpstr>
      <vt:lpstr>جدول جانت</vt:lpstr>
      <vt:lpstr>جدول جانت لمتابعة سير العمل  مثال: تأسيس مصنع </vt:lpstr>
      <vt:lpstr>جدول جانت لمحطات العمل مثال: مصنع ألبسة من 4 خطوط إنتاج و3 ماكينات تطريز</vt:lpstr>
      <vt:lpstr>الجدولة العملياتية</vt:lpstr>
      <vt:lpstr>خلاصة</vt:lpstr>
      <vt:lpstr>ورشة عمل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التخطيط والجدولة</dc:title>
  <dc:creator>user</dc:creator>
  <cp:lastModifiedBy>user</cp:lastModifiedBy>
  <cp:revision>14</cp:revision>
  <dcterms:created xsi:type="dcterms:W3CDTF">2014-11-07T19:20:20Z</dcterms:created>
  <dcterms:modified xsi:type="dcterms:W3CDTF">2014-11-16T12:58:45Z</dcterms:modified>
</cp:coreProperties>
</file>