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5"/>
  </p:notesMasterIdLst>
  <p:sldIdLst>
    <p:sldId id="316" r:id="rId2"/>
    <p:sldId id="317" r:id="rId3"/>
    <p:sldId id="258" r:id="rId4"/>
    <p:sldId id="259" r:id="rId5"/>
    <p:sldId id="262" r:id="rId6"/>
    <p:sldId id="328" r:id="rId7"/>
    <p:sldId id="295" r:id="rId8"/>
    <p:sldId id="296" r:id="rId9"/>
    <p:sldId id="299" r:id="rId10"/>
    <p:sldId id="288" r:id="rId11"/>
    <p:sldId id="297" r:id="rId12"/>
    <p:sldId id="298" r:id="rId13"/>
    <p:sldId id="289" r:id="rId14"/>
    <p:sldId id="293" r:id="rId15"/>
    <p:sldId id="327" r:id="rId16"/>
    <p:sldId id="294" r:id="rId17"/>
    <p:sldId id="308" r:id="rId18"/>
    <p:sldId id="290" r:id="rId19"/>
    <p:sldId id="300" r:id="rId20"/>
    <p:sldId id="301" r:id="rId21"/>
    <p:sldId id="302" r:id="rId22"/>
    <p:sldId id="303" r:id="rId23"/>
    <p:sldId id="304" r:id="rId24"/>
    <p:sldId id="267" r:id="rId25"/>
    <p:sldId id="284" r:id="rId26"/>
    <p:sldId id="291" r:id="rId27"/>
    <p:sldId id="272" r:id="rId28"/>
    <p:sldId id="285" r:id="rId29"/>
    <p:sldId id="286" r:id="rId30"/>
    <p:sldId id="305" r:id="rId31"/>
    <p:sldId id="306" r:id="rId32"/>
    <p:sldId id="309" r:id="rId33"/>
    <p:sldId id="311" r:id="rId34"/>
    <p:sldId id="312" r:id="rId35"/>
    <p:sldId id="313" r:id="rId36"/>
    <p:sldId id="314" r:id="rId37"/>
    <p:sldId id="315" r:id="rId38"/>
    <p:sldId id="287" r:id="rId39"/>
    <p:sldId id="279" r:id="rId40"/>
    <p:sldId id="280" r:id="rId41"/>
    <p:sldId id="281" r:id="rId42"/>
    <p:sldId id="282" r:id="rId43"/>
    <p:sldId id="283" r:id="rId44"/>
    <p:sldId id="307" r:id="rId45"/>
    <p:sldId id="318" r:id="rId46"/>
    <p:sldId id="319" r:id="rId47"/>
    <p:sldId id="320" r:id="rId48"/>
    <p:sldId id="321" r:id="rId49"/>
    <p:sldId id="322" r:id="rId50"/>
    <p:sldId id="323" r:id="rId51"/>
    <p:sldId id="324" r:id="rId52"/>
    <p:sldId id="325" r:id="rId53"/>
    <p:sldId id="326" r:id="rId54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63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0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67E1747-D413-49AC-A77A-0AF24E72E26E}" type="datetimeFigureOut">
              <a:rPr lang="ar-JO" smtClean="0"/>
              <a:t>26/01/1436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D2BCA1F-E6EC-4759-9E41-C39F5E91E756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688647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932A00-AD31-4C47-BE30-CAA12EE82B45}" type="slidenum">
              <a:rPr lang="ar-JO" smtClean="0"/>
              <a:pPr/>
              <a:t>30</a:t>
            </a:fld>
            <a:endParaRPr lang="ar-J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932A00-AD31-4C47-BE30-CAA12EE82B45}" type="slidenum">
              <a:rPr lang="ar-JO" smtClean="0"/>
              <a:pPr/>
              <a:t>31</a:t>
            </a:fld>
            <a:endParaRPr lang="ar-J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932A00-AD31-4C47-BE30-CAA12EE82B45}" type="slidenum">
              <a:rPr lang="ar-JO" smtClean="0"/>
              <a:pPr/>
              <a:t>44</a:t>
            </a:fld>
            <a:endParaRPr lang="ar-J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315D-F1DB-402A-B09F-A36DB0B83D2E}" type="datetimeFigureOut">
              <a:rPr lang="ar-JO" smtClean="0"/>
              <a:t>26/01/1436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5A9E-6294-4118-B4D3-3FB5F94C5D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704690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315D-F1DB-402A-B09F-A36DB0B83D2E}" type="datetimeFigureOut">
              <a:rPr lang="ar-JO" smtClean="0"/>
              <a:t>26/01/1436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5A9E-6294-4118-B4D3-3FB5F94C5D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62404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315D-F1DB-402A-B09F-A36DB0B83D2E}" type="datetimeFigureOut">
              <a:rPr lang="ar-JO" smtClean="0"/>
              <a:t>26/01/1436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5A9E-6294-4118-B4D3-3FB5F94C5D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24797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315D-F1DB-402A-B09F-A36DB0B83D2E}" type="datetimeFigureOut">
              <a:rPr lang="ar-JO" smtClean="0"/>
              <a:t>26/01/1436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5A9E-6294-4118-B4D3-3FB5F94C5D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526676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315D-F1DB-402A-B09F-A36DB0B83D2E}" type="datetimeFigureOut">
              <a:rPr lang="ar-JO" smtClean="0"/>
              <a:t>26/01/1436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5A9E-6294-4118-B4D3-3FB5F94C5D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03352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315D-F1DB-402A-B09F-A36DB0B83D2E}" type="datetimeFigureOut">
              <a:rPr lang="ar-JO" smtClean="0"/>
              <a:t>26/01/1436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5A9E-6294-4118-B4D3-3FB5F94C5D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66215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315D-F1DB-402A-B09F-A36DB0B83D2E}" type="datetimeFigureOut">
              <a:rPr lang="ar-JO" smtClean="0"/>
              <a:t>26/01/1436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5A9E-6294-4118-B4D3-3FB5F94C5D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713483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315D-F1DB-402A-B09F-A36DB0B83D2E}" type="datetimeFigureOut">
              <a:rPr lang="ar-JO" smtClean="0"/>
              <a:t>26/01/1436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5A9E-6294-4118-B4D3-3FB5F94C5D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27794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315D-F1DB-402A-B09F-A36DB0B83D2E}" type="datetimeFigureOut">
              <a:rPr lang="ar-JO" smtClean="0"/>
              <a:t>26/01/1436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5A9E-6294-4118-B4D3-3FB5F94C5D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44231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315D-F1DB-402A-B09F-A36DB0B83D2E}" type="datetimeFigureOut">
              <a:rPr lang="ar-JO" smtClean="0"/>
              <a:t>26/01/1436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5A9E-6294-4118-B4D3-3FB5F94C5D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83813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315D-F1DB-402A-B09F-A36DB0B83D2E}" type="datetimeFigureOut">
              <a:rPr lang="ar-JO" smtClean="0"/>
              <a:t>26/01/1436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5A9E-6294-4118-B4D3-3FB5F94C5D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31241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5315D-F1DB-402A-B09F-A36DB0B83D2E}" type="datetimeFigureOut">
              <a:rPr lang="ar-JO" smtClean="0"/>
              <a:t>26/01/1436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25A9E-6294-4118-B4D3-3FB5F94C5D2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5224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Nadim.asad@gmail.com" TargetMode="External"/><Relationship Id="rId2" Type="http://schemas.openxmlformats.org/officeDocument/2006/relationships/hyperlink" Target="http://www.leadershipdimensions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7772400" cy="1470025"/>
          </a:xfrm>
        </p:spPr>
        <p:txBody>
          <a:bodyPr>
            <a:normAutofit fontScale="90000"/>
          </a:bodyPr>
          <a:lstStyle/>
          <a:p>
            <a:pPr rtl="1"/>
            <a:r>
              <a:rPr lang="ar-JO" sz="3600" b="1" dirty="0" smtClean="0">
                <a:solidFill>
                  <a:schemeClr val="bg1">
                    <a:lumMod val="75000"/>
                  </a:schemeClr>
                </a:solidFill>
              </a:rPr>
              <a:t>بسم الله الرحمن الرحيم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JO" sz="6000" b="1" dirty="0" smtClean="0">
                <a:solidFill>
                  <a:schemeClr val="bg1">
                    <a:lumMod val="50000"/>
                  </a:schemeClr>
                </a:solidFill>
              </a:rPr>
              <a:t>غرفة صناعة عمان</a:t>
            </a:r>
            <a:r>
              <a:rPr lang="ar-JO" sz="6000" dirty="0" smtClean="0"/>
              <a:t/>
            </a:r>
            <a:br>
              <a:rPr lang="ar-JO" sz="6000" dirty="0" smtClean="0"/>
            </a:br>
            <a:r>
              <a:rPr lang="ar-JO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معهد إيجابي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696200" cy="31242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950085" algn="l"/>
                <a:tab pos="2637155" algn="ctr"/>
              </a:tabLst>
            </a:pPr>
            <a:r>
              <a:rPr lang="ar-JO" sz="5400" b="1" dirty="0"/>
              <a:t>جدولة العمليات التشغيلية الفعالة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1950085" algn="l"/>
                <a:tab pos="2637155" algn="ctr"/>
              </a:tabLst>
            </a:pPr>
            <a:r>
              <a:rPr lang="ar-JO" sz="5400" b="1" dirty="0"/>
              <a:t> وتطوير جدول الإنتاج الرئيسي </a:t>
            </a:r>
            <a:endParaRPr lang="en-US" sz="5400" b="1" dirty="0">
              <a:ea typeface="Times New Roman"/>
              <a:cs typeface="Arial"/>
            </a:endParaRPr>
          </a:p>
          <a:p>
            <a:pPr rtl="1"/>
            <a:r>
              <a:rPr lang="ar-JO" sz="4000" b="1" dirty="0" smtClean="0"/>
              <a:t>الجزء الثاني</a:t>
            </a:r>
          </a:p>
          <a:p>
            <a:pPr rtl="1"/>
            <a:r>
              <a:rPr lang="ar-JO" sz="2400" b="1" dirty="0" smtClean="0"/>
              <a:t>إعداد وتقديم: نديم أسعد</a:t>
            </a:r>
          </a:p>
          <a:p>
            <a:pPr rtl="1"/>
            <a:r>
              <a:rPr lang="ar-JO" sz="2800" b="1" dirty="0" smtClean="0"/>
              <a:t>16-19 تشرين ثاني 2014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0540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تخصيص المعدات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توفير المعدات يحتاج إلى إستثمار .. </a:t>
            </a:r>
          </a:p>
          <a:p>
            <a:r>
              <a:rPr lang="ar-JO" b="1" dirty="0" smtClean="0"/>
              <a:t>.. وينجم عنه عنصر تكلفة وهو الاستهلاك او الاهتلاك..</a:t>
            </a:r>
          </a:p>
          <a:p>
            <a:r>
              <a:rPr lang="ar-JO" b="1" dirty="0" smtClean="0"/>
              <a:t>كلاهما ينبغي أن لا يكونا مرتفعين.</a:t>
            </a:r>
          </a:p>
          <a:p>
            <a:r>
              <a:rPr lang="ar-JO" b="1" dirty="0" smtClean="0"/>
              <a:t>لذلك ينبغي شراء أو إستئجار أو تخصيص أقل عدد ممكن من المعدات لإتمام العمل.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75162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تخصيص المعدات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يخصص لتخصيص المعدات حقل خاص على الخطة.. بحيث يذكر نوع وعدد المعدات المطلوبة لكل مرحلة من مراحل الخطة.</a:t>
            </a:r>
          </a:p>
          <a:p>
            <a:r>
              <a:rPr lang="ar-JO" b="1" dirty="0" smtClean="0"/>
              <a:t>يظهر التخصيص الأمثل بحيث يكون هناك درجة مقبولة من التوازن بين مراحل الخطة.. فلا تكون أكثر مما هو متوفر في أي مرحلة ..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86247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تخصيص المعدات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 fontScale="70000" lnSpcReduction="20000"/>
          </a:bodyPr>
          <a:lstStyle/>
          <a:p>
            <a:r>
              <a:rPr lang="ar-JO" sz="4100" b="1" dirty="0" smtClean="0"/>
              <a:t>يحسب العدد المطلوب من المعدات لإتمام عمل من معرفتنا من طاقة هذه المعدة بالساعة وعدد الساعات ( الأيام ) المخصصة لإتمام هذا العمل.</a:t>
            </a:r>
          </a:p>
          <a:p>
            <a:r>
              <a:rPr lang="ar-JO" sz="4100" b="1" dirty="0" smtClean="0"/>
              <a:t>مثال: </a:t>
            </a:r>
          </a:p>
          <a:p>
            <a:pPr>
              <a:buFont typeface="Wingdings" pitchFamily="2" charset="2"/>
              <a:buChar char="Ø"/>
            </a:pPr>
            <a:r>
              <a:rPr lang="ar-JO" sz="4100" b="1" dirty="0" smtClean="0"/>
              <a:t>مطلوب حساب عدد الحفارات المطلوبة لحفر خندق بطول 2500 متر علماً بأن الحفارة تحفر 250 متر باليوم والمدة المخصصة لحفر الخندق 5 أيام. </a:t>
            </a:r>
          </a:p>
          <a:p>
            <a:pPr>
              <a:buFont typeface="Wingdings" pitchFamily="2" charset="2"/>
              <a:buChar char="Ø"/>
            </a:pPr>
            <a:r>
              <a:rPr lang="ar-JO" sz="4100" b="1" dirty="0" smtClean="0"/>
              <a:t>س ×5×250=2500</a:t>
            </a:r>
          </a:p>
          <a:p>
            <a:pPr>
              <a:buFont typeface="Wingdings" pitchFamily="2" charset="2"/>
              <a:buChar char="Ø"/>
            </a:pPr>
            <a:r>
              <a:rPr lang="ar-JO" sz="4100" b="1" dirty="0" smtClean="0"/>
              <a:t>س=2</a:t>
            </a:r>
          </a:p>
          <a:p>
            <a:r>
              <a:rPr lang="ar-JO" sz="4100" b="1" dirty="0" smtClean="0"/>
              <a:t>ملاحظة: من أجل حساب أكثر واقعية يجب إدخال عامل « نسبة الإستخدام « في المعادلة</a:t>
            </a:r>
            <a:r>
              <a:rPr lang="ar-JO" b="1" dirty="0" smtClean="0"/>
              <a:t>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64372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تخصيص مدد زمنية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 fontScale="85000" lnSpcReduction="10000"/>
          </a:bodyPr>
          <a:lstStyle/>
          <a:p>
            <a:r>
              <a:rPr lang="ar-JO" b="1" dirty="0" smtClean="0"/>
              <a:t>كيفية حساب المدة:</a:t>
            </a:r>
          </a:p>
          <a:p>
            <a:r>
              <a:rPr lang="ar-JO" b="1" dirty="0" smtClean="0"/>
              <a:t>ينبغي أن يُبنى تقدير المدد على حسابات علمية. </a:t>
            </a:r>
          </a:p>
          <a:p>
            <a:r>
              <a:rPr lang="ar-JO" b="1" dirty="0" smtClean="0"/>
              <a:t>يفضل تقسيم العمل إلى أجزاء أصغر.</a:t>
            </a:r>
          </a:p>
          <a:p>
            <a:r>
              <a:rPr lang="ar-JO" b="1" dirty="0" smtClean="0"/>
              <a:t>يقدر وقت إنجاز كل جزء حسب طبيعة العمل..</a:t>
            </a:r>
          </a:p>
          <a:p>
            <a:r>
              <a:rPr lang="ar-JO" b="1" dirty="0" smtClean="0"/>
              <a:t>.. إذا كان العمل يعتمد على الجهد اليدوي – </a:t>
            </a:r>
            <a:r>
              <a:rPr lang="en-US" b="1" dirty="0" err="1" smtClean="0"/>
              <a:t>labour</a:t>
            </a:r>
            <a:r>
              <a:rPr lang="en-US" b="1" dirty="0" smtClean="0"/>
              <a:t> intensive</a:t>
            </a:r>
            <a:r>
              <a:rPr lang="ar-JO" b="1" dirty="0" smtClean="0"/>
              <a:t> - فيحسب بالطريقة التالية: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المدة الزمنية = الكمية ÷ ( عدد العمال×الإنتاج الإعتيادي × متوسط الكفاءة ).</a:t>
            </a:r>
          </a:p>
          <a:p>
            <a:r>
              <a:rPr lang="ar-JO" b="1" dirty="0" smtClean="0"/>
              <a:t>إذا كان العمل يعتمد على المعدات .. فتحسب المدة الزمنية كما يلي: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المدة الزمنية= الكمية ÷ ( عدد المعدات×الطاقة الإنتاجية× نسبة التشغيل ) </a:t>
            </a:r>
          </a:p>
        </p:txBody>
      </p:sp>
    </p:spTree>
    <p:extLst>
      <p:ext uri="{BB962C8B-B14F-4D97-AF65-F5344CB8AC3E}">
        <p14:creationId xmlns:p14="http://schemas.microsoft.com/office/powerpoint/2010/main" val="389097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تخصيص مدد زمنية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JO" b="1" dirty="0"/>
              <a:t>كيفية </a:t>
            </a:r>
            <a:r>
              <a:rPr lang="ar-JO" b="1" dirty="0" smtClean="0"/>
              <a:t>ضبط المدد الزمنية.. كيفية منع الإنحراف .. كيفية منع التأخير:</a:t>
            </a:r>
            <a:endParaRPr lang="ar-JO" b="1" dirty="0"/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تعزيز مهارة العمال بالتدريب.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رفع كفاءة العمال بالتحفيز.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رفع نسبة التشغيل بالحفاظ على جهوزية المعدات. 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ضمان تدفق المواد دون تأخير.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إستغلال الـ 480 دقيقة إستغلالا كاملاً.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..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1500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نقطة نقاشية*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كيف يضيع الوقت؟؟..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96362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تخصيص مدد زمنية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JO" b="1" dirty="0" smtClean="0"/>
              <a:t>الهدر.</a:t>
            </a:r>
          </a:p>
          <a:p>
            <a:r>
              <a:rPr lang="ar-JO" b="1" dirty="0" smtClean="0"/>
              <a:t>يشكل الهدر العدو الأكبر للتخطيط الناجح.</a:t>
            </a:r>
          </a:p>
          <a:p>
            <a:r>
              <a:rPr lang="ar-JO" b="1" dirty="0" smtClean="0"/>
              <a:t>يحارب الهدر بنشر الوعي والمتابعة وإعتماد نظم قياس أداء فعالة.</a:t>
            </a:r>
          </a:p>
          <a:p>
            <a:r>
              <a:rPr lang="ar-JO" b="1" dirty="0" smtClean="0"/>
              <a:t>أنواع الهدر المتصلة بالوقت: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تأخر بدء العمل صباحاً.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تزايد كفاءة العمل ببطء في بداية العمل اليومي.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تدني كفاءة العمال.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تدني نسبة الإستخدام للمعدات.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تأخر وصول المواد.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أعطال المعدات.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توقف العمل قبل نهاية الدوام.</a:t>
            </a:r>
            <a:endParaRPr lang="ar-JO" b="1" dirty="0"/>
          </a:p>
          <a:p>
            <a:pPr>
              <a:buFont typeface="Wingdings" pitchFamily="2" charset="2"/>
              <a:buChar char="ü"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12676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تخصيص مدد زمنية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تقدر المدة الزمنية لنشاط يتكون من أكثر من مهمة بإعتماد المسار الأطول وفق أداة تسمى </a:t>
            </a:r>
            <a:r>
              <a:rPr lang="en-US" b="1" dirty="0" smtClean="0"/>
              <a:t>CPM</a:t>
            </a:r>
            <a:r>
              <a:rPr lang="ar-JO" b="1" dirty="0" smtClean="0"/>
              <a:t>.</a:t>
            </a:r>
          </a:p>
          <a:p>
            <a:r>
              <a:rPr lang="ar-JO" b="1" dirty="0" smtClean="0"/>
              <a:t>حيث يقدر زمن إتمام كل مهمة ويحدد ما يسمى بالمسار الحرج ..</a:t>
            </a:r>
          </a:p>
          <a:p>
            <a:r>
              <a:rPr lang="ar-JO" b="1" dirty="0" smtClean="0"/>
              <a:t>.. وتحسب مجموع أوقات إنجاز المهام المكونة لهذا المسار.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51682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المواد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حسابها</a:t>
            </a:r>
          </a:p>
          <a:p>
            <a:r>
              <a:rPr lang="ar-JO" b="1" dirty="0" smtClean="0"/>
              <a:t>توقيت شراءها </a:t>
            </a:r>
          </a:p>
          <a:p>
            <a:r>
              <a:rPr lang="ar-JO" b="1" dirty="0" smtClean="0"/>
              <a:t>ضبطها</a:t>
            </a:r>
          </a:p>
          <a:p>
            <a:r>
              <a:rPr lang="ar-JO" b="1" dirty="0" smtClean="0"/>
              <a:t>الهدر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34032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المواد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المواد ( مدخلات الإنتاج ) لاعب رئيسي في العمليات الإنتاجية.</a:t>
            </a:r>
          </a:p>
          <a:p>
            <a:r>
              <a:rPr lang="ar-JO" b="1" dirty="0" smtClean="0"/>
              <a:t>المواد ضرورية للحصول على مخرجات.</a:t>
            </a:r>
          </a:p>
          <a:p>
            <a:r>
              <a:rPr lang="ar-JO" b="1" dirty="0"/>
              <a:t>المواد عنصر تكلفة أساسي.</a:t>
            </a:r>
          </a:p>
          <a:p>
            <a:r>
              <a:rPr lang="ar-JO" b="1" dirty="0" smtClean="0"/>
              <a:t>جودة المدخلات تؤثر على جودة المخرجات.</a:t>
            </a:r>
          </a:p>
          <a:p>
            <a:r>
              <a:rPr lang="ar-JO" b="1" dirty="0" smtClean="0"/>
              <a:t>عدم توفر مادة عند الحاجة إليها يؤدي إلى تأخير.</a:t>
            </a:r>
          </a:p>
          <a:p>
            <a:r>
              <a:rPr lang="ar-JO" b="1" dirty="0" smtClean="0"/>
              <a:t>التخطيط يسعى إلى تجنب التأخير. </a:t>
            </a:r>
          </a:p>
        </p:txBody>
      </p:sp>
    </p:spTree>
    <p:extLst>
      <p:ext uri="{BB962C8B-B14F-4D97-AF65-F5344CB8AC3E}">
        <p14:creationId xmlns:p14="http://schemas.microsoft.com/office/powerpoint/2010/main" val="266092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الجزء الثاني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بناء خطة مُجَدْوَلة.</a:t>
            </a:r>
          </a:p>
          <a:p>
            <a:r>
              <a:rPr lang="ar-JO" b="1" dirty="0" smtClean="0"/>
              <a:t>تخصيص الموارد.</a:t>
            </a:r>
          </a:p>
          <a:p>
            <a:r>
              <a:rPr lang="ar-JO" b="1" dirty="0" smtClean="0"/>
              <a:t>العوائق.</a:t>
            </a:r>
          </a:p>
          <a:p>
            <a:r>
              <a:rPr lang="ar-JO" b="1" dirty="0" smtClean="0"/>
              <a:t>التراتبيات.</a:t>
            </a:r>
          </a:p>
          <a:p>
            <a:r>
              <a:rPr lang="ar-JO" b="1" dirty="0" smtClean="0"/>
              <a:t>الخطة.</a:t>
            </a:r>
          </a:p>
          <a:p>
            <a:r>
              <a:rPr lang="ar-JO" b="1" dirty="0" smtClean="0"/>
              <a:t>التعامل مع الإنحرافات.</a:t>
            </a:r>
          </a:p>
          <a:p>
            <a:endParaRPr lang="ar-JO" dirty="0" smtClean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0402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المواد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تأمين المواد قبل الحاجة إليها بمدة طويلة لضمان عدم التأخير.. يشكل عبئاً مالياً وعبئاً تخزينياً..</a:t>
            </a:r>
          </a:p>
          <a:p>
            <a:r>
              <a:rPr lang="ar-JO" b="1" dirty="0" smtClean="0"/>
              <a:t>لذلك يجب تخطيط وجدولة موعد طلب ( شراء ) المواد وموعد وصولها.. لكي تكون جاهزة عند حلول موعد إستعمالها.</a:t>
            </a:r>
            <a:r>
              <a:rPr lang="ar-JO" dirty="0" smtClean="0"/>
              <a:t>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19375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المواد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جدول المواد - </a:t>
            </a:r>
            <a:r>
              <a:rPr lang="en-US" b="1" dirty="0">
                <a:solidFill>
                  <a:srgbClr val="414143"/>
                </a:solidFill>
              </a:rPr>
              <a:t>Bill of materials (BOM</a:t>
            </a:r>
            <a:r>
              <a:rPr lang="en-US" b="1" dirty="0" smtClean="0">
                <a:solidFill>
                  <a:srgbClr val="414143"/>
                </a:solidFill>
              </a:rPr>
              <a:t>)</a:t>
            </a:r>
          </a:p>
          <a:p>
            <a:r>
              <a:rPr lang="ar-JO" b="1" dirty="0" smtClean="0">
                <a:solidFill>
                  <a:srgbClr val="414143"/>
                </a:solidFill>
              </a:rPr>
              <a:t>وهو جدول يحتوي على عدد من الأعمدة تُستخدم على النحو التالي:</a:t>
            </a:r>
          </a:p>
          <a:p>
            <a:r>
              <a:rPr lang="ar-JO" b="1" dirty="0" smtClean="0">
                <a:solidFill>
                  <a:srgbClr val="414143"/>
                </a:solidFill>
              </a:rPr>
              <a:t>الأول: الرقم المتسلسل أو رقم البند المستخدم في المخزن.</a:t>
            </a:r>
          </a:p>
          <a:p>
            <a:r>
              <a:rPr lang="ar-JO" b="1" dirty="0" smtClean="0">
                <a:solidFill>
                  <a:srgbClr val="414143"/>
                </a:solidFill>
              </a:rPr>
              <a:t>الثاني: إسم المادة.</a:t>
            </a:r>
          </a:p>
          <a:p>
            <a:r>
              <a:rPr lang="ar-JO" b="1" dirty="0" smtClean="0">
                <a:solidFill>
                  <a:srgbClr val="414143"/>
                </a:solidFill>
              </a:rPr>
              <a:t>الثالث: الوحدة.</a:t>
            </a:r>
          </a:p>
          <a:p>
            <a:r>
              <a:rPr lang="ar-JO" b="1" dirty="0" smtClean="0">
                <a:solidFill>
                  <a:srgbClr val="414143"/>
                </a:solidFill>
              </a:rPr>
              <a:t>الرابع: الكمية.</a:t>
            </a:r>
          </a:p>
          <a:p>
            <a:r>
              <a:rPr lang="ar-JO" b="1" dirty="0" smtClean="0">
                <a:solidFill>
                  <a:srgbClr val="414143"/>
                </a:solidFill>
              </a:rPr>
              <a:t>الخامس: وصف المادة.</a:t>
            </a:r>
          </a:p>
          <a:p>
            <a:pPr marL="0" indent="0">
              <a:buNone/>
            </a:pPr>
            <a:r>
              <a:rPr lang="ar-JO" b="1" dirty="0">
                <a:solidFill>
                  <a:srgbClr val="414143"/>
                </a:solidFill>
              </a:rPr>
              <a:t> </a:t>
            </a:r>
            <a:r>
              <a:rPr lang="ar-JO" b="1" dirty="0" smtClean="0">
                <a:solidFill>
                  <a:srgbClr val="414143"/>
                </a:solidFill>
              </a:rPr>
              <a:t>    البعض يضيف عمودين للأسعار؛ سعر الوحدة والسعر الكلي.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7583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المواد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   </a:t>
            </a:r>
            <a:r>
              <a:rPr lang="ar-JO" b="1" dirty="0" smtClean="0"/>
              <a:t>التزويد</a:t>
            </a:r>
            <a:r>
              <a:rPr lang="ar-JO" dirty="0" smtClean="0"/>
              <a:t>  </a:t>
            </a:r>
            <a:r>
              <a:rPr lang="en-US" b="1" dirty="0" smtClean="0"/>
              <a:t>Procurement</a:t>
            </a:r>
          </a:p>
          <a:p>
            <a:r>
              <a:rPr lang="ar-JO" b="1" dirty="0" smtClean="0"/>
              <a:t>بعد إحتساب الكميات يأتي دور التزويد – أي الحصول على هذه المواد .. </a:t>
            </a:r>
          </a:p>
          <a:p>
            <a:r>
              <a:rPr lang="ar-JO" b="1" dirty="0" smtClean="0"/>
              <a:t>.. إما بصرفها أو حجزها في مستودع الشركة المركزي ..</a:t>
            </a:r>
          </a:p>
          <a:p>
            <a:r>
              <a:rPr lang="ar-JO" b="1" dirty="0" smtClean="0"/>
              <a:t>.. وإما شراءها.</a:t>
            </a:r>
          </a:p>
          <a:p>
            <a:r>
              <a:rPr lang="ar-JO" b="1" dirty="0" smtClean="0"/>
              <a:t>كلا الخيارين ينبغي أن يوقتا بعناية.. </a:t>
            </a:r>
          </a:p>
          <a:p>
            <a:r>
              <a:rPr lang="ar-JO" b="1" dirty="0" smtClean="0"/>
              <a:t>كما ينبغي أن يثبت ذلك على الخطة..</a:t>
            </a:r>
          </a:p>
          <a:p>
            <a:r>
              <a:rPr lang="ar-JO" b="1" dirty="0" smtClean="0"/>
              <a:t>.. فيكون جزء من الخطة « خطة تزويد «.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58282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المواد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خطة التزويد..</a:t>
            </a:r>
          </a:p>
          <a:p>
            <a:r>
              <a:rPr lang="ar-JO" b="1" dirty="0" smtClean="0"/>
              <a:t>أحد مكونات الخطة المجدولة.</a:t>
            </a:r>
          </a:p>
          <a:p>
            <a:r>
              <a:rPr lang="ar-JO" b="1" dirty="0" smtClean="0"/>
              <a:t>يتم تجزيء المواد إلى أجزاء تتناسب مع حجم المشروع ومدد التنفيذ.</a:t>
            </a:r>
          </a:p>
          <a:p>
            <a:r>
              <a:rPr lang="ar-JO" b="1" dirty="0" smtClean="0"/>
              <a:t>يحدد موعد تثبيت طلبية كل جزء .. </a:t>
            </a:r>
          </a:p>
          <a:p>
            <a:r>
              <a:rPr lang="ar-JO" b="1" dirty="0" smtClean="0"/>
              <a:t>.. وموعد وصوله بحيث يكون قبل الحاجة للمادة بقليل.</a:t>
            </a:r>
          </a:p>
          <a:p>
            <a:r>
              <a:rPr lang="ar-JO" b="1" dirty="0" smtClean="0"/>
              <a:t>ينجم عن هذا الترتيب (1) خفض المصاريف الإستثمارية  و(2) خفض المساحات المطلوبة للتخزين.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91733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/>
              <a:t>ضبط المواد </a:t>
            </a:r>
            <a:r>
              <a:rPr lang="en-US" b="1" dirty="0" smtClean="0">
                <a:solidFill>
                  <a:srgbClr val="414143"/>
                </a:solidFill>
              </a:rPr>
              <a:t>Inventory</a:t>
            </a:r>
            <a:r>
              <a:rPr lang="en-US" dirty="0" smtClean="0">
                <a:solidFill>
                  <a:srgbClr val="414143"/>
                </a:solidFill>
              </a:rPr>
              <a:t> </a:t>
            </a:r>
            <a:r>
              <a:rPr lang="en-US" b="1" dirty="0" smtClean="0">
                <a:solidFill>
                  <a:srgbClr val="414143"/>
                </a:solidFill>
              </a:rPr>
              <a:t>control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ضبط المواد .. </a:t>
            </a:r>
            <a:r>
              <a:rPr lang="en-US" b="1" dirty="0">
                <a:solidFill>
                  <a:srgbClr val="414143"/>
                </a:solidFill>
              </a:rPr>
              <a:t>Inventory</a:t>
            </a:r>
            <a:r>
              <a:rPr lang="en-US" dirty="0">
                <a:solidFill>
                  <a:srgbClr val="414143"/>
                </a:solidFill>
              </a:rPr>
              <a:t> </a:t>
            </a:r>
            <a:r>
              <a:rPr lang="en-US" b="1" dirty="0" smtClean="0">
                <a:solidFill>
                  <a:srgbClr val="414143"/>
                </a:solidFill>
              </a:rPr>
              <a:t>control</a:t>
            </a:r>
          </a:p>
          <a:p>
            <a:r>
              <a:rPr lang="ar-JO" b="1" dirty="0" smtClean="0">
                <a:solidFill>
                  <a:srgbClr val="414143"/>
                </a:solidFill>
              </a:rPr>
              <a:t>هو عملية الإشراف على ومتابعة التزويد والتخزين وحركة المواد.</a:t>
            </a:r>
          </a:p>
          <a:p>
            <a:r>
              <a:rPr lang="ar-JO" b="1" dirty="0" smtClean="0">
                <a:solidFill>
                  <a:srgbClr val="414143"/>
                </a:solidFill>
              </a:rPr>
              <a:t>وهذا من واجبات الإدارة ..</a:t>
            </a:r>
          </a:p>
          <a:p>
            <a:r>
              <a:rPr lang="ar-JO" b="1" dirty="0" smtClean="0">
                <a:solidFill>
                  <a:srgbClr val="414143"/>
                </a:solidFill>
              </a:rPr>
              <a:t>.. في الشركات والمشاريع الكبيرة يوجد مدير مختص ..</a:t>
            </a:r>
          </a:p>
          <a:p>
            <a:r>
              <a:rPr lang="ar-JO" b="1" dirty="0" smtClean="0">
                <a:solidFill>
                  <a:srgbClr val="414143"/>
                </a:solidFill>
              </a:rPr>
              <a:t>مسؤول عن المشتريات والمخازن والحركة الداخلية لمدخلات الإنتاج وللمواد تحت التصنيع وللمنتجات الجاهزة.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67739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ضبط المواد في المشاريع الإنتاجية*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العمل الإنتاجي متكرر..</a:t>
            </a:r>
          </a:p>
          <a:p>
            <a:r>
              <a:rPr lang="ar-JO" b="1" dirty="0" smtClean="0"/>
              <a:t>.. يتكرر بدون إختلاف أو مع بعض الإختلافات.</a:t>
            </a:r>
          </a:p>
          <a:p>
            <a:r>
              <a:rPr lang="ar-JO" b="1" dirty="0" smtClean="0"/>
              <a:t>تعمل المشاريع الإنتاجية ( المصانع ) لصالح طلبيات زبائن أو لصالح مخزن الشركة.  </a:t>
            </a:r>
          </a:p>
          <a:p>
            <a:r>
              <a:rPr lang="ar-JO" b="1" dirty="0" smtClean="0"/>
              <a:t>وفي كلتا الحالتين ينبغي أن يمون هناك طلبيات.</a:t>
            </a:r>
          </a:p>
          <a:p>
            <a:r>
              <a:rPr lang="ar-JO" b="1" dirty="0" smtClean="0"/>
              <a:t>إدارة الطلبيات هي إدارة مشاريع..</a:t>
            </a:r>
          </a:p>
          <a:p>
            <a:r>
              <a:rPr lang="ar-JO" b="1" dirty="0" smtClean="0"/>
              <a:t>ينبغي تخطيطها.. وتخطيط حركة المواد الخاصة بها.. 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91606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/>
              <a:t>ضبط المواد في المشاريع الإنتاجية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JO" b="1" dirty="0" smtClean="0"/>
              <a:t>.. تضبط المواد للطلبيات في المصانع كما تضبط في المشاريع عموماً ..</a:t>
            </a:r>
          </a:p>
          <a:p>
            <a:r>
              <a:rPr lang="ar-JO" b="1" dirty="0" smtClean="0"/>
              <a:t>.. مع الفارق وجود مواد متبقية من طلبيات سابقة .. ينبغي حجزها وعدم شرائها..</a:t>
            </a:r>
          </a:p>
          <a:p>
            <a:r>
              <a:rPr lang="ar-JO" b="1" dirty="0" smtClean="0"/>
              <a:t>وهناك في المخزن مفهوم « خزين الحد الأدنى «             -  </a:t>
            </a:r>
            <a:r>
              <a:rPr lang="en-US" b="1" dirty="0" smtClean="0"/>
              <a:t>minimum stock</a:t>
            </a:r>
            <a:r>
              <a:rPr lang="ar-JO" b="1" dirty="0" smtClean="0"/>
              <a:t> - وهو خزين من مادة يتكرر إستخدامها في الطلبيات بكثرة .. </a:t>
            </a:r>
          </a:p>
          <a:p>
            <a:r>
              <a:rPr lang="ar-JO" b="1" dirty="0" smtClean="0"/>
              <a:t>.. فيحافظ على مستوى معين مخزوناً.. لضمان بقاء توفرها. </a:t>
            </a:r>
            <a:r>
              <a:rPr lang="ar-JO" dirty="0" smtClean="0"/>
              <a:t>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3037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414143"/>
                </a:solidFill>
              </a:rPr>
              <a:t>Production </a:t>
            </a:r>
            <a:r>
              <a:rPr lang="en-US" b="1" dirty="0" smtClean="0">
                <a:solidFill>
                  <a:srgbClr val="414143"/>
                </a:solidFill>
              </a:rPr>
              <a:t>forecasting </a:t>
            </a:r>
            <a:r>
              <a:rPr lang="ar-JO" b="1" dirty="0" smtClean="0">
                <a:solidFill>
                  <a:srgbClr val="414143"/>
                </a:solidFill>
              </a:rPr>
              <a:t>توقعات الإنتاج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تبنى الخطط على أساس التوقعات .. توقعات النتائج بمختلف أبعادها..</a:t>
            </a:r>
          </a:p>
          <a:p>
            <a:r>
              <a:rPr lang="ar-JO" b="1" dirty="0" smtClean="0"/>
              <a:t>ينبغي أن تكون التوقعات قابلة للتحقيق .. كما ينبغي أن تتضمن بعض التحدي.</a:t>
            </a:r>
          </a:p>
          <a:p>
            <a:r>
              <a:rPr lang="ar-JO" b="1" dirty="0" smtClean="0"/>
              <a:t>التوقعات مبنية على أسس .. مثلاً ..</a:t>
            </a:r>
          </a:p>
          <a:p>
            <a:r>
              <a:rPr lang="ar-JO" b="1" dirty="0" smtClean="0"/>
              <a:t>زيادة الإنتاج ناجمة عن زيادة متوقعة في عدد العمال.</a:t>
            </a:r>
          </a:p>
          <a:p>
            <a:r>
              <a:rPr lang="ar-JO" b="1" dirty="0" smtClean="0"/>
              <a:t>زيادة الإنتاج ناجم عن إرتفاع متوقع في الكفاءة بسبب تقادم العمال.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40039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spc="-25" dirty="0"/>
              <a:t>الأنتاج الكمي مقابل الانتاج الخطي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ar-JO" b="1" dirty="0" smtClean="0"/>
              <a:t>الإنتاج الكمي هو إنتاج ما تستطيع خطوط الإنتاج إنتاجه.. وقد يودع كله أو بعضاً منه في المستودع.</a:t>
            </a:r>
          </a:p>
          <a:p>
            <a:pPr>
              <a:buFont typeface="Wingdings" pitchFamily="2" charset="2"/>
              <a:buChar char="q"/>
            </a:pPr>
            <a:r>
              <a:rPr lang="ar-JO" b="1" dirty="0" smtClean="0"/>
              <a:t>الإنتاج الخطي - </a:t>
            </a:r>
            <a:r>
              <a:rPr lang="en-US" b="1" dirty="0" smtClean="0"/>
              <a:t>linear</a:t>
            </a:r>
            <a:r>
              <a:rPr lang="ar-JO" b="1" dirty="0" smtClean="0"/>
              <a:t> - هو الإنتاج المعادل للطلب ( ولذلك سمي خطياً ) ويرسل إلى الزبائن فور الإنتهاء من كل طلبية أو دفعة.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64603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spc="-25" dirty="0"/>
              <a:t>التعامل </a:t>
            </a:r>
            <a:r>
              <a:rPr lang="ar-JO" b="1" spc="-25" dirty="0" smtClean="0"/>
              <a:t>مع العوائق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Constraints</a:t>
            </a:r>
            <a:r>
              <a:rPr lang="ar-JO" b="1" spc="-25" dirty="0"/>
              <a:t> </a:t>
            </a:r>
            <a:r>
              <a:rPr lang="ar-JO" b="1" spc="-25" dirty="0" smtClean="0"/>
              <a:t>العوائق ( المحددات )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406243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خطوات بناء خطة مُجَدْوَلة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ar-JO" b="1" dirty="0" smtClean="0"/>
              <a:t>وضع هدف ( للمشروع للمهمة للمؤسسة للفترة ) </a:t>
            </a:r>
            <a:r>
              <a:rPr lang="en-US" b="1" dirty="0" smtClean="0"/>
              <a:t>objective</a:t>
            </a:r>
            <a:endParaRPr lang="ar-JO" b="1" dirty="0" smtClean="0"/>
          </a:p>
          <a:p>
            <a:pPr marL="514350" indent="-514350">
              <a:buFont typeface="+mj-lt"/>
              <a:buAutoNum type="arabicPeriod"/>
            </a:pPr>
            <a:r>
              <a:rPr lang="ar-JO" b="1" dirty="0" smtClean="0"/>
              <a:t>تحديد النشاطات المطلوب القيام بها لتحقيق الهدف. </a:t>
            </a:r>
            <a:r>
              <a:rPr lang="en-US" b="1" dirty="0" smtClean="0"/>
              <a:t>activities</a:t>
            </a:r>
            <a:endParaRPr lang="ar-JO" b="1" dirty="0" smtClean="0"/>
          </a:p>
          <a:p>
            <a:pPr marL="514350" indent="-514350">
              <a:buFont typeface="+mj-lt"/>
              <a:buAutoNum type="arabicPeriod"/>
            </a:pPr>
            <a:r>
              <a:rPr lang="ar-JO" b="1" dirty="0" smtClean="0"/>
              <a:t>تخصيص </a:t>
            </a:r>
            <a:r>
              <a:rPr lang="en-US" b="1" dirty="0" smtClean="0"/>
              <a:t>allocation</a:t>
            </a:r>
            <a:r>
              <a:rPr lang="ar-JO" b="1" dirty="0" smtClean="0"/>
              <a:t> الموارد الضروري توفيرها – مالية – بشرية – معدات – طاقة – وقت – مواد اولية ( جدول كميات ). – الوقت يعني (1) مدة تنفيذ النشاط, و(2) عدد ساعات العمل/رجل المطلوبة. </a:t>
            </a:r>
          </a:p>
          <a:p>
            <a:pPr marL="514350" indent="-514350">
              <a:buFont typeface="+mj-lt"/>
              <a:buAutoNum type="arabicPeriod"/>
            </a:pPr>
            <a:r>
              <a:rPr lang="ar-JO" b="1" dirty="0" smtClean="0"/>
              <a:t>تقسيم النشاطات إلى مهام. </a:t>
            </a:r>
            <a:r>
              <a:rPr lang="en-US" b="1" dirty="0" smtClean="0"/>
              <a:t>tasks</a:t>
            </a:r>
            <a:endParaRPr lang="ar-JO" b="1" dirty="0" smtClean="0"/>
          </a:p>
          <a:p>
            <a:pPr marL="514350" indent="-514350">
              <a:buFont typeface="+mj-lt"/>
              <a:buAutoNum type="arabicPeriod"/>
            </a:pPr>
            <a:r>
              <a:rPr lang="ar-JO" b="1" dirty="0" smtClean="0"/>
              <a:t>تخصيص مدة زمنية لكل مهمة</a:t>
            </a:r>
          </a:p>
          <a:p>
            <a:pPr marL="514350" indent="-514350">
              <a:buFont typeface="+mj-lt"/>
              <a:buAutoNum type="arabicPeriod"/>
            </a:pPr>
            <a:r>
              <a:rPr lang="ar-JO" b="1" dirty="0" smtClean="0"/>
              <a:t>تحديد عدد العمال المطلوب توفيرهم لكل مهمة ( كم ساعة/رجل ) </a:t>
            </a:r>
          </a:p>
          <a:p>
            <a:pPr marL="514350" indent="-514350">
              <a:buFont typeface="+mj-lt"/>
              <a:buAutoNum type="arabicPeriod"/>
            </a:pPr>
            <a:r>
              <a:rPr lang="ar-JO" b="1" dirty="0" smtClean="0"/>
              <a:t>تحديد تراتبية المهام </a:t>
            </a:r>
            <a:r>
              <a:rPr lang="en-US" b="1" dirty="0" smtClean="0"/>
              <a:t>precedence</a:t>
            </a:r>
            <a:endParaRPr lang="ar-JO" b="1" dirty="0" smtClean="0"/>
          </a:p>
          <a:p>
            <a:pPr marL="514350" indent="-514350">
              <a:buFont typeface="+mj-lt"/>
              <a:buAutoNum type="arabicPeriod"/>
            </a:pPr>
            <a:r>
              <a:rPr lang="ar-JO" b="1" dirty="0" smtClean="0"/>
              <a:t>التعامل مع المعيقات </a:t>
            </a:r>
            <a:r>
              <a:rPr lang="en-US" b="1" dirty="0" smtClean="0"/>
              <a:t>constraints</a:t>
            </a:r>
            <a:endParaRPr lang="ar-JO" b="1" dirty="0" smtClean="0"/>
          </a:p>
          <a:p>
            <a:pPr marL="514350" indent="-514350">
              <a:buFont typeface="+mj-lt"/>
              <a:buAutoNum type="arabicPeriod"/>
            </a:pPr>
            <a:r>
              <a:rPr lang="ar-JO" b="1" dirty="0" smtClean="0"/>
              <a:t>تثبيت الخطة بيانياً – جدول جانت </a:t>
            </a:r>
            <a:r>
              <a:rPr lang="en-US" b="1" dirty="0" smtClean="0"/>
              <a:t>Gantt chart</a:t>
            </a:r>
          </a:p>
          <a:p>
            <a:pPr marL="0" indent="0">
              <a:buNone/>
            </a:pP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71319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ما هي العوائق؟..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pPr algn="r" rtl="1"/>
            <a:r>
              <a:rPr lang="ar-JO" b="1" dirty="0" smtClean="0"/>
              <a:t>هي كل ما يمنع أو يحد من قدرة نظام </a:t>
            </a:r>
            <a:r>
              <a:rPr lang="en-US" b="1" dirty="0" smtClean="0"/>
              <a:t>system</a:t>
            </a:r>
            <a:r>
              <a:rPr lang="ar-JO" b="1" dirty="0" smtClean="0"/>
              <a:t> على تحديد أهدافه.</a:t>
            </a:r>
          </a:p>
          <a:p>
            <a:pPr algn="r" rtl="1"/>
            <a:r>
              <a:rPr lang="ar-JO" b="1" dirty="0" smtClean="0"/>
              <a:t>.. أو يحد من إنسياب وتدفق العمل.</a:t>
            </a:r>
            <a:endParaRPr lang="en-US" b="1" dirty="0" smtClean="0"/>
          </a:p>
          <a:p>
            <a:pPr algn="r" rtl="1"/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72928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انواع العوائق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تصنف العوائق إلى: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عوائق داخلية: الماكينات، القوى البشرية، النظم.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عوائق خارجية: الموردين، السوق.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91668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انواع العوائق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عوائق الماكينات: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الطاقة الإنتاجية لماكينة تحد من الإنتاج.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عدد الماكينات من نوع معين.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شح قطع الغيار للماكينات.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وجود ماكينة كثيرة الأعطال.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20200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انواع العوائق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عوائق القوى البشرية: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تدني الكفاءة.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نقص مهارات مشغلي معدات الإنتاج.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ضعف مهارة فنيي الصيانة.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عدم توفر العمالة.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411655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انواع العوائق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عوائق النظم: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غياب مرونة النظم المعمول بها.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وجود نظام ( تعليمات ) يمنع العمل الإضافي.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33135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انواع العوائق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عوائق سلسلة التوريد ( الموردين ):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وجود موردين لا يعتمد عليهم.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71075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انواع العوائق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عوائق السوق: 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حصة السوق تحد من الإنتاج.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71670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التعامل مع العوائق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ينبغي تفهم وإدراك آثارها.</a:t>
            </a:r>
          </a:p>
          <a:p>
            <a:r>
              <a:rPr lang="ar-JO" b="1" dirty="0" smtClean="0"/>
              <a:t>ينبغي العمل على إزالتها أو تصغيرها.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75247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التعامل مع تراتبيات الإنتاج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Precedence</a:t>
            </a:r>
          </a:p>
          <a:p>
            <a:r>
              <a:rPr lang="ar-JO" b="1" dirty="0" smtClean="0"/>
              <a:t>هناك مراحل لا يجوز أن تنجز قبل إنجاز مراحل أخرى.</a:t>
            </a:r>
          </a:p>
          <a:p>
            <a:r>
              <a:rPr lang="ar-JO" b="1" dirty="0" smtClean="0"/>
              <a:t>.. ولا يجوز أن تتجاوزها في الخطة.</a:t>
            </a:r>
          </a:p>
          <a:p>
            <a:r>
              <a:rPr lang="ar-JO" b="1" dirty="0" smtClean="0"/>
              <a:t>وينبغي </a:t>
            </a:r>
            <a:r>
              <a:rPr lang="ar-JO" b="1" dirty="0" smtClean="0"/>
              <a:t>أن لا </a:t>
            </a:r>
            <a:r>
              <a:rPr lang="ar-JO" b="1" dirty="0" smtClean="0"/>
              <a:t>يُسمح لذلك بأن يؤثر على الأداء العام.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87716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التواصل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ar-JO" b="1" dirty="0" smtClean="0"/>
              <a:t>التواصل الجيد الفعال بين أصحاب العلاقة ضروري أثناء إعداد الخطة.</a:t>
            </a:r>
          </a:p>
          <a:p>
            <a:pPr algn="r"/>
            <a:r>
              <a:rPr lang="ar-JO" b="1" dirty="0" smtClean="0"/>
              <a:t>التواصل الجيد الفعال ضروري بين أصحاب العلاقة أثناء التنفيذ.</a:t>
            </a:r>
          </a:p>
          <a:p>
            <a:pPr algn="r"/>
            <a:r>
              <a:rPr lang="ar-JO" b="1" dirty="0" smtClean="0"/>
              <a:t>لا يجوز إخفاء المشاكل.</a:t>
            </a:r>
          </a:p>
          <a:p>
            <a:pPr algn="r"/>
            <a:r>
              <a:rPr lang="ar-JO" b="1" dirty="0" smtClean="0"/>
              <a:t>لا يجوز تأجيل الإفصاح عن مشاكل.</a:t>
            </a:r>
          </a:p>
          <a:p>
            <a:pPr algn="r"/>
            <a:r>
              <a:rPr lang="ar-JO" b="1" dirty="0" smtClean="0"/>
              <a:t>يجب الإهتمام بالتقارير .. إعدادها .. قراءتها .. التفاعل مع مضامينها.</a:t>
            </a:r>
            <a:endParaRPr lang="en-US" b="1" dirty="0" smtClean="0"/>
          </a:p>
          <a:p>
            <a:pPr marL="0" indent="0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39604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الخطة المجدولة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ar-JO" b="1" dirty="0" smtClean="0"/>
              <a:t>تتضمن خطة مشروع سلسلة من المكونات مثل الجودة وتقييم المخاطر والتواصل والتزويد والتحسين.</a:t>
            </a:r>
          </a:p>
          <a:p>
            <a:pPr algn="r"/>
            <a:r>
              <a:rPr lang="ar-JO" b="1" dirty="0" smtClean="0"/>
              <a:t>يمكن وضع جميع هذه المعلومات في جدول يُبنى على الوورد أو على الإكسل ويتضمن خانات ( سطور من الخانات ) لكل بند أو عنصر مما ذكر سابقاً.</a:t>
            </a:r>
          </a:p>
          <a:p>
            <a:pPr algn="r"/>
            <a:r>
              <a:rPr lang="ar-JO" b="1" dirty="0" smtClean="0"/>
              <a:t>يمكن تبني برامج حاسوبية جاهزة لهذه الغاية  .. مثل </a:t>
            </a:r>
            <a:r>
              <a:rPr lang="en-US" b="1" dirty="0"/>
              <a:t>Microsoft Project, Basecamp or Intuit </a:t>
            </a:r>
            <a:r>
              <a:rPr lang="en-US" b="1" dirty="0" err="1"/>
              <a:t>QuickBase</a:t>
            </a:r>
            <a:r>
              <a:rPr lang="en-US" b="1" dirty="0"/>
              <a:t>. </a:t>
            </a:r>
          </a:p>
          <a:p>
            <a:pPr algn="r"/>
            <a:r>
              <a:rPr lang="ar-JO" b="1" dirty="0" smtClean="0"/>
              <a:t>ويمكن إعتماد جدول جانت. 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57325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التطبيق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يُشرع في تطبيق الخطة عندما:</a:t>
            </a:r>
          </a:p>
          <a:p>
            <a:r>
              <a:rPr lang="ar-JO" b="1" dirty="0" smtClean="0"/>
              <a:t>يحل موعد بدء التنفيذ.</a:t>
            </a:r>
          </a:p>
          <a:p>
            <a:r>
              <a:rPr lang="ar-JO" b="1" dirty="0" smtClean="0"/>
              <a:t>إختيار العاملين المطلوب توفيرهم عند بدء المشروع.</a:t>
            </a:r>
          </a:p>
          <a:p>
            <a:r>
              <a:rPr lang="ar-JO" b="1" dirty="0" smtClean="0"/>
              <a:t>توفير المعدات المشترط توفيرها.</a:t>
            </a:r>
          </a:p>
          <a:p>
            <a:r>
              <a:rPr lang="ar-JO" b="1" dirty="0" smtClean="0"/>
              <a:t>توفير المواد بالمواصفات والكميات المطلوبة.</a:t>
            </a:r>
          </a:p>
          <a:p>
            <a:r>
              <a:rPr lang="ar-JO" b="1" dirty="0" smtClean="0"/>
              <a:t>توفير المكان.</a:t>
            </a:r>
          </a:p>
          <a:p>
            <a:r>
              <a:rPr lang="ar-JO" b="1" dirty="0" smtClean="0"/>
              <a:t>توفير الطاقة. </a:t>
            </a:r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92872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التطبيق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>
              <a:buFont typeface="Courier New" pitchFamily="49" charset="0"/>
              <a:buChar char="o"/>
            </a:pPr>
            <a:r>
              <a:rPr lang="ar-JO" b="1" dirty="0" smtClean="0"/>
              <a:t>ضع الخطة موضع التطبيق.</a:t>
            </a:r>
          </a:p>
          <a:p>
            <a:pPr algn="r">
              <a:buFont typeface="Courier New" pitchFamily="49" charset="0"/>
              <a:buChar char="o"/>
            </a:pPr>
            <a:r>
              <a:rPr lang="ar-JO" b="1" dirty="0" smtClean="0"/>
              <a:t>تابع بنود الخطة بنداً بنداً..</a:t>
            </a:r>
          </a:p>
          <a:p>
            <a:pPr algn="r">
              <a:buFont typeface="Courier New" pitchFamily="49" charset="0"/>
              <a:buChar char="o"/>
            </a:pPr>
            <a:r>
              <a:rPr lang="ar-JO" b="1" dirty="0" smtClean="0"/>
              <a:t>قارن مع النتائج.</a:t>
            </a:r>
          </a:p>
          <a:p>
            <a:pPr algn="r">
              <a:buFont typeface="Courier New" pitchFamily="49" charset="0"/>
              <a:buChar char="o"/>
            </a:pPr>
            <a:r>
              <a:rPr lang="ar-JO" b="1" dirty="0" smtClean="0"/>
              <a:t>في المراحل الأولى هناك درجة عالية من التطابق.</a:t>
            </a:r>
          </a:p>
          <a:p>
            <a:pPr algn="r">
              <a:buFont typeface="Courier New" pitchFamily="49" charset="0"/>
              <a:buChar char="o"/>
            </a:pPr>
            <a:r>
              <a:rPr lang="ar-JO" b="1" dirty="0" smtClean="0"/>
              <a:t>عندما تظهر بعض المصاعب تنشأ فجوة.</a:t>
            </a:r>
          </a:p>
          <a:p>
            <a:pPr algn="r">
              <a:buFont typeface="Courier New" pitchFamily="49" charset="0"/>
              <a:buChar char="o"/>
            </a:pPr>
            <a:r>
              <a:rPr lang="ar-JO" b="1" dirty="0" smtClean="0"/>
              <a:t>ينشأ عن الفجوة تأخير.</a:t>
            </a:r>
            <a:endParaRPr lang="en-US" b="1" dirty="0" smtClean="0"/>
          </a:p>
          <a:p>
            <a:pPr algn="r">
              <a:buFont typeface="Courier New" pitchFamily="49" charset="0"/>
              <a:buChar char="o"/>
            </a:pP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38603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التطبيق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r">
              <a:buFont typeface="Wingdings" pitchFamily="2" charset="2"/>
              <a:buChar char="v"/>
            </a:pPr>
            <a:r>
              <a:rPr lang="ar-JO" b="1" dirty="0" smtClean="0"/>
              <a:t>يجب توفير كافة الموارد وعناصر التمكين الضرورية للفريق الميداني العامل للتعامل المشاكل الناشئة.</a:t>
            </a:r>
          </a:p>
          <a:p>
            <a:r>
              <a:rPr lang="ar-JO" b="1" dirty="0" smtClean="0"/>
              <a:t>للتعامل </a:t>
            </a:r>
            <a:r>
              <a:rPr lang="ar-JO" b="1" dirty="0"/>
              <a:t>مع المشاكل الناجمة عن أعطال معدات </a:t>
            </a:r>
            <a:r>
              <a:rPr lang="ar-JO" b="1" dirty="0" smtClean="0"/>
              <a:t>الإنتاج - ينبغي أن يكون هناك نظام صيانة فعال، مدعم بالفنيين ومخزون مدروس من قطع الغيار وبعض الإحتياط بمعدات الإنتاج.</a:t>
            </a:r>
          </a:p>
          <a:p>
            <a:pPr algn="r"/>
            <a:r>
              <a:rPr lang="ar-JO" b="1" dirty="0" smtClean="0"/>
              <a:t>للتعامل مع التأخير الناجم عن تدني الكفاءة - يجب أن يكون لدى الإدارة الميدانية صلاحية عمل إضافي لتعويض ذلك.</a:t>
            </a:r>
          </a:p>
          <a:p>
            <a:pPr algn="r"/>
            <a:r>
              <a:rPr lang="ar-JO" b="1" dirty="0" smtClean="0"/>
              <a:t>للتعامل مع مشاكل ناجمة عن تأخر توريد مادة – يجب أن يكون لدى الإدارة الميدانية صلاحية شراء مادة من مصدر بديل. 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95420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تعديل الخطة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ar-JO" b="1" dirty="0" smtClean="0"/>
              <a:t>ظهور المشاكل وحلها يتسبب بتأخير..</a:t>
            </a:r>
          </a:p>
          <a:p>
            <a:pPr algn="r"/>
            <a:r>
              <a:rPr lang="ar-JO" b="1" dirty="0" smtClean="0"/>
              <a:t>تجنب التأخير هو الغاية الأساسية وراء وضع الخطط المجدولة..</a:t>
            </a:r>
          </a:p>
          <a:p>
            <a:pPr algn="r"/>
            <a:r>
              <a:rPr lang="ar-JO" b="1" dirty="0" smtClean="0"/>
              <a:t>فطالما حصل إنحراف عن الخطة وأصبح واضحاً أن التصحيح غير ممكن في المستقبل القريب ينبغي تعديل الخطة.</a:t>
            </a:r>
          </a:p>
          <a:p>
            <a:pPr algn="r"/>
            <a:r>
              <a:rPr lang="ar-JO" b="1" dirty="0" smtClean="0"/>
              <a:t>تعديل الخطة يحتاج إلى مبرر قوي .. </a:t>
            </a:r>
          </a:p>
          <a:p>
            <a:pPr algn="r"/>
            <a:r>
              <a:rPr lang="ar-JO" b="1" dirty="0" smtClean="0"/>
              <a:t>ويحتاج إلى موافقة كافة أصحاب العلاقة. </a:t>
            </a:r>
            <a:endParaRPr lang="en-US" b="1" dirty="0" smtClean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86630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sz="5400" b="1" dirty="0" smtClean="0"/>
              <a:t>قانون باركنسون</a:t>
            </a:r>
            <a:endParaRPr lang="ar-JO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 smtClean="0"/>
          </a:p>
          <a:p>
            <a:pPr algn="r" rtl="1"/>
            <a:endParaRPr lang="ar-JO" dirty="0" smtClean="0"/>
          </a:p>
          <a:p>
            <a:pPr algn="r" rtl="1">
              <a:buNone/>
            </a:pPr>
            <a:r>
              <a:rPr lang="ar-JO" dirty="0" smtClean="0"/>
              <a:t>             </a:t>
            </a:r>
            <a:r>
              <a:rPr lang="ar-JO" b="1" dirty="0" smtClean="0"/>
              <a:t>” يتمدد العمل لملء الوقت المتوفر ”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45906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معايير تقييم الجدولة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ar-JO" b="1" dirty="0" smtClean="0"/>
              <a:t>الخطة المجدولة ..</a:t>
            </a:r>
          </a:p>
          <a:p>
            <a:r>
              <a:rPr lang="ar-JO" b="1" dirty="0" smtClean="0"/>
              <a:t>.. شاملة </a:t>
            </a:r>
          </a:p>
          <a:p>
            <a:r>
              <a:rPr lang="ar-JO" b="1" dirty="0" smtClean="0"/>
              <a:t>.. بسيطة</a:t>
            </a:r>
          </a:p>
          <a:p>
            <a:r>
              <a:rPr lang="ar-JO" b="1" dirty="0" smtClean="0"/>
              <a:t>.. سهلة الفهم.</a:t>
            </a:r>
          </a:p>
          <a:p>
            <a:r>
              <a:rPr lang="ar-JO" b="1" dirty="0" smtClean="0"/>
              <a:t>عملية. </a:t>
            </a:r>
          </a:p>
          <a:p>
            <a:r>
              <a:rPr lang="ar-JO" b="1" dirty="0" smtClean="0"/>
              <a:t>قابلة للتحقيق.</a:t>
            </a:r>
          </a:p>
          <a:p>
            <a:r>
              <a:rPr lang="ar-JO" b="1" dirty="0" smtClean="0"/>
              <a:t>لا تعدل كثيراً.</a:t>
            </a:r>
          </a:p>
          <a:p>
            <a:r>
              <a:rPr lang="ar-JO" b="1" dirty="0" smtClean="0"/>
              <a:t>تعزز الجهود الساعية لتحقيق أهداف المؤسسة.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07124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كشف الإنحراف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متابعة الخطة واجب يومي لجميع أصحاب العلاقة ..</a:t>
            </a:r>
          </a:p>
          <a:p>
            <a:r>
              <a:rPr lang="ar-JO" b="1" dirty="0" smtClean="0"/>
              <a:t>.. العاملين في الإنتاج..التخطيط..الجودة.. الإدارة العليا..</a:t>
            </a:r>
          </a:p>
          <a:p>
            <a:r>
              <a:rPr lang="ar-JO" b="1" dirty="0" smtClean="0"/>
              <a:t>الخطة تُظهر – بيسر شديد – أي إختلاف بين بيانات الخطة والنتائج.. أي إنحراف ..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65970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أنواع الإنحرافات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b="1" dirty="0"/>
              <a:t>يمكن للإنحرافات أن تكون في مجالات </a:t>
            </a:r>
            <a:r>
              <a:rPr lang="ar-JO" b="1" dirty="0" smtClean="0"/>
              <a:t>ثلاثة بشكل أساسي:</a:t>
            </a:r>
            <a:endParaRPr lang="ar-JO" b="1" dirty="0"/>
          </a:p>
          <a:p>
            <a:r>
              <a:rPr lang="ar-JO" b="1" dirty="0"/>
              <a:t>الجودة.</a:t>
            </a:r>
          </a:p>
          <a:p>
            <a:r>
              <a:rPr lang="ar-JO" b="1" dirty="0"/>
              <a:t>الكميات.</a:t>
            </a:r>
          </a:p>
          <a:p>
            <a:r>
              <a:rPr lang="ar-JO" b="1" dirty="0"/>
              <a:t>الوقت</a:t>
            </a:r>
            <a:r>
              <a:rPr lang="ar-JO" b="1" dirty="0" smtClean="0"/>
              <a:t>.</a:t>
            </a:r>
          </a:p>
          <a:p>
            <a:endParaRPr lang="ar-JO" b="1" dirty="0"/>
          </a:p>
          <a:p>
            <a:r>
              <a:rPr lang="ar-JO" b="1" dirty="0" smtClean="0"/>
              <a:t>ويمكن أن تكون إنحرافات بالتكلفة وبمقادير المدخلات..</a:t>
            </a:r>
            <a:endParaRPr lang="ar-JO" b="1" dirty="0"/>
          </a:p>
          <a:p>
            <a:pPr marL="0" indent="0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65223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التعامل مع الإنحرافات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عند ملاحظة الإنحراف ينبغي المبادرة فوراً – دون تأخير – إلى وضع خطة تصحيحية..</a:t>
            </a:r>
          </a:p>
          <a:p>
            <a:r>
              <a:rPr lang="ar-JO" b="1" dirty="0" smtClean="0"/>
              <a:t>.. لتحسين الجودة.</a:t>
            </a:r>
          </a:p>
          <a:p>
            <a:r>
              <a:rPr lang="ar-JO" b="1" dirty="0" smtClean="0"/>
              <a:t>.. لرفع الكفاءة. </a:t>
            </a:r>
          </a:p>
          <a:p>
            <a:r>
              <a:rPr lang="ar-JO" b="1" dirty="0" smtClean="0"/>
              <a:t>.. لزيادة الطاقة الإنتاجية.</a:t>
            </a:r>
          </a:p>
          <a:p>
            <a:r>
              <a:rPr lang="ar-JO" b="1" dirty="0" smtClean="0"/>
              <a:t>بإستخدام أدوات خاصة .. </a:t>
            </a:r>
          </a:p>
          <a:p>
            <a:r>
              <a:rPr lang="ar-JO" b="1" dirty="0" smtClean="0"/>
              <a:t>.. وإتخاذ إجراءات محددة.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248053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المتغيرات والإحتياطات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ar-JO" b="1" dirty="0" smtClean="0"/>
              <a:t>أية خطة مجدولة ينبغي أن تتضمن إحتياطاً للمتغيرات غير المرئية.</a:t>
            </a:r>
          </a:p>
          <a:p>
            <a:pPr marL="0" indent="0" fontAlgn="base">
              <a:buNone/>
            </a:pPr>
            <a:r>
              <a:rPr lang="ar-JO" b="1" dirty="0" smtClean="0"/>
              <a:t>تحدث تطورات غير متوقعة ينبغي الإستعداد لها.</a:t>
            </a:r>
          </a:p>
          <a:p>
            <a:pPr marL="0" indent="0" fontAlgn="base">
              <a:buNone/>
            </a:pPr>
            <a:r>
              <a:rPr lang="ar-JO" b="1" dirty="0" smtClean="0"/>
              <a:t>مثال على ذلك .. مورد يتأخر قي توريد بعض المدخلات.</a:t>
            </a:r>
          </a:p>
          <a:p>
            <a:pPr marL="0" indent="0" fontAlgn="base">
              <a:buNone/>
            </a:pPr>
            <a:r>
              <a:rPr lang="ar-JO" b="1" dirty="0" smtClean="0"/>
              <a:t>الخطة ينبغي أن تتضمن حلاً لهذه التطورات.</a:t>
            </a:r>
          </a:p>
          <a:p>
            <a:pPr marL="0" indent="0" fontAlgn="base">
              <a:buNone/>
            </a:pPr>
            <a:r>
              <a:rPr lang="ar-JO" b="1" dirty="0" smtClean="0"/>
              <a:t>أحد الحلول أن تباشر بعمل آخر مخطط لمرحلة لاحقة.</a:t>
            </a:r>
            <a:r>
              <a:rPr lang="ar-JO" dirty="0" smtClean="0"/>
              <a:t> 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79240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تخصيص العاملين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تخصيص العاملين على محطات الإنتاج.</a:t>
            </a:r>
          </a:p>
          <a:p>
            <a:r>
              <a:rPr lang="ar-JO" b="1" dirty="0"/>
              <a:t>تخصيص العاملين على </a:t>
            </a:r>
            <a:r>
              <a:rPr lang="ar-JO" b="1" dirty="0" smtClean="0"/>
              <a:t>الوظائف.</a:t>
            </a:r>
            <a:endParaRPr lang="ar-JO" b="1" dirty="0"/>
          </a:p>
          <a:p>
            <a:r>
              <a:rPr lang="ar-JO" b="1" dirty="0"/>
              <a:t>تخصيص العاملين على </a:t>
            </a:r>
            <a:r>
              <a:rPr lang="ar-JO" b="1" dirty="0" smtClean="0"/>
              <a:t>معدات الإنتاج.</a:t>
            </a:r>
            <a:endParaRPr lang="ar-JO" b="1" dirty="0"/>
          </a:p>
          <a:p>
            <a:r>
              <a:rPr lang="ar-JO" b="1" dirty="0" smtClean="0"/>
              <a:t>جدولة الإجازات.</a:t>
            </a:r>
          </a:p>
          <a:p>
            <a:endParaRPr lang="ar-JO" b="1" dirty="0"/>
          </a:p>
          <a:p>
            <a:pPr>
              <a:buFont typeface="Wingdings" pitchFamily="2" charset="2"/>
              <a:buChar char="q"/>
            </a:pPr>
            <a:r>
              <a:rPr lang="ar-JO" b="1" dirty="0" smtClean="0"/>
              <a:t>الحالة المثلى هنا هي تطابق حاجة المشروع من العمال مع العدد المتوفر.. تجنب الترهل .. تجنب النقص.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410905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التعامل مع النتائج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الإنحرافات وكيفية تعويضها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زيادة القوة العاملة 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العمل الإضافي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إضافة معدات إنتاج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مقاولات من الباطن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شراء مادة جاهزة بدل تصنيعها</a:t>
            </a:r>
          </a:p>
          <a:p>
            <a:pPr>
              <a:buFont typeface="Wingdings" pitchFamily="2" charset="2"/>
              <a:buChar char="ü"/>
            </a:pPr>
            <a:r>
              <a:rPr lang="ar-JO" b="1" dirty="0" smtClean="0"/>
              <a:t>دور التحفيز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116052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الإحتفال بالنجاح</a:t>
            </a:r>
          </a:p>
          <a:p>
            <a:r>
              <a:rPr lang="ar-JO" b="1" dirty="0" smtClean="0"/>
              <a:t>المكافئة</a:t>
            </a:r>
          </a:p>
          <a:p>
            <a:r>
              <a:rPr lang="ar-JO" b="1" dirty="0" smtClean="0"/>
              <a:t>الدروس – عمم قصة النجاح.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40687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ورشة عمل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بناء خطة إنتاج مجدولة.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91150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endParaRPr lang="ar-JO" dirty="0"/>
          </a:p>
          <a:p>
            <a:endParaRPr lang="ar-JO" dirty="0" smtClean="0"/>
          </a:p>
          <a:p>
            <a:pPr marL="0" indent="0">
              <a:buNone/>
            </a:pPr>
            <a:r>
              <a:rPr lang="ar-JO"/>
              <a:t> </a:t>
            </a:r>
            <a:r>
              <a:rPr lang="ar-JO" smtClean="0"/>
              <a:t>                        </a:t>
            </a:r>
            <a:r>
              <a:rPr lang="ar-JO" sz="8800" smtClean="0"/>
              <a:t>شكراً</a:t>
            </a:r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22972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4400" b="1" dirty="0" smtClean="0">
                <a:hlinkClick r:id="rId2"/>
              </a:rPr>
              <a:t>www.leadershipdimensions.org</a:t>
            </a:r>
            <a:endParaRPr lang="en-US" sz="4400" b="1" dirty="0" smtClean="0"/>
          </a:p>
          <a:p>
            <a:pPr algn="l" rtl="0"/>
            <a:r>
              <a:rPr lang="en-US" sz="4400" b="1" dirty="0" smtClean="0">
                <a:hlinkClick r:id="rId3"/>
              </a:rPr>
              <a:t>Nadim.asad@gmail.com</a:t>
            </a:r>
            <a:endParaRPr lang="en-US" sz="4400" b="1" dirty="0" smtClean="0"/>
          </a:p>
          <a:p>
            <a:pPr algn="l" rtl="0"/>
            <a:r>
              <a:rPr lang="en-US" sz="4400" b="1" dirty="0" smtClean="0"/>
              <a:t>0796304090</a:t>
            </a:r>
          </a:p>
          <a:p>
            <a:pPr algn="l" rtl="0"/>
            <a:r>
              <a:rPr lang="en-US" sz="4400" b="1" dirty="0" err="1" smtClean="0"/>
              <a:t>Fb</a:t>
            </a:r>
            <a:r>
              <a:rPr lang="en-US" sz="4400" b="1" dirty="0" smtClean="0"/>
              <a:t>: </a:t>
            </a:r>
            <a:r>
              <a:rPr lang="ar-JO" sz="4400" b="1" dirty="0" smtClean="0"/>
              <a:t>أبعاد قيادية</a:t>
            </a:r>
          </a:p>
          <a:p>
            <a:pPr algn="l" rtl="0"/>
            <a:r>
              <a:rPr lang="en-US" sz="4400" b="1" dirty="0" err="1" smtClean="0"/>
              <a:t>Fb</a:t>
            </a:r>
            <a:r>
              <a:rPr lang="en-US" sz="4400" b="1" dirty="0" smtClean="0"/>
              <a:t>: </a:t>
            </a:r>
            <a:r>
              <a:rPr lang="ar-JO" sz="4400" b="1" dirty="0" smtClean="0"/>
              <a:t>نفحات تاريخية</a:t>
            </a:r>
            <a:endParaRPr lang="ar-JO" sz="4400" b="1" dirty="0"/>
          </a:p>
        </p:txBody>
      </p:sp>
    </p:spTree>
    <p:extLst>
      <p:ext uri="{BB962C8B-B14F-4D97-AF65-F5344CB8AC3E}">
        <p14:creationId xmlns:p14="http://schemas.microsoft.com/office/powerpoint/2010/main" val="302019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تخصيص العاملين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يتراوح الإحتياج الكمي للعمال والفنيين في مشروع من مرحلة إلى أخرى. </a:t>
            </a:r>
          </a:p>
          <a:p>
            <a:r>
              <a:rPr lang="ar-JO" b="1" dirty="0" smtClean="0"/>
              <a:t>وحيث أنه يصعب صرف العمال لأسباب قانونية ومالية وإنسانية..</a:t>
            </a:r>
          </a:p>
          <a:p>
            <a:r>
              <a:rPr lang="ar-JO" b="1" dirty="0" smtClean="0"/>
              <a:t>.. كما أنه يصعب إعادة تعيين العمال بسبب وضع السوق وأسباب أخرى تتعلق بتدريب وتأهيل العمال الجدد..</a:t>
            </a:r>
          </a:p>
          <a:p>
            <a:r>
              <a:rPr lang="ar-JO" b="1" dirty="0" smtClean="0"/>
              <a:t>.. ينبغي موازنة حاجة مراحل المشروع من العمال بحيث لا تتذبذب من مرحلة إلى أخرى.  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367836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تخصيص العاملين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 smtClean="0"/>
              <a:t>يتم التوصل إلى الحالة المثلى في أعداد القوة العاملة بـ:</a:t>
            </a:r>
          </a:p>
          <a:p>
            <a:r>
              <a:rPr lang="ar-JO" b="1" dirty="0" smtClean="0"/>
              <a:t>إعادة ترتيب المراحل بحيث تتوزع المراحل التي تحتاج الى عدد أكبر من العمال على المساحة الزمنية للمشروع..</a:t>
            </a:r>
          </a:p>
          <a:p>
            <a:r>
              <a:rPr lang="ar-JO" b="1" dirty="0" smtClean="0"/>
              <a:t>.. يتم هذا بإدخال بند بعدد العمال الذين تحتاجهم كل جزئية عمل بحيث تكون الأرقام متساوية عبر الأيام والأشهر في عمر المشروع او الخطة.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اللجوء للعمل الإضافي كحل لبعض الحالات المستعصية.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اللجوء لمنح مقاولات لمقاولين لبعض الأعمال. 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400038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تخصيص العاملين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JO" b="1" dirty="0" smtClean="0"/>
              <a:t>يحسب عدد العمال المطلوب لإتمام عمل من معرفتنا لـ:</a:t>
            </a:r>
          </a:p>
          <a:p>
            <a:r>
              <a:rPr lang="ar-JO" b="1" dirty="0" smtClean="0"/>
              <a:t>الإنتاج الإعتيادي للعامل في هذا النوع من العمل.</a:t>
            </a:r>
          </a:p>
          <a:p>
            <a:r>
              <a:rPr lang="ar-JO" b="1" dirty="0" smtClean="0"/>
              <a:t>كفاءة العامل ومتوسط كفاءة العمال كفريق آخذين بعين الإعتبار التوقفات المحتملة. </a:t>
            </a:r>
          </a:p>
          <a:p>
            <a:r>
              <a:rPr lang="ar-JO" b="1" dirty="0" smtClean="0"/>
              <a:t>مثال: 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المطلوب حساب عدد العمال الذي يجب توفيره لقص 4800 فرشة إسفنج علماً بأن الإنتاج الإعتيادي للعامل 600 فرشة في اليوم ( 8 ساعات ) وأن متوسط كفاءة العمال 60% وأن المدة المخصصة لهذه المرحلة 4 أيام.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س×600×0,60×4=1440</a:t>
            </a:r>
          </a:p>
          <a:p>
            <a:pPr>
              <a:buFont typeface="Wingdings" pitchFamily="2" charset="2"/>
              <a:buChar char="Ø"/>
            </a:pPr>
            <a:r>
              <a:rPr lang="ar-JO" b="1" dirty="0" smtClean="0"/>
              <a:t>س= 4800÷144 = 3،4 عامل.</a:t>
            </a:r>
            <a:endParaRPr lang="ar-JO" b="1" dirty="0"/>
          </a:p>
        </p:txBody>
      </p:sp>
    </p:spTree>
    <p:extLst>
      <p:ext uri="{BB962C8B-B14F-4D97-AF65-F5344CB8AC3E}">
        <p14:creationId xmlns:p14="http://schemas.microsoft.com/office/powerpoint/2010/main" val="47151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1193</TotalTime>
  <Words>2116</Words>
  <Application>Microsoft Office PowerPoint</Application>
  <PresentationFormat>On-screen Show (4:3)</PresentationFormat>
  <Paragraphs>304</Paragraphs>
  <Slides>53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Office Theme</vt:lpstr>
      <vt:lpstr>بسم الله الرحمن الرحيم غرفة صناعة عمان معهد إيجابي</vt:lpstr>
      <vt:lpstr>الجزء الثاني</vt:lpstr>
      <vt:lpstr>خطوات بناء خطة مُجَدْوَلة</vt:lpstr>
      <vt:lpstr>الخطة المجدولة</vt:lpstr>
      <vt:lpstr>تخصيص العاملين</vt:lpstr>
      <vt:lpstr>PowerPoint Presentation</vt:lpstr>
      <vt:lpstr>تخصيص العاملين</vt:lpstr>
      <vt:lpstr>تخصيص العاملين</vt:lpstr>
      <vt:lpstr>تخصيص العاملين</vt:lpstr>
      <vt:lpstr>تخصيص المعدات </vt:lpstr>
      <vt:lpstr>تخصيص المعدات </vt:lpstr>
      <vt:lpstr>تخصيص المعدات </vt:lpstr>
      <vt:lpstr>تخصيص مدد زمنية </vt:lpstr>
      <vt:lpstr>تخصيص مدد زمنية </vt:lpstr>
      <vt:lpstr>نقطة نقاشية*</vt:lpstr>
      <vt:lpstr>تخصيص مدد زمنية </vt:lpstr>
      <vt:lpstr>تخصيص مدد زمنية </vt:lpstr>
      <vt:lpstr>المواد</vt:lpstr>
      <vt:lpstr>المواد</vt:lpstr>
      <vt:lpstr>المواد</vt:lpstr>
      <vt:lpstr>المواد</vt:lpstr>
      <vt:lpstr>المواد</vt:lpstr>
      <vt:lpstr>المواد</vt:lpstr>
      <vt:lpstr>ضبط المواد Inventory control</vt:lpstr>
      <vt:lpstr>ضبط المواد في المشاريع الإنتاجية*</vt:lpstr>
      <vt:lpstr>ضبط المواد في المشاريع الإنتاجية</vt:lpstr>
      <vt:lpstr>Production forecasting توقعات الإنتاج</vt:lpstr>
      <vt:lpstr>الأنتاج الكمي مقابل الانتاج الخطي </vt:lpstr>
      <vt:lpstr>التعامل مع العوائق</vt:lpstr>
      <vt:lpstr>ما هي العوائق؟..</vt:lpstr>
      <vt:lpstr>انواع العوائق</vt:lpstr>
      <vt:lpstr>انواع العوائق</vt:lpstr>
      <vt:lpstr>انواع العوائق</vt:lpstr>
      <vt:lpstr>انواع العوائق</vt:lpstr>
      <vt:lpstr>انواع العوائق</vt:lpstr>
      <vt:lpstr>انواع العوائق</vt:lpstr>
      <vt:lpstr>التعامل مع العوائق</vt:lpstr>
      <vt:lpstr>التعامل مع تراتبيات الإنتاج</vt:lpstr>
      <vt:lpstr>التواصل</vt:lpstr>
      <vt:lpstr>التطبيق</vt:lpstr>
      <vt:lpstr>التطبيق</vt:lpstr>
      <vt:lpstr>التطبيق</vt:lpstr>
      <vt:lpstr>تعديل الخطة</vt:lpstr>
      <vt:lpstr>قانون باركنسون</vt:lpstr>
      <vt:lpstr>معايير تقييم الجدولة </vt:lpstr>
      <vt:lpstr>كشف الإنحراف</vt:lpstr>
      <vt:lpstr>أنواع الإنحرافات</vt:lpstr>
      <vt:lpstr>التعامل مع الإنحرافات</vt:lpstr>
      <vt:lpstr>المتغيرات والإحتياطات</vt:lpstr>
      <vt:lpstr>التعامل مع النتائج</vt:lpstr>
      <vt:lpstr>PowerPoint Presentation</vt:lpstr>
      <vt:lpstr>ورشة عمل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الجدولة</dc:title>
  <dc:creator>user</dc:creator>
  <cp:lastModifiedBy>user</cp:lastModifiedBy>
  <cp:revision>54</cp:revision>
  <dcterms:created xsi:type="dcterms:W3CDTF">2014-11-08T06:52:12Z</dcterms:created>
  <dcterms:modified xsi:type="dcterms:W3CDTF">2014-11-18T11:55:04Z</dcterms:modified>
</cp:coreProperties>
</file>