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5"/>
  </p:notesMasterIdLst>
  <p:sldIdLst>
    <p:sldId id="320" r:id="rId2"/>
    <p:sldId id="322" r:id="rId3"/>
    <p:sldId id="321" r:id="rId4"/>
    <p:sldId id="314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67" r:id="rId18"/>
    <p:sldId id="291" r:id="rId19"/>
    <p:sldId id="268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9" r:id="rId36"/>
    <p:sldId id="269" r:id="rId37"/>
    <p:sldId id="270" r:id="rId38"/>
    <p:sldId id="271" r:id="rId39"/>
    <p:sldId id="310" r:id="rId40"/>
    <p:sldId id="311" r:id="rId41"/>
    <p:sldId id="317" r:id="rId42"/>
    <p:sldId id="318" r:id="rId43"/>
    <p:sldId id="272" r:id="rId44"/>
    <p:sldId id="312" r:id="rId45"/>
    <p:sldId id="313" r:id="rId46"/>
    <p:sldId id="315" r:id="rId47"/>
    <p:sldId id="316" r:id="rId48"/>
    <p:sldId id="275" r:id="rId49"/>
    <p:sldId id="319" r:id="rId50"/>
    <p:sldId id="277" r:id="rId51"/>
    <p:sldId id="308" r:id="rId52"/>
    <p:sldId id="323" r:id="rId53"/>
    <p:sldId id="324" r:id="rId5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D904CA-3F98-40E9-BC15-8A62DB8C6AE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097B92-BB03-4DFB-B76E-14CF0207DBE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364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23</a:t>
            </a:fld>
            <a:endParaRPr lang="ar-J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25</a:t>
            </a:fld>
            <a:endParaRPr 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51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8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8254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750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607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3607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7248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6875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4402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945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909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7121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8919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36F6-0366-496E-AA59-AA84F7D19D3A}" type="datetimeFigureOut">
              <a:rPr lang="ar-JO" smtClean="0"/>
              <a:t>27/01/1436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3F6BF-16EF-4332-B4AD-23C38AE3B8A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8895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sz="6000" b="1" dirty="0" smtClean="0">
                <a:solidFill>
                  <a:schemeClr val="bg1">
                    <a:lumMod val="50000"/>
                  </a:schemeClr>
                </a:solidFill>
              </a:rPr>
              <a:t>غرفة صناعة عمان</a:t>
            </a:r>
            <a:r>
              <a:rPr lang="ar-JO" sz="6000" dirty="0" smtClean="0"/>
              <a:t/>
            </a:r>
            <a:br>
              <a:rPr lang="ar-JO" sz="6000" dirty="0" smtClean="0"/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جدولة العمليات التشغيلية الفعالة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 وتطوير جدول الإنتاج الرئيسي </a:t>
            </a:r>
            <a:endParaRPr lang="en-US" sz="5400" b="1" dirty="0">
              <a:ea typeface="Times New Roman"/>
              <a:cs typeface="Arial"/>
            </a:endParaRPr>
          </a:p>
          <a:p>
            <a:pPr rtl="1"/>
            <a:r>
              <a:rPr lang="ar-JO" sz="4000" b="1" dirty="0" smtClean="0"/>
              <a:t>الجزء الثالث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16-19 تشرين ثاني 2014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516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كيف يضيع الوقت ؟؟..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153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الإلتزام بمواعيد التسليم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بالنسبة للصناعيين ومقدمي الخدمات والحرفيين وغيرهم..</a:t>
            </a:r>
          </a:p>
          <a:p>
            <a:pPr algn="r" rtl="1"/>
            <a:r>
              <a:rPr lang="ar-JO" b="1" dirty="0" smtClean="0"/>
              <a:t>.. هناك موعد تسليم متعاقد عليه بين الطرفين..</a:t>
            </a:r>
          </a:p>
          <a:p>
            <a:pPr algn="r" rtl="1"/>
            <a:r>
              <a:rPr lang="ar-JO" b="1" dirty="0" smtClean="0"/>
              <a:t>.. هذا الموعد ينبغي الإلتزام به.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rgbClr val="FF0000"/>
                </a:solidFill>
              </a:rPr>
              <a:t>ضرورة بناء ثقافة تقدس مواعيد التسليم.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rgbClr val="FF0000"/>
                </a:solidFill>
              </a:rPr>
              <a:t>.. وأيضاً بناء نظام تخطيط فعال..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rgbClr val="FF0000"/>
                </a:solidFill>
              </a:rPr>
              <a:t>.. وطاقة إنتاجية مرنة.</a:t>
            </a:r>
            <a:endParaRPr lang="ar-JO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التخطيط السليم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بناء نظام تخطيط جيد شرط أساسي للإستخدام الفعال لمورد الوقت.. في المؤسسات الكبيرة خاصةً.</a:t>
            </a:r>
          </a:p>
          <a:p>
            <a:pPr algn="r" rtl="1"/>
            <a:r>
              <a:rPr lang="ar-JO" b="1" dirty="0" smtClean="0"/>
              <a:t>وينبغي تدريب فريق تخطيط مقتدر وملتزم.</a:t>
            </a:r>
          </a:p>
          <a:p>
            <a:pPr algn="r" rtl="1"/>
            <a:r>
              <a:rPr lang="ar-JO" b="1" dirty="0" smtClean="0"/>
              <a:t>نظام التخطيط الناجح ينبغي أن يكون شامل.</a:t>
            </a:r>
          </a:p>
          <a:p>
            <a:pPr algn="r" rtl="1"/>
            <a:r>
              <a:rPr lang="ar-JO" b="1" dirty="0" smtClean="0"/>
              <a:t>ومحوسب.. ولا يستهلك الكثير من الوقت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5784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محاربة الثقافات السلبية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التأجيل</a:t>
            </a:r>
          </a:p>
          <a:p>
            <a:pPr algn="r" rtl="1"/>
            <a:r>
              <a:rPr lang="ar-JO" b="1" dirty="0" smtClean="0"/>
              <a:t>التباطؤ</a:t>
            </a:r>
          </a:p>
          <a:p>
            <a:pPr algn="r" rtl="1"/>
            <a:r>
              <a:rPr lang="ar-JO" b="1" dirty="0" smtClean="0"/>
              <a:t>التأخير</a:t>
            </a:r>
          </a:p>
          <a:p>
            <a:pPr algn="r" rtl="1"/>
            <a:r>
              <a:rPr lang="ar-JO" b="1" dirty="0" smtClean="0"/>
              <a:t>...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862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تبني عادات مهنية إيجابية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تقوم على إحترام الوقت..</a:t>
            </a:r>
          </a:p>
          <a:p>
            <a:pPr algn="r" rtl="1"/>
            <a:r>
              <a:rPr lang="ar-JO" b="1" dirty="0" smtClean="0"/>
              <a:t>.. مثل </a:t>
            </a:r>
          </a:p>
          <a:p>
            <a:pPr algn="r" rtl="1"/>
            <a:r>
              <a:rPr lang="ar-JO" b="1" dirty="0" smtClean="0"/>
              <a:t>الإلتزام بالمواعيد</a:t>
            </a:r>
          </a:p>
          <a:p>
            <a:pPr algn="r" rtl="1"/>
            <a:r>
              <a:rPr lang="ar-JO" b="1" dirty="0" smtClean="0"/>
              <a:t>الإختصار وعدم التكرار عند الحديث.</a:t>
            </a:r>
          </a:p>
          <a:p>
            <a:pPr algn="r" rtl="1"/>
            <a:r>
              <a:rPr lang="ar-JO" b="1" dirty="0" smtClean="0"/>
              <a:t>العمل بسرعة.</a:t>
            </a:r>
          </a:p>
          <a:p>
            <a:pPr algn="r" rtl="1"/>
            <a:r>
              <a:rPr lang="ar-JO" b="1" dirty="0" smtClean="0"/>
              <a:t>..</a:t>
            </a:r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789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المطلوب من كل مشارك ذكر مثال واحد عن كيفية ضياع وقت المؤسسة.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955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المكافئة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إعتماد وسائل لقياس أداء الأفراد والجماعات.</a:t>
            </a:r>
          </a:p>
          <a:p>
            <a:pPr algn="r" rtl="1"/>
            <a:r>
              <a:rPr lang="ar-JO" b="1" dirty="0" smtClean="0"/>
              <a:t>وبناء نظام مكافئة على الأداء الجيد.</a:t>
            </a:r>
          </a:p>
        </p:txBody>
      </p:sp>
    </p:spTree>
    <p:extLst>
      <p:ext uri="{BB962C8B-B14F-4D97-AF65-F5344CB8AC3E}">
        <p14:creationId xmlns:p14="http://schemas.microsoft.com/office/powerpoint/2010/main" val="19303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ar-JO" b="1" dirty="0">
                <a:solidFill>
                  <a:schemeClr val="accent4">
                    <a:lumMod val="50000"/>
                  </a:schemeClr>
                </a:solidFill>
              </a:rPr>
              <a:t>عنصر الوقت في </a:t>
            </a:r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الإنتاج</a:t>
            </a:r>
            <a:endParaRPr lang="ar-JO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/>
          </a:bodyPr>
          <a:lstStyle/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الإنتاج هو عملية تحويل مواد إلى منتجات جاهزة ..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.. وهو كذلك تحويل وقت العمال والمعدات إلى مصنعية مفيدة تتسبب في هذا التحويل..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لذلك تقاس قيمة ( كلفة ) كل منتج بـ..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قيمة ما وُضع به من مواد بما في ذلك الهدر ( المواد ).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قيمة ما بُذل عليه من جهد ( وقت ) بما في ذلك الهدر(المصنعية).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خفض التكلفة يعتمد على خفض الهدر وخفض كلفة الوحدة ( سعر الوحدة من المواد وكلفة وحدة الزمن )   </a:t>
            </a:r>
            <a:endParaRPr lang="ar-JO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الكفاءة</a:t>
            </a:r>
            <a:endParaRPr lang="ar-JO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خفض الهدر في مورد الوقت يعني ..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.. العمل بسرعة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.. عدم إضاعة الوقت 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وهذا يعني </a:t>
            </a:r>
            <a:r>
              <a:rPr lang="ar-JO" b="1" u="sng" dirty="0" smtClean="0">
                <a:solidFill>
                  <a:schemeClr val="accent4">
                    <a:lumMod val="50000"/>
                  </a:schemeClr>
                </a:solidFill>
              </a:rPr>
              <a:t>رفع الكفاءة</a:t>
            </a:r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ar-JO" b="1" dirty="0" smtClean="0">
                <a:solidFill>
                  <a:schemeClr val="accent4">
                    <a:lumMod val="50000"/>
                  </a:schemeClr>
                </a:solidFill>
              </a:rPr>
              <a:t>ويعني أيضاً رفع نسبة تشغيل المعدات.</a:t>
            </a:r>
            <a:endParaRPr lang="ar-JO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تحسين </a:t>
            </a:r>
            <a:r>
              <a:rPr lang="ar-JO" b="1" dirty="0"/>
              <a:t>مهارة التعامل مع الوقت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نصائح لتعامل أفضل مع الوقت..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224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الثالث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أهمية عامل الوقت في الانتاج.</a:t>
            </a:r>
          </a:p>
          <a:p>
            <a:r>
              <a:rPr lang="ar-JO" b="1" dirty="0" smtClean="0"/>
              <a:t>العمل بكفاءة. </a:t>
            </a:r>
          </a:p>
          <a:p>
            <a:r>
              <a:rPr lang="ar-JO" b="1" dirty="0" smtClean="0"/>
              <a:t>ثقافة العمل بسرعة.</a:t>
            </a:r>
          </a:p>
          <a:p>
            <a:r>
              <a:rPr lang="ar-JO" b="1" dirty="0" smtClean="0"/>
              <a:t>تحسين مهارة التعامل مع الوقت.</a:t>
            </a:r>
          </a:p>
          <a:p>
            <a:r>
              <a:rPr lang="ar-JO" b="1" dirty="0" smtClean="0"/>
              <a:t>الهدر في مورد الوقت.</a:t>
            </a:r>
          </a:p>
          <a:p>
            <a:endParaRPr lang="ar-JO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200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أولاً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إدارة الأزمات وترحيل الأولويات: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” إدارة الأزمات هي في الواقع النمط المفضل من قبل معظم المدراء ” بيتر دركر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تكمن المفارقة في أن خطوات كان من الممكن إتخاذها وكان من الممكن منع حدوث الأزمة.</a:t>
            </a:r>
            <a:endParaRPr lang="en-US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852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تعامل مع التلفون بنجاعة:</a:t>
            </a:r>
            <a:endParaRPr lang="en-US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تجنب المكالمات الطويلة.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تعلم كيف تنهي مكالمة.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إختر الوقت المناسب لمكالماتك.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6371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غياب الأولويات والأهداف: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تحديد أولويات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أن يكون هناك أهداف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966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الرغبة بعمل كل شيء: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هذا يؤدي إلى عدم إنجاز المهام بشكل كامل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ويترك هناك ملفات مفتوحة وغير مكتملة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ويعطي إحساس زائف بالإنجاز. 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232437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خامساً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الزوار المفاجئون: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إحذر من الذين يدخلون عليك قائلين: ” تسمح شوي ”..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التعامل مع المقاطعات من أفضل المهارات التي يمكن إكتسابها من أجل إدارة وقت أفضل.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232720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سادساً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التكليف غير الفعال:</a:t>
            </a:r>
          </a:p>
          <a:p>
            <a:pPr algn="r" rtl="1"/>
            <a:r>
              <a:rPr lang="ar-JO" b="1" dirty="0" smtClean="0"/>
              <a:t>فهو يحتاج متابعة تستغرق وقتاً</a:t>
            </a:r>
          </a:p>
          <a:p>
            <a:pPr algn="r" rtl="1"/>
            <a:r>
              <a:rPr lang="ar-JO" b="1" dirty="0" smtClean="0"/>
              <a:t>ينبغي إعداد المساعدين من أجل أن يكون التكليف موفر للوقت..</a:t>
            </a:r>
          </a:p>
          <a:p>
            <a:pPr algn="r" rtl="1"/>
            <a:r>
              <a:rPr lang="ar-JO" b="1" dirty="0" smtClean="0"/>
              <a:t>.. وتحمل نتائج متواضعة في هذه الأثناء.</a:t>
            </a:r>
          </a:p>
          <a:p>
            <a:pPr algn="r" rtl="1"/>
            <a:r>
              <a:rPr lang="ar-JO" b="1" dirty="0" smtClean="0"/>
              <a:t>.. القاعدة العامة تقول.. أن إذا كان أحد الأشخاص يستطيع القيام بـ 80% من العمل فكلفه بذلك العمل.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451420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التأجيل:</a:t>
            </a:r>
          </a:p>
          <a:p>
            <a:pPr algn="r" rtl="1"/>
            <a:r>
              <a:rPr lang="ar-JO" b="1" dirty="0" smtClean="0"/>
              <a:t>اللص الأكبر للوقت</a:t>
            </a:r>
          </a:p>
          <a:p>
            <a:pPr algn="r" rtl="1"/>
            <a:r>
              <a:rPr lang="ar-JO" b="1" dirty="0" smtClean="0"/>
              <a:t>يجب العمل على التقليل منه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34552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ثامناً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عدم القدرة على القول ” لا ”: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يجد كثيرون صعوبة في قول لا لكيلا يغضبوا الآخرين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إذا لم تفعل ذلك فلن يتوقفوا..</a:t>
            </a:r>
            <a:endParaRPr lang="en-US" b="1" dirty="0" smtClean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96636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تاسعاً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الإجتماعات: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يضيع الكثير من الوقت في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الحد من عدد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..وتقصير مدة الإجتماعات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2173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عاشراً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التأجيل والتردد: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التأجيل يربك تخطيط اليوم التالي.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التردد يضيع وقت مهم.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ينبغي حسم القرارات دون إضاعة الوقت.</a:t>
            </a:r>
          </a:p>
        </p:txBody>
      </p:sp>
    </p:spTree>
    <p:extLst>
      <p:ext uri="{BB962C8B-B14F-4D97-AF65-F5344CB8AC3E}">
        <p14:creationId xmlns:p14="http://schemas.microsoft.com/office/powerpoint/2010/main" val="240250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مورد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مورد </a:t>
            </a:r>
            <a:r>
              <a:rPr lang="ar-JO" b="1" dirty="0"/>
              <a:t>الوقت مهم جداً بالنسبة للمؤسسة.</a:t>
            </a:r>
          </a:p>
          <a:p>
            <a:r>
              <a:rPr lang="ar-JO" b="1" dirty="0"/>
              <a:t>ينبغي إدارة الـ 480 دقيقة بجدارة.</a:t>
            </a:r>
          </a:p>
          <a:p>
            <a:r>
              <a:rPr lang="ar-JO" b="1" dirty="0"/>
              <a:t>بوضع النظم</a:t>
            </a:r>
          </a:p>
          <a:p>
            <a:r>
              <a:rPr lang="ar-JO" b="1" dirty="0"/>
              <a:t>ونشر الثقافات</a:t>
            </a:r>
          </a:p>
          <a:p>
            <a:r>
              <a:rPr lang="ar-JO" b="1" dirty="0"/>
              <a:t>وإعتماد وسائل القياس ومكافئة..</a:t>
            </a:r>
          </a:p>
          <a:p>
            <a:r>
              <a:rPr lang="ar-JO" b="1" dirty="0"/>
              <a:t>.. تدفع بإتجاه إدارة وقت ناجحة. </a:t>
            </a:r>
          </a:p>
        </p:txBody>
      </p:sp>
      <p:pic>
        <p:nvPicPr>
          <p:cNvPr id="5" name="Picture 2" descr="C:\Documents and Settings\Nadim\Desktop\My Pictures\time-manageme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4800"/>
            <a:ext cx="25146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8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حادي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العمل بدون الإستناد على معلومات </a:t>
            </a:r>
            <a:r>
              <a:rPr lang="ar-JO" b="1" dirty="0" smtClean="0"/>
              <a:t>كاملة: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المعلومات الدقيقة والشاملة ضرورية لإتخاذ القرارات.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المعلومات الناقصة تؤدي إلى إتخاذ قرارات غير مدروسة. </a:t>
            </a:r>
            <a:endParaRPr lang="ar-JO" b="1" dirty="0"/>
          </a:p>
          <a:p>
            <a:pPr algn="r" rtl="1"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816145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التعامل بإختصاصات </a:t>
            </a:r>
            <a:r>
              <a:rPr lang="ar-JO" b="1" dirty="0" smtClean="0"/>
              <a:t>الآخرين: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التعامل بإختصاصات الآخرين والتدخل بمشاكلهم يضيع وقت الجميع..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.. ويتسبب بإرتباك ويسمم الأجواء.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لذلك ينبغي وضع وصف وظيفي والتقيد به.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72102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الأزمات </a:t>
            </a:r>
            <a:r>
              <a:rPr lang="ar-JO" b="1" dirty="0" smtClean="0"/>
              <a:t>الشخصية:</a:t>
            </a:r>
          </a:p>
          <a:p>
            <a:pPr algn="r" rtl="1"/>
            <a:r>
              <a:rPr lang="ar-JO" b="1" dirty="0" smtClean="0"/>
              <a:t>يأتي بعض الإداريين والعاملين إلى العمل محملين بهموم ومشاكل شخصية..</a:t>
            </a:r>
          </a:p>
          <a:p>
            <a:pPr algn="r" rtl="1"/>
            <a:r>
              <a:rPr lang="ar-JO" b="1" dirty="0" smtClean="0"/>
              <a:t>.. هذا ينعكس على أداءهم</a:t>
            </a:r>
          </a:p>
          <a:p>
            <a:pPr algn="r" rtl="1"/>
            <a:r>
              <a:rPr lang="ar-JO" b="1" dirty="0" smtClean="0"/>
              <a:t>ويتسبب بهدر وقت الموظف والمؤسسة.</a:t>
            </a:r>
          </a:p>
          <a:p>
            <a:pPr algn="r" rtl="1"/>
            <a:r>
              <a:rPr lang="ar-JO" b="1" dirty="0" smtClean="0"/>
              <a:t>ينبغي الفصل بين الوضعين.</a:t>
            </a:r>
            <a:endParaRPr lang="ar-JO" b="1" dirty="0"/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283769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التواصل </a:t>
            </a:r>
            <a:r>
              <a:rPr lang="ar-JO" b="1" dirty="0" smtClean="0"/>
              <a:t>الرديء:</a:t>
            </a:r>
          </a:p>
          <a:p>
            <a:pPr algn="r" rtl="1"/>
            <a:r>
              <a:rPr lang="ar-JO" b="1" dirty="0" smtClean="0"/>
              <a:t>التواصل الجيد – في جميع الإتجاهات – مهم وضروري..</a:t>
            </a:r>
          </a:p>
          <a:p>
            <a:pPr algn="r" rtl="1"/>
            <a:r>
              <a:rPr lang="ar-JO" b="1" dirty="0" smtClean="0"/>
              <a:t>مهم للإنتاج وللتخطيط وللخروج بنتائج مقبولة.</a:t>
            </a:r>
          </a:p>
          <a:p>
            <a:pPr algn="r" rtl="1"/>
            <a:r>
              <a:rPr lang="ar-JO" b="1" smtClean="0"/>
              <a:t>يجب العمل على تعزيز التواصل الداخلي ومحاربة العادات والمسلكيات السلبية التي تدعو للتكتم وعدم الإفصاح والشللية. </a:t>
            </a:r>
            <a:endParaRPr lang="en-US" b="1" dirty="0"/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872687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خامس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ضعف التنظيم الشخصي: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الفوضى تضيع الكثير من الوقت.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التنظيم وإستخدام الأدوات المناسبة تساعد على تعامل أفضل مع عنصر الوقت.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7835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مهارات ذات علاقة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هناك مهارات ينبغي تنميتها لتحسين مهارة التعامل مع الوقت.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655723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الإحساس بمرور </a:t>
            </a:r>
            <a:r>
              <a:rPr lang="ar-JO" b="1" dirty="0" smtClean="0"/>
              <a:t>الوقت: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تنمية القدرة على الإحساس بمرور الوقت.</a:t>
            </a:r>
            <a:endParaRPr lang="en-US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16441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تقدير </a:t>
            </a:r>
            <a:r>
              <a:rPr lang="ar-JO" b="1" dirty="0" smtClean="0"/>
              <a:t>الوقت المنصرم: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تنمية القدرة على قيتس الوقت بدون ساعة.  </a:t>
            </a:r>
            <a:endParaRPr lang="en-US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201476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3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تقدير الوقت المطلوب: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تقدير الوقت المطلوب لإنجاز عمل.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مهارة مهمة للتخطيط وللتسعير. </a:t>
            </a:r>
            <a:endParaRPr lang="en-US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70343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4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العمل بسرعة: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مهارة مهمة للعمال والفنيين والإداريين.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مهارة يمكن تنميتها بالتدريب وكسر حواجز الخوف من الخطأ.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8934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b="1" dirty="0" smtClean="0"/>
              <a:t>إدارة الوقت هي عملية السيطرة على كمية الوقت المستخدم على نشاط محدد من أجل رفع الكفاءة أو الإنتاجية.</a:t>
            </a:r>
          </a:p>
          <a:p>
            <a:r>
              <a:rPr lang="ar-JO" b="1" dirty="0" smtClean="0"/>
              <a:t>يمكن لإدارة الوقت أن تدعم بعدد من المهارات والأدوات والأساليب لتستخدم بإدارة الوقت عند إنجاز أهداف ومشاريع ومهام محددة. </a:t>
            </a:r>
          </a:p>
          <a:p>
            <a:r>
              <a:rPr lang="ar-JO" b="1" dirty="0" smtClean="0"/>
              <a:t>.. مثل التخطيط والتخصيص ووضع الأهداف والتكليف وتحليل الوقت المستخدم والمتابعة والتنظيم والجدولة وتحديد الأولويات.</a:t>
            </a:r>
          </a:p>
          <a:p>
            <a:r>
              <a:rPr lang="ar-JO" b="1" dirty="0" smtClean="0"/>
              <a:t>إدارة الوقت ضرورية لإدارة المشاريع فعليها تعتمد مدة تنفيذ المشروع. 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14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5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العمل بدون أخطاء: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الخطأ يتطلب إعادة عمل .. وهذا مضيعة للوقت.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مهارة يمكن تنميتها للأفراد والفرق بسياق نسبي.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57540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6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التنظيم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تنظيم مكان العمل.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تنظيم الوقت.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2879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7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تحديد الأولويات: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مهارة تحديد الأولويات تعني ترتيب أعمال اليوم حسب الأهمية.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/>
              <a:t>مهارة تحديد الأولويات تمكن صاحبها من تحديد بما ينبغي البدء به من أعمال اليوم.</a:t>
            </a:r>
          </a:p>
        </p:txBody>
      </p:sp>
    </p:spTree>
    <p:extLst>
      <p:ext uri="{BB962C8B-B14F-4D97-AF65-F5344CB8AC3E}">
        <p14:creationId xmlns:p14="http://schemas.microsoft.com/office/powerpoint/2010/main" val="28600365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الهدر في مورد الوقت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الإنتظار </a:t>
            </a:r>
            <a:r>
              <a:rPr lang="en-US" b="1" dirty="0" smtClean="0"/>
              <a:t>waiting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الإنتظار هو توقف غير مرئي ناجم عن عدم توازن خط الإنتاج.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موازنة خطوط الإنتاج تقلل من الإنتظار.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547616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الهدر في مورد الوقت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التوقفات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التوقفات تنجم عن: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أعطال الماكينات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عدم توفر مواد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وجود مشاكل فنية في الإنتاج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852814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الهدر في مورد الوقت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تدني الكفاءة 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تدني الكفاءة تقلل من إستغلال الوقت المتاح.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5321065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تدفق العمل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b="1" cap="all" dirty="0" smtClean="0"/>
              <a:t>تدفق العمل يشكل إحدى سمات الإنتاج الصناعي وهو ما يميزه عن الإنتاج الحرفي.</a:t>
            </a:r>
          </a:p>
          <a:p>
            <a:r>
              <a:rPr lang="ar-JO" b="1" cap="all" dirty="0" smtClean="0"/>
              <a:t>وهو وصف لسلسلة من الأعمال المتتابعة التي تنجز لغاية الخروج بمخرج محدد..</a:t>
            </a:r>
          </a:p>
          <a:p>
            <a:r>
              <a:rPr lang="ar-JO" b="1" cap="all" dirty="0" smtClean="0"/>
              <a:t>.. يتضمن وصف للعمليات والأدوات المستخدمة والقوى العاملة فيها.</a:t>
            </a:r>
          </a:p>
          <a:p>
            <a:r>
              <a:rPr lang="ar-JO" b="1" cap="all" dirty="0" smtClean="0"/>
              <a:t>تدفق العمل كذلك يستخدم لتوصيف مشاريع تغيير وأعمال غير إنتاجية.</a:t>
            </a:r>
            <a:endParaRPr lang="en-US" b="1" cap="all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2408155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وقت تدفق العمل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هو الوقت المستغرق لإتمام عمل مروراً بمراحله المختلفة من البداية حتى النهاية.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071807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جدول وقت تدفق العمل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 </a:t>
            </a:r>
            <a:endParaRPr lang="en-US" dirty="0"/>
          </a:p>
          <a:p>
            <a:endParaRPr lang="ar-JO" dirty="0"/>
          </a:p>
        </p:txBody>
      </p:sp>
      <p:pic>
        <p:nvPicPr>
          <p:cNvPr id="1026" name="Picture 2" descr="C:\Users\user\Desktop\time-management-workf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5472608" cy="504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68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400" y="12192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dirty="0" smtClean="0"/>
              <a:t> يتم مسح الحواف - ماكينة جلخ- شخص واحد – 10 دقائق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60960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فحص نهائي للمنج – شخص واحد – 3 دقيقة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76400" y="36576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يتم فحص دقة توزيع الأرقام – شخص واحد – 5 دقائق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6400" y="18288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فحص الوجه – شخص واحد – 3 دقائق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6400" y="6096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يتم قص الوجه - منشار كهربائي – شخص واحد – 4 دقائق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76400" y="42672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تثبت آلية الساعة والعقارب – شخص واحد – 6 دقائق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30480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يتم لصق الأرقام على الوجه – شخص واحد – 10 دقائق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676400" y="48768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تثبت البطارية – شخص واحد – 1 دقيقة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676400" y="24384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يتم خرم مركز الوجه – شخص واحد – 5 دقائق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676400" y="54864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يتم ضبط الساعة على اتلتوقيت الصحيح – شخص واحد – 1 دقيقة 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0" idx="2"/>
            <a:endCxn id="6" idx="0"/>
          </p:cNvCxnSpPr>
          <p:nvPr/>
        </p:nvCxnSpPr>
        <p:spPr>
          <a:xfrm>
            <a:off x="4648200" y="10668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9" idx="0"/>
          </p:cNvCxnSpPr>
          <p:nvPr/>
        </p:nvCxnSpPr>
        <p:spPr>
          <a:xfrm>
            <a:off x="4648200" y="167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2"/>
            <a:endCxn id="14" idx="0"/>
          </p:cNvCxnSpPr>
          <p:nvPr/>
        </p:nvCxnSpPr>
        <p:spPr>
          <a:xfrm>
            <a:off x="4648200" y="22860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2"/>
            <a:endCxn id="12" idx="0"/>
          </p:cNvCxnSpPr>
          <p:nvPr/>
        </p:nvCxnSpPr>
        <p:spPr>
          <a:xfrm>
            <a:off x="4648200" y="2895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  <a:endCxn id="8" idx="0"/>
          </p:cNvCxnSpPr>
          <p:nvPr/>
        </p:nvCxnSpPr>
        <p:spPr>
          <a:xfrm>
            <a:off x="4648200" y="3505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2"/>
            <a:endCxn id="11" idx="0"/>
          </p:cNvCxnSpPr>
          <p:nvPr/>
        </p:nvCxnSpPr>
        <p:spPr>
          <a:xfrm>
            <a:off x="4648200" y="41148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3" idx="0"/>
          </p:cNvCxnSpPr>
          <p:nvPr/>
        </p:nvCxnSpPr>
        <p:spPr>
          <a:xfrm>
            <a:off x="4648200" y="4724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2"/>
            <a:endCxn id="15" idx="0"/>
          </p:cNvCxnSpPr>
          <p:nvPr/>
        </p:nvCxnSpPr>
        <p:spPr>
          <a:xfrm>
            <a:off x="4648200" y="53340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5" idx="2"/>
            <a:endCxn id="7" idx="0"/>
          </p:cNvCxnSpPr>
          <p:nvPr/>
        </p:nvCxnSpPr>
        <p:spPr>
          <a:xfrm>
            <a:off x="4648200" y="5943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7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البدء بالموعد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عند البدء بمشروع أو بمهمة..</a:t>
            </a:r>
          </a:p>
          <a:p>
            <a:pPr algn="r" rtl="1"/>
            <a:r>
              <a:rPr lang="ar-JO" b="1" dirty="0" smtClean="0"/>
              <a:t>.. ينبغي عد التأخر بالبدء .. بحجة طول مدة التنفيذ..</a:t>
            </a:r>
          </a:p>
          <a:p>
            <a:pPr algn="r" rtl="1"/>
            <a:r>
              <a:rPr lang="ar-JO" b="1" dirty="0" smtClean="0"/>
              <a:t>الوقت الذي يضيع في البداية .. سيتم تقديره لاحقاً..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تجنب ما يسمى متلازمة الطلبة .. </a:t>
            </a:r>
            <a:r>
              <a:rPr lang="en-US" b="1" dirty="0" smtClean="0"/>
              <a:t>Student Syndrome</a:t>
            </a:r>
            <a:r>
              <a:rPr lang="ar-JO" b="1" dirty="0" smtClean="0"/>
              <a:t>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520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كيفية إدارة وقت تدفق العمل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JO" b="1" dirty="0" smtClean="0"/>
              <a:t>الإدارة </a:t>
            </a:r>
            <a:r>
              <a:rPr lang="ar-JO" b="1" dirty="0"/>
              <a:t>هنا تعني تقصير الوقت أو مطابقة الوقت الفعلي مع الوقت </a:t>
            </a:r>
            <a:r>
              <a:rPr lang="ar-JO" b="1" dirty="0" smtClean="0"/>
              <a:t>المجدول..</a:t>
            </a:r>
          </a:p>
          <a:p>
            <a:r>
              <a:rPr lang="ar-JO" b="1" dirty="0" smtClean="0"/>
              <a:t>وهذا يتطلب ..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البدء بالموعد.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الحد من التوقفات.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تنظيم وموازنة موازنة خطوط الإنتاج لمنع الإنتظار.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التخطيط والجدولة.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تحسين العمليات.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العمل بكفاءة أعلى.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موازنة أعباء العمل.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التعامل مع المعيقات.</a:t>
            </a:r>
            <a:endParaRPr lang="ar-JO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9256214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كلمة ختامية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r" rtl="1">
              <a:buNone/>
            </a:pPr>
            <a:r>
              <a:rPr lang="ar-JO" b="1" dirty="0" smtClean="0"/>
              <a:t>لحسن الحظ هناك أساليب يمكن إتباعها لإدارة وقتك بطريقة أفضل فتعزز سيطرتك وتقلل من التوتر. </a:t>
            </a:r>
          </a:p>
          <a:p>
            <a:pPr algn="r" rtl="1">
              <a:buNone/>
            </a:pPr>
            <a:r>
              <a:rPr lang="ar-JO" b="1" dirty="0" smtClean="0"/>
              <a:t>كما يمكن أن تحلل وقتك فترى كيف يمكن أن تكون المسبب والحل لتحديات التعامل مع الوقت.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5745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pPr marL="0" indent="0">
              <a:buNone/>
            </a:pPr>
            <a:r>
              <a:rPr lang="ar-JO" dirty="0" smtClean="0"/>
              <a:t>                             </a:t>
            </a:r>
            <a:r>
              <a:rPr lang="ar-JO" sz="9600" b="1" dirty="0" smtClean="0">
                <a:solidFill>
                  <a:srgbClr val="0070C0"/>
                </a:solidFill>
              </a:rPr>
              <a:t>شكراً</a:t>
            </a:r>
            <a:endParaRPr lang="ar-JO" sz="9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5759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 بكفاءة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الإستفادة الفضلى من مورد الوقت.</a:t>
            </a:r>
          </a:p>
          <a:p>
            <a:pPr algn="r" rtl="1"/>
            <a:r>
              <a:rPr lang="ar-JO" b="1" dirty="0" smtClean="0"/>
              <a:t>بالخروج بالقدر الأكبر من المخرجات بأقل وقت.</a:t>
            </a:r>
          </a:p>
          <a:p>
            <a:pPr algn="r" rtl="1"/>
            <a:r>
              <a:rPr lang="ar-JO" b="1" dirty="0" smtClean="0"/>
              <a:t>هذا ينطبق على الأفراد..</a:t>
            </a:r>
          </a:p>
          <a:p>
            <a:pPr algn="r" rtl="1"/>
            <a:r>
              <a:rPr lang="ar-JO" b="1" dirty="0" smtClean="0"/>
              <a:t>.. وعلى الفرق.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466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ثقافة العمل بسرعة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إعتياد العمل بسرعة.</a:t>
            </a:r>
          </a:p>
          <a:p>
            <a:pPr algn="r" rtl="1"/>
            <a:r>
              <a:rPr lang="ar-JO" b="1" dirty="0" smtClean="0"/>
              <a:t>وتحويل ذلك إلى ثقافة متأصلة.</a:t>
            </a:r>
          </a:p>
          <a:p>
            <a:pPr algn="r" rtl="1"/>
            <a:r>
              <a:rPr lang="en-US" b="1" dirty="0" smtClean="0"/>
              <a:t>Culture of speed</a:t>
            </a:r>
            <a:endParaRPr lang="ar-JO" b="1" dirty="0" smtClean="0"/>
          </a:p>
          <a:p>
            <a:pPr algn="r" rtl="1"/>
            <a:r>
              <a:rPr lang="ar-JO" b="1" dirty="0" smtClean="0"/>
              <a:t>سواء كان العمل إنتاجي أو خدماتي أو غير ذلك.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30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أذكر أمثال من الموروث تحض على تقدير الوقت.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410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محاربة الهدر بمورد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التنبه إلى الطرق المحتملة لضياع الوقت.</a:t>
            </a:r>
          </a:p>
          <a:p>
            <a:pPr algn="r" rtl="1"/>
            <a:r>
              <a:rPr lang="ar-JO" b="1" dirty="0" smtClean="0"/>
              <a:t>وتوعية العاملين بطرق محاربة هدر الوقت.</a:t>
            </a:r>
          </a:p>
          <a:p>
            <a:pPr algn="r" rtl="1"/>
            <a:r>
              <a:rPr lang="ar-JO" b="1" dirty="0" smtClean="0"/>
              <a:t>وتجنب إحتمال وقوعها.</a:t>
            </a:r>
          </a:p>
          <a:p>
            <a:pPr algn="r" rtl="1"/>
            <a:r>
              <a:rPr lang="ar-JO" b="1" dirty="0" smtClean="0"/>
              <a:t>والتقليل من ضررها.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8049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1430</Words>
  <Application>Microsoft Office PowerPoint</Application>
  <PresentationFormat>On-screen Show (4:3)</PresentationFormat>
  <Paragraphs>264</Paragraphs>
  <Slides>53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بسم الله الرحمن الرحيم غرفة صناعة عمان معهد إيجابي</vt:lpstr>
      <vt:lpstr>الجزء الثالث</vt:lpstr>
      <vt:lpstr>مورد الوقت</vt:lpstr>
      <vt:lpstr>PowerPoint Presentation</vt:lpstr>
      <vt:lpstr>البدء بالموعد</vt:lpstr>
      <vt:lpstr>العمل بكفاءة</vt:lpstr>
      <vt:lpstr>ثقافة العمل بسرعة</vt:lpstr>
      <vt:lpstr>وقفة نقاشية</vt:lpstr>
      <vt:lpstr>محاربة الهدر بمورد الوقت</vt:lpstr>
      <vt:lpstr>وقفة نقاشية</vt:lpstr>
      <vt:lpstr>الإلتزام بمواعيد التسليم</vt:lpstr>
      <vt:lpstr>التخطيط السليم</vt:lpstr>
      <vt:lpstr>محاربة الثقافات السلبية</vt:lpstr>
      <vt:lpstr>تبني عادات مهنية إيجابية</vt:lpstr>
      <vt:lpstr>وقفة نقاشية</vt:lpstr>
      <vt:lpstr>المكافئة</vt:lpstr>
      <vt:lpstr>عنصر الوقت في الإنتاج</vt:lpstr>
      <vt:lpstr>الكفاءة</vt:lpstr>
      <vt:lpstr>تحسين مهارة التعامل مع الوقت</vt:lpstr>
      <vt:lpstr>أولاً</vt:lpstr>
      <vt:lpstr>ثانياً</vt:lpstr>
      <vt:lpstr>ثالثاً</vt:lpstr>
      <vt:lpstr>رابعاً</vt:lpstr>
      <vt:lpstr>خامساً</vt:lpstr>
      <vt:lpstr>سادساً</vt:lpstr>
      <vt:lpstr>سابعاً</vt:lpstr>
      <vt:lpstr>ثامناً</vt:lpstr>
      <vt:lpstr>تاسعاً</vt:lpstr>
      <vt:lpstr>عاشراً</vt:lpstr>
      <vt:lpstr>حادي عشر</vt:lpstr>
      <vt:lpstr>ثاني عشر</vt:lpstr>
      <vt:lpstr>ثالث عشر</vt:lpstr>
      <vt:lpstr>رابع عشر</vt:lpstr>
      <vt:lpstr>خامس عشر</vt:lpstr>
      <vt:lpstr>مهارات ذات علاقة</vt:lpstr>
      <vt:lpstr>1</vt:lpstr>
      <vt:lpstr>2</vt:lpstr>
      <vt:lpstr>3</vt:lpstr>
      <vt:lpstr>4</vt:lpstr>
      <vt:lpstr>5</vt:lpstr>
      <vt:lpstr>6</vt:lpstr>
      <vt:lpstr>7</vt:lpstr>
      <vt:lpstr>الهدر في مورد الوقت </vt:lpstr>
      <vt:lpstr>الهدر في مورد الوقت </vt:lpstr>
      <vt:lpstr>الهدر في مورد الوقت </vt:lpstr>
      <vt:lpstr>تدفق العمل</vt:lpstr>
      <vt:lpstr>وقت تدفق العمل</vt:lpstr>
      <vt:lpstr>جدول وقت تدفق العمل</vt:lpstr>
      <vt:lpstr>PowerPoint Presentation</vt:lpstr>
      <vt:lpstr>كيفية إدارة وقت تدفق العمل</vt:lpstr>
      <vt:lpstr>كلمة ختامية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الجدولة</dc:title>
  <dc:creator>user</dc:creator>
  <cp:lastModifiedBy>user</cp:lastModifiedBy>
  <cp:revision>118</cp:revision>
  <dcterms:created xsi:type="dcterms:W3CDTF">2014-11-04T08:26:37Z</dcterms:created>
  <dcterms:modified xsi:type="dcterms:W3CDTF">2014-11-19T16:15:24Z</dcterms:modified>
</cp:coreProperties>
</file>