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9"/>
  </p:notesMasterIdLst>
  <p:sldIdLst>
    <p:sldId id="335"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265" r:id="rId59"/>
    <p:sldId id="266" r:id="rId60"/>
    <p:sldId id="267" r:id="rId61"/>
    <p:sldId id="268" r:id="rId62"/>
    <p:sldId id="269" r:id="rId63"/>
    <p:sldId id="270" r:id="rId64"/>
    <p:sldId id="271" r:id="rId65"/>
    <p:sldId id="276" r:id="rId66"/>
    <p:sldId id="277" r:id="rId67"/>
    <p:sldId id="278" r:id="rId68"/>
    <p:sldId id="279" r:id="rId69"/>
    <p:sldId id="280" r:id="rId70"/>
    <p:sldId id="281" r:id="rId71"/>
    <p:sldId id="282" r:id="rId72"/>
    <p:sldId id="283" r:id="rId73"/>
    <p:sldId id="284" r:id="rId74"/>
    <p:sldId id="285" r:id="rId75"/>
    <p:sldId id="286" r:id="rId76"/>
    <p:sldId id="287" r:id="rId77"/>
    <p:sldId id="288" r:id="rId78"/>
    <p:sldId id="289" r:id="rId79"/>
    <p:sldId id="290" r:id="rId80"/>
    <p:sldId id="291" r:id="rId81"/>
    <p:sldId id="292" r:id="rId82"/>
    <p:sldId id="293" r:id="rId83"/>
    <p:sldId id="294" r:id="rId84"/>
    <p:sldId id="295" r:id="rId85"/>
    <p:sldId id="296" r:id="rId86"/>
    <p:sldId id="297" r:id="rId87"/>
    <p:sldId id="298" r:id="rId88"/>
    <p:sldId id="299" r:id="rId89"/>
    <p:sldId id="300" r:id="rId90"/>
    <p:sldId id="301" r:id="rId91"/>
    <p:sldId id="302" r:id="rId92"/>
    <p:sldId id="303" r:id="rId93"/>
    <p:sldId id="304" r:id="rId94"/>
    <p:sldId id="305" r:id="rId95"/>
    <p:sldId id="306" r:id="rId96"/>
    <p:sldId id="307" r:id="rId97"/>
    <p:sldId id="308" r:id="rId98"/>
    <p:sldId id="309" r:id="rId99"/>
    <p:sldId id="310" r:id="rId100"/>
    <p:sldId id="311" r:id="rId101"/>
    <p:sldId id="312" r:id="rId102"/>
    <p:sldId id="313" r:id="rId103"/>
    <p:sldId id="315" r:id="rId104"/>
    <p:sldId id="316" r:id="rId105"/>
    <p:sldId id="320" r:id="rId106"/>
    <p:sldId id="321" r:id="rId107"/>
    <p:sldId id="322" r:id="rId108"/>
    <p:sldId id="323" r:id="rId109"/>
    <p:sldId id="324" r:id="rId110"/>
    <p:sldId id="325" r:id="rId111"/>
    <p:sldId id="326" r:id="rId112"/>
    <p:sldId id="327" r:id="rId113"/>
    <p:sldId id="328" r:id="rId114"/>
    <p:sldId id="329" r:id="rId115"/>
    <p:sldId id="330" r:id="rId116"/>
    <p:sldId id="331" r:id="rId117"/>
    <p:sldId id="332" r:id="rId11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25D979-9E12-4608-BAFA-8ADE2CB36250}" type="datetimeFigureOut">
              <a:rPr lang="ar-JO" smtClean="0"/>
              <a:t>20/01/1436</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180AA0-E046-431E-8CAA-0FF09E5F3438}" type="slidenum">
              <a:rPr lang="ar-JO" smtClean="0"/>
              <a:t>‹#›</a:t>
            </a:fld>
            <a:endParaRPr lang="ar-JO"/>
          </a:p>
        </p:txBody>
      </p:sp>
    </p:spTree>
    <p:extLst>
      <p:ext uri="{BB962C8B-B14F-4D97-AF65-F5344CB8AC3E}">
        <p14:creationId xmlns:p14="http://schemas.microsoft.com/office/powerpoint/2010/main" val="14862178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C29695D3-2FAF-48A9-B1AD-474FBA93BDAC}" type="slidenum">
              <a:rPr lang="en-US" smtClean="0"/>
              <a:pPr/>
              <a:t>30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57F512D4-AFEF-4D5B-BA79-D789F6668584}" type="slidenum">
              <a:rPr lang="en-US" smtClean="0"/>
              <a:pPr/>
              <a:t>50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D6BBB893-654F-491A-80FF-327AB6FC72A8}" type="slidenum">
              <a:rPr lang="en-US" smtClean="0"/>
              <a:pPr/>
              <a:t>51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6ADEAC89-5439-43A0-B9E3-3EF196D4E872}" type="slidenum">
              <a:rPr lang="en-US" smtClean="0"/>
              <a:pPr/>
              <a:t>56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892EFECA-6DC9-4BD4-9923-A0C6C46285E7}" type="slidenum">
              <a:rPr lang="ar-JO" smtClean="0"/>
              <a:pPr/>
              <a:t>58</a:t>
            </a:fld>
            <a:endParaRPr 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59</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60</a:t>
            </a:fld>
            <a:endParaRPr 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61</a:t>
            </a:fld>
            <a:endParaRPr lang="ar-J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62</a:t>
            </a:fld>
            <a:endParaRPr lang="ar-J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63</a:t>
            </a:fld>
            <a:endParaRPr lang="ar-J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64</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DA595222-AC56-4C0F-9AD3-5BF6BC146A7D}" type="slidenum">
              <a:rPr lang="en-US" smtClean="0"/>
              <a:pPr/>
              <a:t>31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65</a:t>
            </a:fld>
            <a:endParaRPr lang="ar-J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892EFECA-6DC9-4BD4-9923-A0C6C46285E7}" type="slidenum">
              <a:rPr lang="ar-JO" smtClean="0"/>
              <a:pPr/>
              <a:t>66</a:t>
            </a:fld>
            <a:endParaRPr lang="ar-J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67</a:t>
            </a:fld>
            <a:endParaRPr lang="ar-J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68</a:t>
            </a:fld>
            <a:endParaRPr lang="ar-J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69</a:t>
            </a:fld>
            <a:endParaRPr lang="ar-J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70</a:t>
            </a:fld>
            <a:endParaRPr lang="ar-J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71</a:t>
            </a:fld>
            <a:endParaRPr lang="ar-J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72</a:t>
            </a:fld>
            <a:endParaRPr lang="ar-J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73</a:t>
            </a:fld>
            <a:endParaRPr lang="ar-J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74</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E2DD1F79-0191-453F-85E0-C3C890C743CA}" type="slidenum">
              <a:rPr lang="en-US" smtClean="0"/>
              <a:pPr/>
              <a:t>33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75</a:t>
            </a:fld>
            <a:endParaRPr lang="ar-J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76</a:t>
            </a:fld>
            <a:endParaRPr lang="ar-J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77</a:t>
            </a:fld>
            <a:endParaRPr lang="ar-J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78</a:t>
            </a:fld>
            <a:endParaRPr lang="ar-J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79</a:t>
            </a:fld>
            <a:endParaRPr lang="ar-J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80</a:t>
            </a:fld>
            <a:endParaRPr lang="ar-J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81</a:t>
            </a:fld>
            <a:endParaRPr lang="ar-J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82</a:t>
            </a:fld>
            <a:endParaRPr lang="ar-J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83</a:t>
            </a:fld>
            <a:endParaRPr lang="ar-J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84</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8BFCA212-AE26-4F8E-B652-5DFC71720BD1}" type="slidenum">
              <a:rPr lang="en-US" smtClean="0"/>
              <a:pPr/>
              <a:t>34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85</a:t>
            </a:fld>
            <a:endParaRPr lang="ar-J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86</a:t>
            </a:fld>
            <a:endParaRPr lang="ar-J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87</a:t>
            </a:fld>
            <a:endParaRPr lang="ar-J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88</a:t>
            </a:fld>
            <a:endParaRPr lang="ar-JO"/>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89</a:t>
            </a:fld>
            <a:endParaRPr lang="ar-JO"/>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90</a:t>
            </a:fld>
            <a:endParaRPr lang="ar-JO"/>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91</a:t>
            </a:fld>
            <a:endParaRPr lang="ar-JO"/>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92</a:t>
            </a:fld>
            <a:endParaRPr lang="ar-JO"/>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93</a:t>
            </a:fld>
            <a:endParaRPr lang="ar-JO"/>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94</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97F4FBE3-4953-4BF0-AEA6-22C5818BA5D7}" type="slidenum">
              <a:rPr lang="en-US" smtClean="0"/>
              <a:pPr/>
              <a:t>35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95</a:t>
            </a:fld>
            <a:endParaRPr lang="ar-JO"/>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96</a:t>
            </a:fld>
            <a:endParaRPr lang="ar-JO"/>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97</a:t>
            </a:fld>
            <a:endParaRPr lang="ar-JO"/>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98</a:t>
            </a:fld>
            <a:endParaRPr lang="ar-JO"/>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99</a:t>
            </a:fld>
            <a:endParaRPr lang="ar-JO"/>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100</a:t>
            </a:fld>
            <a:endParaRPr lang="ar-JO"/>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101</a:t>
            </a:fld>
            <a:endParaRPr lang="ar-JO"/>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102</a:t>
            </a:fld>
            <a:endParaRPr lang="ar-JO"/>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103</a:t>
            </a:fld>
            <a:endParaRPr lang="ar-JO"/>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104</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1A191762-A806-4873-8ADD-6627D54F5304}" type="slidenum">
              <a:rPr lang="en-US" smtClean="0"/>
              <a:pPr/>
              <a:t>36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105</a:t>
            </a:fld>
            <a:endParaRPr lang="ar-JO"/>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106</a:t>
            </a:fld>
            <a:endParaRPr lang="ar-JO"/>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107</a:t>
            </a:fld>
            <a:endParaRPr lang="ar-JO"/>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108</a:t>
            </a:fld>
            <a:endParaRPr lang="ar-JO"/>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109</a:t>
            </a:fld>
            <a:endParaRPr lang="ar-JO"/>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110</a:t>
            </a:fld>
            <a:endParaRPr lang="ar-JO"/>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111</a:t>
            </a:fld>
            <a:endParaRPr lang="ar-JO"/>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112</a:t>
            </a:fld>
            <a:endParaRPr lang="ar-JO"/>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113</a:t>
            </a:fld>
            <a:endParaRPr lang="ar-JO"/>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114</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F19EEC2C-0770-4BD1-A2F4-BAD2579FE22B}" type="slidenum">
              <a:rPr lang="en-US" smtClean="0"/>
              <a:pPr/>
              <a:t>39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115</a:t>
            </a:fld>
            <a:endParaRPr lang="ar-JO"/>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116</a:t>
            </a:fld>
            <a:endParaRPr lang="ar-JO"/>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892EFECA-6DC9-4BD4-9923-A0C6C46285E7}" type="slidenum">
              <a:rPr lang="ar-JO" smtClean="0"/>
              <a:pPr/>
              <a:t>117</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D516A7CF-2E9F-4FA3-B003-6776FAD10E39}" type="slidenum">
              <a:rPr lang="en-US" smtClean="0"/>
              <a:pPr/>
              <a:t>41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2E220852-3725-4710-83D1-6FD67015E1DF}" type="slidenum">
              <a:rPr lang="en-US" smtClean="0"/>
              <a:pPr/>
              <a:t>45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7F59627C-1E0B-4F62-94B9-283114426369}" type="datetimeFigureOut">
              <a:rPr lang="ar-JO" smtClean="0"/>
              <a:t>20/01/1436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137885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F59627C-1E0B-4F62-94B9-283114426369}" type="datetimeFigureOut">
              <a:rPr lang="ar-JO" smtClean="0"/>
              <a:t>20/01/1436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14989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F59627C-1E0B-4F62-94B9-283114426369}" type="datetimeFigureOut">
              <a:rPr lang="ar-JO" smtClean="0"/>
              <a:t>20/01/1436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136230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7F59627C-1E0B-4F62-94B9-283114426369}" type="datetimeFigureOut">
              <a:rPr lang="ar-JO" smtClean="0"/>
              <a:t>20/01/1436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39846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9627C-1E0B-4F62-94B9-283114426369}" type="datetimeFigureOut">
              <a:rPr lang="ar-JO" smtClean="0"/>
              <a:t>20/01/1436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391736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7F59627C-1E0B-4F62-94B9-283114426369}" type="datetimeFigureOut">
              <a:rPr lang="ar-JO" smtClean="0"/>
              <a:t>20/01/1436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283809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7F59627C-1E0B-4F62-94B9-283114426369}" type="datetimeFigureOut">
              <a:rPr lang="ar-JO" smtClean="0"/>
              <a:t>20/01/1436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152154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7F59627C-1E0B-4F62-94B9-283114426369}" type="datetimeFigureOut">
              <a:rPr lang="ar-JO" smtClean="0"/>
              <a:t>20/01/1436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205229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9627C-1E0B-4F62-94B9-283114426369}" type="datetimeFigureOut">
              <a:rPr lang="ar-JO" smtClean="0"/>
              <a:t>20/01/1436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91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9627C-1E0B-4F62-94B9-283114426369}" type="datetimeFigureOut">
              <a:rPr lang="ar-JO" smtClean="0"/>
              <a:t>20/01/1436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61397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9627C-1E0B-4F62-94B9-283114426369}" type="datetimeFigureOut">
              <a:rPr lang="ar-JO" smtClean="0"/>
              <a:t>20/01/1436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3BCA462-AEE3-4A70-95A2-EBCFBD0D8065}" type="slidenum">
              <a:rPr lang="ar-JO" smtClean="0"/>
              <a:t>‹#›</a:t>
            </a:fld>
            <a:endParaRPr lang="ar-JO"/>
          </a:p>
        </p:txBody>
      </p:sp>
    </p:spTree>
    <p:extLst>
      <p:ext uri="{BB962C8B-B14F-4D97-AF65-F5344CB8AC3E}">
        <p14:creationId xmlns:p14="http://schemas.microsoft.com/office/powerpoint/2010/main" val="79204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59627C-1E0B-4F62-94B9-283114426369}" type="datetimeFigureOut">
              <a:rPr lang="ar-JO" smtClean="0"/>
              <a:t>20/01/1436</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BCA462-AEE3-4A70-95A2-EBCFBD0D8065}" type="slidenum">
              <a:rPr lang="ar-JO" smtClean="0"/>
              <a:t>‹#›</a:t>
            </a:fld>
            <a:endParaRPr lang="ar-JO"/>
          </a:p>
        </p:txBody>
      </p:sp>
    </p:spTree>
    <p:extLst>
      <p:ext uri="{BB962C8B-B14F-4D97-AF65-F5344CB8AC3E}">
        <p14:creationId xmlns:p14="http://schemas.microsoft.com/office/powerpoint/2010/main" val="237274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1000ventures.com/business_guide/crosscuttings/leadership_super.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772400" cy="1470025"/>
          </a:xfrm>
        </p:spPr>
        <p:txBody>
          <a:bodyPr>
            <a:normAutofit fontScale="90000"/>
          </a:bodyPr>
          <a:lstStyle/>
          <a:p>
            <a:pPr rtl="1"/>
            <a:r>
              <a:rPr lang="ar-JO" sz="3600" b="1" dirty="0" smtClean="0">
                <a:solidFill>
                  <a:schemeClr val="bg1">
                    <a:lumMod val="75000"/>
                  </a:schemeClr>
                </a:solidFill>
              </a:rPr>
              <a:t>بسم الله الرحمن الرحيم</a:t>
            </a:r>
            <a:r>
              <a:rPr lang="en-US" dirty="0" smtClean="0"/>
              <a:t/>
            </a:r>
            <a:br>
              <a:rPr lang="en-US" dirty="0" smtClean="0"/>
            </a:br>
            <a:r>
              <a:rPr lang="ar-JO" sz="6000" b="1" dirty="0" smtClean="0">
                <a:solidFill>
                  <a:schemeClr val="bg1">
                    <a:lumMod val="50000"/>
                  </a:schemeClr>
                </a:solidFill>
              </a:rPr>
              <a:t>غرفة صناعة عمان</a:t>
            </a:r>
            <a:r>
              <a:rPr lang="ar-JO" sz="6000" dirty="0" smtClean="0"/>
              <a:t/>
            </a:r>
            <a:br>
              <a:rPr lang="ar-JO" sz="6000" dirty="0" smtClean="0"/>
            </a:br>
            <a:r>
              <a:rPr lang="ar-JO" b="1" dirty="0" smtClean="0">
                <a:solidFill>
                  <a:schemeClr val="tx1">
                    <a:lumMod val="50000"/>
                    <a:lumOff val="50000"/>
                  </a:schemeClr>
                </a:solidFill>
              </a:rPr>
              <a:t>معهد إيجابي</a:t>
            </a:r>
            <a:endParaRPr lang="en-US" b="1" dirty="0">
              <a:solidFill>
                <a:schemeClr val="tx1">
                  <a:lumMod val="50000"/>
                  <a:lumOff val="50000"/>
                </a:schemeClr>
              </a:solidFill>
            </a:endParaRPr>
          </a:p>
        </p:txBody>
      </p:sp>
      <p:sp>
        <p:nvSpPr>
          <p:cNvPr id="3" name="Subtitle 2"/>
          <p:cNvSpPr>
            <a:spLocks noGrp="1"/>
          </p:cNvSpPr>
          <p:nvPr>
            <p:ph type="subTitle" idx="1"/>
          </p:nvPr>
        </p:nvSpPr>
        <p:spPr>
          <a:xfrm>
            <a:off x="685800" y="3200400"/>
            <a:ext cx="7696200" cy="3124200"/>
          </a:xfrm>
        </p:spPr>
        <p:txBody>
          <a:bodyPr>
            <a:normAutofit fontScale="85000" lnSpcReduction="20000"/>
          </a:bodyPr>
          <a:lstStyle/>
          <a:p>
            <a:pPr>
              <a:lnSpc>
                <a:spcPct val="115000"/>
              </a:lnSpc>
              <a:spcAft>
                <a:spcPts val="1000"/>
              </a:spcAft>
              <a:tabLst>
                <a:tab pos="1950085" algn="l"/>
                <a:tab pos="2637155" algn="ctr"/>
              </a:tabLst>
            </a:pPr>
            <a:r>
              <a:rPr lang="ar-JO" sz="5400" b="1" dirty="0"/>
              <a:t>جدولة العمليات التشغيلية الفعالة</a:t>
            </a:r>
          </a:p>
          <a:p>
            <a:pPr>
              <a:lnSpc>
                <a:spcPct val="115000"/>
              </a:lnSpc>
              <a:spcAft>
                <a:spcPts val="1000"/>
              </a:spcAft>
              <a:tabLst>
                <a:tab pos="1950085" algn="l"/>
                <a:tab pos="2637155" algn="ctr"/>
              </a:tabLst>
            </a:pPr>
            <a:r>
              <a:rPr lang="ar-JO" sz="5400" b="1" dirty="0"/>
              <a:t> وتطوير جدول الإنتاج الرئيسي </a:t>
            </a:r>
            <a:endParaRPr lang="en-US" sz="5400" b="1" dirty="0">
              <a:ea typeface="Times New Roman"/>
              <a:cs typeface="Arial"/>
            </a:endParaRPr>
          </a:p>
          <a:p>
            <a:pPr rtl="1"/>
            <a:r>
              <a:rPr lang="ar-JO" sz="4000" b="1" dirty="0" smtClean="0"/>
              <a:t>الجزء الرابع</a:t>
            </a:r>
          </a:p>
          <a:p>
            <a:pPr rtl="1"/>
            <a:r>
              <a:rPr lang="ar-JO" sz="2400" b="1" dirty="0" smtClean="0"/>
              <a:t>إعداد وتقديم: نديم أسعد</a:t>
            </a:r>
          </a:p>
          <a:p>
            <a:pPr rtl="1"/>
            <a:r>
              <a:rPr lang="ar-JO" sz="2800" b="1" dirty="0" smtClean="0"/>
              <a:t>16-19 تشرين ثاني 2014</a:t>
            </a:r>
            <a:endParaRPr lang="en-US" sz="2800" b="1" dirty="0"/>
          </a:p>
        </p:txBody>
      </p:sp>
    </p:spTree>
    <p:extLst>
      <p:ext uri="{BB962C8B-B14F-4D97-AF65-F5344CB8AC3E}">
        <p14:creationId xmlns:p14="http://schemas.microsoft.com/office/powerpoint/2010/main" val="394586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يتسائل العامل الذي يتعرض للإدارة المايكروية ..</a:t>
            </a:r>
          </a:p>
          <a:p>
            <a:r>
              <a:rPr lang="ar-JO" sz="3200" b="1" dirty="0" smtClean="0"/>
              <a:t>.. ” لماذا لا يتركني مديري أقوم بعملي لوحدي ؟ ” ..</a:t>
            </a:r>
          </a:p>
          <a:p>
            <a:r>
              <a:rPr lang="ar-JO" sz="3200" b="1" dirty="0" smtClean="0"/>
              <a:t>.. ” ما هي الأخطاء التي يسعى لإيجادها ؟.“.. </a:t>
            </a:r>
          </a:p>
          <a:p>
            <a:endParaRPr lang="ar-JO" sz="3200" dirty="0"/>
          </a:p>
        </p:txBody>
      </p:sp>
    </p:spTree>
    <p:extLst>
      <p:ext uri="{BB962C8B-B14F-4D97-AF65-F5344CB8AC3E}">
        <p14:creationId xmlns:p14="http://schemas.microsoft.com/office/powerpoint/2010/main" val="18637007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Expansion</a:t>
            </a:r>
            <a:endParaRPr lang="ar-JO" dirty="0"/>
          </a:p>
        </p:txBody>
      </p:sp>
      <p:sp>
        <p:nvSpPr>
          <p:cNvPr id="3" name="Content Placeholder 2"/>
          <p:cNvSpPr>
            <a:spLocks noGrp="1"/>
          </p:cNvSpPr>
          <p:nvPr>
            <p:ph idx="1"/>
          </p:nvPr>
        </p:nvSpPr>
        <p:spPr/>
        <p:txBody>
          <a:bodyPr>
            <a:normAutofit fontScale="92500" lnSpcReduction="10000"/>
          </a:bodyPr>
          <a:lstStyle/>
          <a:p>
            <a:pPr algn="r" rtl="1"/>
            <a:r>
              <a:rPr lang="ar-JO" b="1" dirty="0" smtClean="0"/>
              <a:t>توسع نظام </a:t>
            </a:r>
            <a:r>
              <a:rPr lang="en-US" b="1" dirty="0" smtClean="0"/>
              <a:t>ERP</a:t>
            </a:r>
            <a:r>
              <a:rPr lang="ar-JO" b="1" dirty="0" smtClean="0"/>
              <a:t> كثيراً في التسعينات.</a:t>
            </a:r>
            <a:endParaRPr lang="en-US" b="1" dirty="0" smtClean="0"/>
          </a:p>
          <a:p>
            <a:pPr algn="r" rtl="1"/>
            <a:r>
              <a:rPr lang="ar-JO" b="1" dirty="0" smtClean="0"/>
              <a:t>ركز النظام بدايةً على المكتب الخلفي</a:t>
            </a:r>
            <a:r>
              <a:rPr lang="en-US" b="1" dirty="0" smtClean="0"/>
              <a:t> back office </a:t>
            </a:r>
            <a:endParaRPr lang="ar-JO" b="1" dirty="0" smtClean="0"/>
          </a:p>
          <a:p>
            <a:pPr algn="r" rtl="1"/>
            <a:r>
              <a:rPr lang="ar-JO" b="1" dirty="0" smtClean="0"/>
              <a:t>كان الزبائن والجمهور غير مشمولين</a:t>
            </a:r>
          </a:p>
          <a:p>
            <a:pPr algn="r" rtl="1"/>
            <a:r>
              <a:rPr lang="ar-JO" b="1" dirty="0" smtClean="0"/>
              <a:t>ثم تطور النظام ليشمل المكتب الأمامي </a:t>
            </a:r>
            <a:r>
              <a:rPr lang="en-US" b="1" dirty="0" smtClean="0"/>
              <a:t> front office</a:t>
            </a:r>
            <a:r>
              <a:rPr lang="ar-JO" b="1" dirty="0" smtClean="0"/>
              <a:t>.. المعني بالزبائن والجمهور..</a:t>
            </a:r>
          </a:p>
          <a:p>
            <a:pPr algn="r" rtl="1"/>
            <a:r>
              <a:rPr lang="ar-JO" b="1" dirty="0" smtClean="0"/>
              <a:t>فشمل النظام ” علاقات الزبائن ” و ” علاقات الموردين ” ...</a:t>
            </a:r>
          </a:p>
          <a:p>
            <a:pPr algn="r" rtl="1"/>
            <a:r>
              <a:rPr lang="ar-JO" b="1" dirty="0" smtClean="0"/>
              <a:t>مع تطور الإنترنت تطور النظام ليسمح للزبائن والموردين في الدخول على النظام .. فيما أصبح يعرف  </a:t>
            </a:r>
            <a:r>
              <a:rPr lang="en-US" b="1" dirty="0" smtClean="0"/>
              <a:t>ERP II</a:t>
            </a:r>
            <a:r>
              <a:rPr lang="ar-JO" b="1" dirty="0" smtClean="0"/>
              <a:t>  أو...</a:t>
            </a:r>
            <a:endParaRPr lang="en-US" b="1" dirty="0" smtClean="0"/>
          </a:p>
          <a:p>
            <a:pPr algn="r" rtl="1"/>
            <a:r>
              <a:rPr lang="en-US" b="1" dirty="0" smtClean="0"/>
              <a:t>Enterprise application suite</a:t>
            </a:r>
            <a:endParaRPr lang="ar-JO" b="1" dirty="0" smtClean="0"/>
          </a:p>
          <a:p>
            <a:pPr algn="r" rtl="1"/>
            <a:endParaRPr lang="en-US" b="1" dirty="0" smtClean="0"/>
          </a:p>
        </p:txBody>
      </p:sp>
    </p:spTree>
    <p:extLst>
      <p:ext uri="{BB962C8B-B14F-4D97-AF65-F5344CB8AC3E}">
        <p14:creationId xmlns:p14="http://schemas.microsoft.com/office/powerpoint/2010/main" val="38304805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مكونات النظام</a:t>
            </a:r>
            <a:endParaRPr lang="ar-JO" dirty="0"/>
          </a:p>
        </p:txBody>
      </p:sp>
      <p:sp>
        <p:nvSpPr>
          <p:cNvPr id="3" name="Content Placeholder 2"/>
          <p:cNvSpPr>
            <a:spLocks noGrp="1"/>
          </p:cNvSpPr>
          <p:nvPr>
            <p:ph idx="1"/>
          </p:nvPr>
        </p:nvSpPr>
        <p:spPr/>
        <p:txBody>
          <a:bodyPr>
            <a:normAutofit lnSpcReduction="10000"/>
          </a:bodyPr>
          <a:lstStyle/>
          <a:p>
            <a:pPr algn="r" rtl="1"/>
            <a:r>
              <a:rPr lang="ar-JO" b="1" dirty="0" smtClean="0"/>
              <a:t>قاعدة بيانات متغيرة</a:t>
            </a:r>
          </a:p>
          <a:p>
            <a:pPr algn="r" rtl="1"/>
            <a:r>
              <a:rPr lang="ar-JO" b="1" dirty="0" smtClean="0"/>
              <a:t>تقارير إدارية</a:t>
            </a:r>
            <a:r>
              <a:rPr lang="en-US" b="1" dirty="0" smtClean="0"/>
              <a:t>managerial reports – dashboard  </a:t>
            </a:r>
            <a:endParaRPr lang="ar-JO" b="1" dirty="0" smtClean="0"/>
          </a:p>
          <a:p>
            <a:pPr algn="r" rtl="1"/>
            <a:r>
              <a:rPr lang="ar-JO" b="1" dirty="0" smtClean="0"/>
              <a:t>تقارير خاصة ( معدة لحالات خاصة )</a:t>
            </a:r>
            <a:endParaRPr lang="en-US" b="1" dirty="0" smtClean="0"/>
          </a:p>
          <a:p>
            <a:pPr algn="r" rtl="1"/>
            <a:r>
              <a:rPr lang="ar-JO" b="1" dirty="0" smtClean="0"/>
              <a:t>نظم الأعمال الذكية </a:t>
            </a:r>
            <a:r>
              <a:rPr lang="en-US" b="1" dirty="0" smtClean="0"/>
              <a:t>Business Intelligence Systems</a:t>
            </a:r>
          </a:p>
          <a:p>
            <a:pPr algn="r" rtl="1"/>
            <a:r>
              <a:rPr lang="ar-JO" b="1" dirty="0" smtClean="0"/>
              <a:t>متابعة تدفق العمل</a:t>
            </a:r>
            <a:r>
              <a:rPr lang="en-US" b="1" dirty="0" smtClean="0"/>
              <a:t>workflow management </a:t>
            </a:r>
            <a:endParaRPr lang="ar-JO" b="1" dirty="0" smtClean="0"/>
          </a:p>
          <a:p>
            <a:pPr algn="r" rtl="1"/>
            <a:r>
              <a:rPr lang="ar-JO" b="1" dirty="0" smtClean="0"/>
              <a:t>توثيق المعلومات</a:t>
            </a:r>
          </a:p>
          <a:p>
            <a:pPr algn="r" rtl="1"/>
            <a:r>
              <a:rPr lang="en-US" b="1" dirty="0" smtClean="0"/>
              <a:t>Web services</a:t>
            </a:r>
          </a:p>
          <a:p>
            <a:pPr algn="r" rtl="1"/>
            <a:r>
              <a:rPr lang="en-US" b="1" dirty="0" smtClean="0"/>
              <a:t>search</a:t>
            </a:r>
            <a:endParaRPr lang="ar-JO" b="1" dirty="0" smtClean="0"/>
          </a:p>
          <a:p>
            <a:endParaRPr lang="ar-JO" dirty="0"/>
          </a:p>
        </p:txBody>
      </p:sp>
    </p:spTree>
    <p:extLst>
      <p:ext uri="{BB962C8B-B14F-4D97-AF65-F5344CB8AC3E}">
        <p14:creationId xmlns:p14="http://schemas.microsoft.com/office/powerpoint/2010/main" val="38625388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r>
              <a:rPr lang="ar-JO" b="1" dirty="0" smtClean="0"/>
              <a:t>أفضل الممارسات </a:t>
            </a:r>
            <a:endParaRPr lang="ar-JO" dirty="0"/>
          </a:p>
        </p:txBody>
      </p:sp>
      <p:sp>
        <p:nvSpPr>
          <p:cNvPr id="3" name="Content Placeholder 2"/>
          <p:cNvSpPr>
            <a:spLocks noGrp="1"/>
          </p:cNvSpPr>
          <p:nvPr>
            <p:ph idx="1"/>
          </p:nvPr>
        </p:nvSpPr>
        <p:spPr/>
        <p:txBody>
          <a:bodyPr>
            <a:normAutofit/>
          </a:bodyPr>
          <a:lstStyle/>
          <a:p>
            <a:pPr algn="r" rtl="1"/>
            <a:r>
              <a:rPr lang="ar-JO" b="1" dirty="0" smtClean="0"/>
              <a:t>أفضل الممارسات</a:t>
            </a:r>
            <a:r>
              <a:rPr lang="en-US" b="1" dirty="0" smtClean="0"/>
              <a:t> best practices </a:t>
            </a:r>
            <a:r>
              <a:rPr lang="ar-JO" b="1" dirty="0" smtClean="0"/>
              <a:t> مدمجة في معظم أنظمة</a:t>
            </a:r>
            <a:r>
              <a:rPr lang="en-US" b="1" dirty="0" smtClean="0"/>
              <a:t>ERP </a:t>
            </a:r>
            <a:endParaRPr lang="ar-JO" b="1" dirty="0" smtClean="0"/>
          </a:p>
          <a:p>
            <a:pPr algn="r" rtl="1"/>
            <a:r>
              <a:rPr lang="ar-JO" b="1" dirty="0" smtClean="0"/>
              <a:t>وهذا يعني أن البرامج تحتوي على مؤشرات لأفضل طريقة يمكن أن تنفذ فيها مراحل العمل </a:t>
            </a:r>
            <a:r>
              <a:rPr lang="en-US" b="1" dirty="0" smtClean="0"/>
              <a:t>business processes</a:t>
            </a:r>
          </a:p>
          <a:p>
            <a:pPr algn="r" rtl="1"/>
            <a:r>
              <a:rPr lang="ar-JO" b="1" dirty="0" smtClean="0"/>
              <a:t>وقد ثبت أن الشركات التي إستخدمت نظام  الشامل على    ” أفضل الممارسات ” تحسنت نتائج الأداء فيها بشكل ملحوظ.  </a:t>
            </a:r>
            <a:r>
              <a:rPr lang="en-US" b="1" dirty="0" smtClean="0"/>
              <a:t> </a:t>
            </a:r>
            <a:endParaRPr lang="ar-JO" b="1" dirty="0" smtClean="0"/>
          </a:p>
          <a:p>
            <a:pPr>
              <a:buNone/>
            </a:pPr>
            <a:endParaRPr lang="en-US" dirty="0" smtClean="0"/>
          </a:p>
        </p:txBody>
      </p:sp>
    </p:spTree>
    <p:extLst>
      <p:ext uri="{BB962C8B-B14F-4D97-AF65-F5344CB8AC3E}">
        <p14:creationId xmlns:p14="http://schemas.microsoft.com/office/powerpoint/2010/main" val="19350437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ar-JO" b="1" dirty="0" smtClean="0"/>
              <a:t>الربط مع المعلومات الميدانية</a:t>
            </a:r>
            <a:endParaRPr lang="ar-JO" dirty="0"/>
          </a:p>
        </p:txBody>
      </p:sp>
      <p:sp>
        <p:nvSpPr>
          <p:cNvPr id="3" name="Content Placeholder 2"/>
          <p:cNvSpPr>
            <a:spLocks noGrp="1"/>
          </p:cNvSpPr>
          <p:nvPr>
            <p:ph idx="1"/>
          </p:nvPr>
        </p:nvSpPr>
        <p:spPr/>
        <p:txBody>
          <a:bodyPr>
            <a:normAutofit/>
          </a:bodyPr>
          <a:lstStyle/>
          <a:p>
            <a:pPr algn="r" rtl="1"/>
            <a:r>
              <a:rPr lang="ar-JO" b="1" dirty="0" smtClean="0"/>
              <a:t>الربط المباشر:</a:t>
            </a:r>
          </a:p>
          <a:p>
            <a:pPr algn="r" rtl="1">
              <a:buFont typeface="Courier New" pitchFamily="49" charset="0"/>
              <a:buChar char="o"/>
            </a:pPr>
            <a:r>
              <a:rPr lang="en-US" b="1" dirty="0" smtClean="0"/>
              <a:t>Direct integration</a:t>
            </a:r>
            <a:endParaRPr lang="ar-JO" b="1" dirty="0" smtClean="0"/>
          </a:p>
          <a:p>
            <a:pPr algn="r" rtl="1">
              <a:buFont typeface="Courier New" pitchFamily="49" charset="0"/>
              <a:buChar char="o"/>
            </a:pPr>
            <a:r>
              <a:rPr lang="ar-JO" b="1" dirty="0" smtClean="0"/>
              <a:t>وهو جزء من النظام المشترى</a:t>
            </a:r>
          </a:p>
          <a:p>
            <a:pPr algn="r" rtl="1">
              <a:buFont typeface="Courier New" pitchFamily="49" charset="0"/>
              <a:buChar char="o"/>
            </a:pPr>
            <a:r>
              <a:rPr lang="ar-JO" b="1" dirty="0" smtClean="0"/>
              <a:t>ويجب أن يكون قابل للتكامل مع نظم أخرى مستخدمة في المؤسسة.</a:t>
            </a:r>
          </a:p>
          <a:p>
            <a:pPr>
              <a:buNone/>
            </a:pPr>
            <a:endParaRPr lang="ar-JO" dirty="0"/>
          </a:p>
        </p:txBody>
      </p:sp>
    </p:spTree>
    <p:extLst>
      <p:ext uri="{BB962C8B-B14F-4D97-AF65-F5344CB8AC3E}">
        <p14:creationId xmlns:p14="http://schemas.microsoft.com/office/powerpoint/2010/main" val="18848493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الربط مع المعلومات الميدانية</a:t>
            </a:r>
            <a:endParaRPr lang="ar-JO" dirty="0"/>
          </a:p>
        </p:txBody>
      </p:sp>
      <p:sp>
        <p:nvSpPr>
          <p:cNvPr id="3" name="Content Placeholder 2"/>
          <p:cNvSpPr>
            <a:spLocks noGrp="1"/>
          </p:cNvSpPr>
          <p:nvPr>
            <p:ph idx="1"/>
          </p:nvPr>
        </p:nvSpPr>
        <p:spPr/>
        <p:txBody>
          <a:bodyPr>
            <a:normAutofit/>
          </a:bodyPr>
          <a:lstStyle/>
          <a:p>
            <a:pPr algn="r" rtl="1"/>
            <a:r>
              <a:rPr lang="ar-JO" b="1" dirty="0" smtClean="0"/>
              <a:t>ربط قاعدة البيانات:</a:t>
            </a:r>
          </a:p>
          <a:p>
            <a:pPr algn="r" rtl="1">
              <a:buFont typeface="Courier New" pitchFamily="49" charset="0"/>
              <a:buChar char="o"/>
            </a:pPr>
            <a:r>
              <a:rPr lang="en-US" b="1" dirty="0" smtClean="0"/>
              <a:t>Data base integration</a:t>
            </a:r>
            <a:endParaRPr lang="ar-JO" b="1" dirty="0" smtClean="0"/>
          </a:p>
          <a:p>
            <a:pPr algn="r" rtl="1">
              <a:buFont typeface="Courier New" pitchFamily="49" charset="0"/>
              <a:buChar char="o"/>
            </a:pPr>
            <a:r>
              <a:rPr lang="ar-JO" b="1" dirty="0" smtClean="0"/>
              <a:t>ترسل نظم قاعات الإنتاج بياناتها إلى قاعدة البيانات.</a:t>
            </a:r>
          </a:p>
          <a:p>
            <a:pPr algn="r" rtl="1">
              <a:buFont typeface="Courier New" pitchFamily="49" charset="0"/>
              <a:buChar char="o"/>
            </a:pPr>
            <a:r>
              <a:rPr lang="ar-JO" b="1" dirty="0" smtClean="0"/>
              <a:t>توزع على المستفيدين </a:t>
            </a:r>
          </a:p>
        </p:txBody>
      </p:sp>
    </p:spTree>
    <p:extLst>
      <p:ext uri="{BB962C8B-B14F-4D97-AF65-F5344CB8AC3E}">
        <p14:creationId xmlns:p14="http://schemas.microsoft.com/office/powerpoint/2010/main" val="42473915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التطبيق</a:t>
            </a:r>
            <a:endParaRPr lang="ar-JO" b="1" dirty="0"/>
          </a:p>
        </p:txBody>
      </p:sp>
      <p:sp>
        <p:nvSpPr>
          <p:cNvPr id="3" name="Content Placeholder 2"/>
          <p:cNvSpPr>
            <a:spLocks noGrp="1"/>
          </p:cNvSpPr>
          <p:nvPr>
            <p:ph idx="1"/>
          </p:nvPr>
        </p:nvSpPr>
        <p:spPr/>
        <p:txBody>
          <a:bodyPr>
            <a:normAutofit/>
          </a:bodyPr>
          <a:lstStyle/>
          <a:p>
            <a:pPr algn="r" rtl="1"/>
            <a:r>
              <a:rPr lang="ar-JO" b="1" dirty="0" smtClean="0"/>
              <a:t>نظم  تركيبية </a:t>
            </a:r>
            <a:r>
              <a:rPr lang="en-US" b="1" dirty="0" smtClean="0"/>
              <a:t>modular</a:t>
            </a:r>
            <a:r>
              <a:rPr lang="ar-JO" b="1" dirty="0" smtClean="0"/>
              <a:t> – أي تتكون من أجزاء معيارية </a:t>
            </a:r>
            <a:r>
              <a:rPr lang="en-US" b="1" dirty="0" smtClean="0"/>
              <a:t>standard units</a:t>
            </a:r>
            <a:r>
              <a:rPr lang="ar-JO" b="1" dirty="0" smtClean="0"/>
              <a:t> - يمكن تطبيقها على مراحل.</a:t>
            </a:r>
          </a:p>
          <a:p>
            <a:pPr algn="r" rtl="1"/>
            <a:r>
              <a:rPr lang="ar-JO" b="1" dirty="0" smtClean="0"/>
              <a:t>تطبيق النظام يحتاج إلى أشهر وسنوات</a:t>
            </a:r>
            <a:r>
              <a:rPr lang="en-US" b="1" dirty="0" smtClean="0"/>
              <a:t>.</a:t>
            </a:r>
            <a:r>
              <a:rPr lang="ar-JO" b="1" dirty="0" smtClean="0"/>
              <a:t> </a:t>
            </a:r>
          </a:p>
          <a:p>
            <a:pPr algn="r" rtl="1"/>
            <a:r>
              <a:rPr lang="ar-JO" b="1" dirty="0" smtClean="0"/>
              <a:t>وكلما كان النظام مفصل على إحتياجات المصنع </a:t>
            </a:r>
            <a:r>
              <a:rPr lang="en-US" b="1" dirty="0" smtClean="0"/>
              <a:t>customized</a:t>
            </a:r>
            <a:r>
              <a:rPr lang="ar-JO" b="1" dirty="0" smtClean="0"/>
              <a:t> زاد وقت التنفيذ والتطبيق.</a:t>
            </a:r>
          </a:p>
          <a:p>
            <a:pPr>
              <a:buNone/>
            </a:pPr>
            <a:endParaRPr lang="ar-JO" dirty="0"/>
          </a:p>
        </p:txBody>
      </p:sp>
    </p:spTree>
    <p:extLst>
      <p:ext uri="{BB962C8B-B14F-4D97-AF65-F5344CB8AC3E}">
        <p14:creationId xmlns:p14="http://schemas.microsoft.com/office/powerpoint/2010/main" val="31410330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التطبيق</a:t>
            </a:r>
            <a:endParaRPr lang="ar-JO" b="1" dirty="0"/>
          </a:p>
        </p:txBody>
      </p:sp>
      <p:sp>
        <p:nvSpPr>
          <p:cNvPr id="3" name="Content Placeholder 2"/>
          <p:cNvSpPr>
            <a:spLocks noGrp="1"/>
          </p:cNvSpPr>
          <p:nvPr>
            <p:ph idx="1"/>
          </p:nvPr>
        </p:nvSpPr>
        <p:spPr/>
        <p:txBody>
          <a:bodyPr>
            <a:normAutofit/>
          </a:bodyPr>
          <a:lstStyle/>
          <a:p>
            <a:pPr algn="r" rtl="1"/>
            <a:r>
              <a:rPr lang="ar-JO" b="1" dirty="0" smtClean="0"/>
              <a:t>يتطلب تطبيق نظام  </a:t>
            </a:r>
            <a:r>
              <a:rPr lang="en-US" b="1" dirty="0" smtClean="0"/>
              <a:t>ERP</a:t>
            </a:r>
            <a:r>
              <a:rPr lang="ar-JO" b="1" dirty="0" smtClean="0"/>
              <a:t> إلى خبرات فنية عالية.</a:t>
            </a:r>
          </a:p>
          <a:p>
            <a:pPr algn="r" rtl="1"/>
            <a:r>
              <a:rPr lang="ar-JO" b="1" dirty="0" smtClean="0"/>
              <a:t>لذلك يفضل إستخدام خبراء</a:t>
            </a:r>
          </a:p>
          <a:p>
            <a:pPr algn="r" rtl="1"/>
            <a:r>
              <a:rPr lang="ar-JO" b="1" dirty="0" smtClean="0"/>
              <a:t>الذين يقدمون الخدمات التالية:</a:t>
            </a:r>
          </a:p>
          <a:p>
            <a:pPr algn="r" rtl="1">
              <a:buFont typeface="Wingdings" pitchFamily="2" charset="2"/>
              <a:buChar char="Ø"/>
            </a:pPr>
            <a:r>
              <a:rPr lang="ar-JO" b="1" dirty="0" smtClean="0"/>
              <a:t>إستشارات</a:t>
            </a:r>
            <a:r>
              <a:rPr lang="en-US" b="1" dirty="0" smtClean="0"/>
              <a:t>Consulting </a:t>
            </a:r>
            <a:endParaRPr lang="ar-JO" b="1" dirty="0" smtClean="0"/>
          </a:p>
          <a:p>
            <a:pPr algn="r" rtl="1">
              <a:buFont typeface="Wingdings" pitchFamily="2" charset="2"/>
              <a:buChar char="Ø"/>
            </a:pPr>
            <a:r>
              <a:rPr lang="ar-JO" b="1" dirty="0" smtClean="0"/>
              <a:t>تفصيل النظام</a:t>
            </a:r>
            <a:r>
              <a:rPr lang="en-US" b="1" dirty="0" smtClean="0"/>
              <a:t> Customization </a:t>
            </a:r>
            <a:endParaRPr lang="ar-JO" b="1" dirty="0" smtClean="0"/>
          </a:p>
          <a:p>
            <a:pPr algn="r" rtl="1">
              <a:buFont typeface="Wingdings" pitchFamily="2" charset="2"/>
              <a:buChar char="Ø"/>
            </a:pPr>
            <a:r>
              <a:rPr lang="ar-JO" b="1" dirty="0" smtClean="0"/>
              <a:t>دعم فني وتشغيلي </a:t>
            </a:r>
            <a:r>
              <a:rPr lang="en-US" b="1" dirty="0" smtClean="0"/>
              <a:t>Support</a:t>
            </a:r>
            <a:endParaRPr lang="ar-JO" b="1" dirty="0" smtClean="0"/>
          </a:p>
          <a:p>
            <a:endParaRPr lang="ar-JO" dirty="0" smtClean="0"/>
          </a:p>
          <a:p>
            <a:endParaRPr lang="ar-JO" dirty="0"/>
          </a:p>
        </p:txBody>
      </p:sp>
    </p:spTree>
    <p:extLst>
      <p:ext uri="{BB962C8B-B14F-4D97-AF65-F5344CB8AC3E}">
        <p14:creationId xmlns:p14="http://schemas.microsoft.com/office/powerpoint/2010/main" val="5246470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preparation</a:t>
            </a:r>
            <a:endParaRPr lang="ar-JO" dirty="0"/>
          </a:p>
        </p:txBody>
      </p:sp>
      <p:sp>
        <p:nvSpPr>
          <p:cNvPr id="3" name="Content Placeholder 2"/>
          <p:cNvSpPr>
            <a:spLocks noGrp="1"/>
          </p:cNvSpPr>
          <p:nvPr>
            <p:ph idx="1"/>
          </p:nvPr>
        </p:nvSpPr>
        <p:spPr/>
        <p:txBody>
          <a:bodyPr>
            <a:normAutofit/>
          </a:bodyPr>
          <a:lstStyle/>
          <a:p>
            <a:pPr algn="r" rtl="1"/>
            <a:r>
              <a:rPr lang="ar-JO" b="1" dirty="0" smtClean="0"/>
              <a:t>ينبغي تحوير وإعداد النظم المعمول بها في الشركة لتتقبل النظام الجديد.</a:t>
            </a:r>
          </a:p>
          <a:p>
            <a:pPr algn="r" rtl="1"/>
            <a:r>
              <a:rPr lang="ar-JO" b="1" dirty="0" smtClean="0"/>
              <a:t>إن الإعداد الجيد شرط أساسي لنجاح تطبيق  </a:t>
            </a:r>
            <a:r>
              <a:rPr lang="en-US" b="1" dirty="0" smtClean="0"/>
              <a:t>ERP</a:t>
            </a:r>
            <a:endParaRPr lang="ar-JO" b="1" dirty="0"/>
          </a:p>
        </p:txBody>
      </p:sp>
    </p:spTree>
    <p:extLst>
      <p:ext uri="{BB962C8B-B14F-4D97-AF65-F5344CB8AC3E}">
        <p14:creationId xmlns:p14="http://schemas.microsoft.com/office/powerpoint/2010/main" val="15296039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ملاحظات حول التطبيق</a:t>
            </a:r>
            <a:endParaRPr lang="ar-JO" b="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lgn="r" rtl="1"/>
            <a:r>
              <a:rPr lang="ar-SA" b="1" dirty="0" smtClean="0"/>
              <a:t>ليتم اعتبار نظام ما نظام تخطيط موارد، يجب أن توفر مجموعة برمجية وظيفة نظامين على الأقل، فمثلا مجموعة البرمجيات التي توفر كلا من وظيفتي المرتبات والمحاسبة يمكن اعتبارها تقنيا برنامج نظام تخطيط الموارد، ومع ذلك فإن المصطلح مخصص لتطبيقات أكبر وذات نطاق أوسع.</a:t>
            </a:r>
          </a:p>
          <a:p>
            <a:pPr algn="r" rtl="1"/>
            <a:r>
              <a:rPr lang="ar-SA" b="1" dirty="0" smtClean="0"/>
              <a:t>تقديم نظام تخطيط الموارد كبديل لتطبيقين مستقلين أو أكثر يقصي الحاجة لواجهات داخلية مطلوبة في السابق بين الأنظمة، ويوفر مزايا إضافية تمتد من توحيد المقاييس والصيانة الأقل (نظام واحد بدلا من نظامين أو أكثر) وحتى قدرات التقرير الأفضل والأسهل (بما أن البيانات محفوظة في قاعدة واحدة).</a:t>
            </a:r>
          </a:p>
          <a:p>
            <a:pPr algn="r" rtl="1"/>
            <a:r>
              <a:rPr lang="ar-SA" b="1" dirty="0" smtClean="0"/>
              <a:t>الأمثلة على الوحدات في نظام تخطيط الموارد والتي تكون سابقا تطبيقات منفردة تشمل: التصنيع وسلسلة الإمداد والمالية وإدارة علاقات العملاء والموارد البشرية وإدارة المخازن ونظام دعم القرارات.</a:t>
            </a:r>
          </a:p>
          <a:p>
            <a:pPr algn="r" rtl="1"/>
            <a:endParaRPr lang="ar-JO" b="1" dirty="0"/>
          </a:p>
        </p:txBody>
      </p:sp>
    </p:spTree>
    <p:extLst>
      <p:ext uri="{BB962C8B-B14F-4D97-AF65-F5344CB8AC3E}">
        <p14:creationId xmlns:p14="http://schemas.microsoft.com/office/powerpoint/2010/main" val="8756769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ملاحظات حول التطبيق</a:t>
            </a:r>
            <a:endParaRPr lang="ar-JO"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lgn="r" rtl="1"/>
            <a:r>
              <a:rPr lang="ar-SA" b="1" dirty="0" smtClean="0"/>
              <a:t>بعض المنظمات –والتي عادة تمتلك المهارة التقنية لدمج المنتجات البرمجية- تختار تطبيق أجزاء فقط من نظام تخطيط الموارد ثم تطور </a:t>
            </a:r>
            <a:r>
              <a:rPr lang="ar-JO" b="1" dirty="0" smtClean="0"/>
              <a:t>واجهات خارجية </a:t>
            </a:r>
            <a:r>
              <a:rPr lang="ar-SA" b="1" dirty="0" smtClean="0"/>
              <a:t>لأنظمة تخطيط الموارد الأخرى أو لغيرها من الأنظمة المستقلة من أجل احتياجاتها التطبيقية المختلفة. فعلى سبيل المثال، تستطيع المنظمة أن تختار استخدام نظام إدارة الموارد البشرية من مورد ما، واستخدام الأنظمة المالية من مورد آخر، ثم تنشأ التكامل بين النظم ذاتها.</a:t>
            </a:r>
          </a:p>
          <a:p>
            <a:pPr algn="r" rtl="1"/>
            <a:r>
              <a:rPr lang="ar-SA" b="1" dirty="0" smtClean="0"/>
              <a:t>وهذا أمر شائع في قطاع </a:t>
            </a:r>
            <a:r>
              <a:rPr lang="ar-JO" b="1" dirty="0" smtClean="0"/>
              <a:t>تجارة التجزءة</a:t>
            </a:r>
            <a:r>
              <a:rPr lang="ar-SA" b="1" dirty="0" smtClean="0"/>
              <a:t>، حيث يمتلك المتجر تطبيقات منفصلة لمنتجات ومالية نقاط البيع، ثم سلسلة من التطبيقات المتخصصة للتعامل مع متطلبات العمل مثل إدارة المخازن وقوائم الموظفين وتسويق السلع والخدمات اللوجستية.</a:t>
            </a:r>
          </a:p>
          <a:p>
            <a:endParaRPr lang="ar-JO" dirty="0"/>
          </a:p>
        </p:txBody>
      </p:sp>
    </p:spTree>
    <p:extLst>
      <p:ext uri="{BB962C8B-B14F-4D97-AF65-F5344CB8AC3E}">
        <p14:creationId xmlns:p14="http://schemas.microsoft.com/office/powerpoint/2010/main" val="386760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يعمد المدراء المايكرويين إلى القيام بعمل إشرافي مزعج مع الموظفين ذوي الأداء المتراجع و كذلك مع الموظفين ذوي الإداء الجيد.</a:t>
            </a:r>
            <a:endParaRPr lang="en-US" sz="3200" b="1" dirty="0" smtClean="0"/>
          </a:p>
          <a:p>
            <a:r>
              <a:rPr lang="ar-JO" sz="3200" b="1" dirty="0" smtClean="0"/>
              <a:t>يتسبب هذا بإشاعة إحساس بالخوف في مكان العمل. </a:t>
            </a:r>
            <a:r>
              <a:rPr lang="en-US" sz="3200" b="1" dirty="0" smtClean="0"/>
              <a:t> </a:t>
            </a:r>
          </a:p>
        </p:txBody>
      </p:sp>
    </p:spTree>
    <p:extLst>
      <p:ext uri="{BB962C8B-B14F-4D97-AF65-F5344CB8AC3E}">
        <p14:creationId xmlns:p14="http://schemas.microsoft.com/office/powerpoint/2010/main" val="16066856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r" rtl="1"/>
            <a:endParaRPr lang="ar-JO" b="1" dirty="0" smtClean="0"/>
          </a:p>
          <a:p>
            <a:pPr algn="ctr" rtl="1">
              <a:buNone/>
            </a:pPr>
            <a:r>
              <a:rPr lang="ar-JO" b="1" dirty="0" smtClean="0"/>
              <a:t> </a:t>
            </a:r>
            <a:r>
              <a:rPr lang="ar-JO" sz="4000" b="1" dirty="0" smtClean="0"/>
              <a:t>نماذج من إستمارات بعض نظم </a:t>
            </a:r>
          </a:p>
          <a:p>
            <a:pPr algn="ctr" rtl="1">
              <a:buNone/>
            </a:pPr>
            <a:r>
              <a:rPr lang="ar-JO" sz="4000" b="1" dirty="0" smtClean="0"/>
              <a:t> ” تخطيط موارد المؤسسات ”</a:t>
            </a:r>
          </a:p>
          <a:p>
            <a:pPr algn="ctr" rtl="1">
              <a:buNone/>
            </a:pPr>
            <a:r>
              <a:rPr lang="en-US" sz="4000" b="1" dirty="0" smtClean="0"/>
              <a:t>RRP</a:t>
            </a:r>
            <a:endParaRPr lang="ar-JO" b="1" dirty="0"/>
          </a:p>
        </p:txBody>
      </p:sp>
    </p:spTree>
    <p:extLst>
      <p:ext uri="{BB962C8B-B14F-4D97-AF65-F5344CB8AC3E}">
        <p14:creationId xmlns:p14="http://schemas.microsoft.com/office/powerpoint/2010/main" val="306952902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npo-topics[1].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37974346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npo-comparison.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25822323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npo-valid.jpg"/>
          <p:cNvPicPr>
            <a:picLocks noGrp="1" noChangeAspect="1"/>
          </p:cNvPicPr>
          <p:nvPr>
            <p:ph idx="1"/>
          </p:nvPr>
        </p:nvPicPr>
        <p:blipFill>
          <a:blip r:embed="rId3" cstate="print"/>
          <a:stretch>
            <a:fillRect/>
          </a:stretch>
        </p:blipFill>
        <p:spPr>
          <a:xfrm>
            <a:off x="0" y="0"/>
            <a:ext cx="9144000" cy="7162800"/>
          </a:xfrm>
        </p:spPr>
      </p:pic>
    </p:spTree>
    <p:extLst>
      <p:ext uri="{BB962C8B-B14F-4D97-AF65-F5344CB8AC3E}">
        <p14:creationId xmlns:p14="http://schemas.microsoft.com/office/powerpoint/2010/main" val="25110086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endParaRPr lang="ar-JO" dirty="0"/>
          </a:p>
        </p:txBody>
      </p:sp>
      <p:pic>
        <p:nvPicPr>
          <p:cNvPr id="4" name="Content Placeholder 3" descr="ratios-1.gif"/>
          <p:cNvPicPr>
            <a:picLocks noGrp="1" noChangeAspect="1"/>
          </p:cNvPicPr>
          <p:nvPr>
            <p:ph idx="1"/>
          </p:nvPr>
        </p:nvPicPr>
        <p:blipFill>
          <a:blip r:embed="rId3" cstate="print"/>
          <a:stretch>
            <a:fillRect/>
          </a:stretch>
        </p:blipFill>
        <p:spPr>
          <a:xfrm>
            <a:off x="0" y="304800"/>
            <a:ext cx="9144000" cy="6879324"/>
          </a:xfrm>
        </p:spPr>
      </p:pic>
    </p:spTree>
    <p:extLst>
      <p:ext uri="{BB962C8B-B14F-4D97-AF65-F5344CB8AC3E}">
        <p14:creationId xmlns:p14="http://schemas.microsoft.com/office/powerpoint/2010/main" val="19510598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workflow.gif"/>
          <p:cNvPicPr>
            <a:picLocks noGrp="1" noChangeAspect="1"/>
          </p:cNvPicPr>
          <p:nvPr>
            <p:ph idx="1"/>
          </p:nvPr>
        </p:nvPicPr>
        <p:blipFill>
          <a:blip r:embed="rId3" cstate="print"/>
          <a:stretch>
            <a:fillRect/>
          </a:stretch>
        </p:blipFill>
        <p:spPr>
          <a:xfrm>
            <a:off x="1" y="0"/>
            <a:ext cx="9144000" cy="6858000"/>
          </a:xfrm>
        </p:spPr>
      </p:pic>
    </p:spTree>
    <p:extLst>
      <p:ext uri="{BB962C8B-B14F-4D97-AF65-F5344CB8AC3E}">
        <p14:creationId xmlns:p14="http://schemas.microsoft.com/office/powerpoint/2010/main" val="16114400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4" name="Content Placeholder 3" descr="npo-ques.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36667623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npo-topics.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200165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ar-JO" dirty="0" smtClean="0"/>
          </a:p>
          <a:p>
            <a:endParaRPr lang="en-US" dirty="0"/>
          </a:p>
        </p:txBody>
      </p:sp>
      <p:sp>
        <p:nvSpPr>
          <p:cNvPr id="4" name="Rectangle 3"/>
          <p:cNvSpPr/>
          <p:nvPr/>
        </p:nvSpPr>
        <p:spPr>
          <a:xfrm>
            <a:off x="6629400" y="1752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الخوف</a:t>
            </a:r>
            <a:endParaRPr lang="en-US" dirty="0"/>
          </a:p>
        </p:txBody>
      </p:sp>
      <p:sp>
        <p:nvSpPr>
          <p:cNvPr id="5" name="Rectangle 4"/>
          <p:cNvSpPr/>
          <p:nvPr/>
        </p:nvSpPr>
        <p:spPr>
          <a:xfrm>
            <a:off x="5334000" y="2057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إحباط</a:t>
            </a:r>
            <a:endParaRPr lang="en-US" dirty="0"/>
          </a:p>
        </p:txBody>
      </p:sp>
      <p:sp>
        <p:nvSpPr>
          <p:cNvPr id="6" name="Rectangle 5"/>
          <p:cNvSpPr/>
          <p:nvPr/>
        </p:nvSpPr>
        <p:spPr>
          <a:xfrm>
            <a:off x="5029200" y="3352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إكتئاب</a:t>
            </a:r>
            <a:endParaRPr lang="en-US" dirty="0"/>
          </a:p>
        </p:txBody>
      </p:sp>
      <p:sp>
        <p:nvSpPr>
          <p:cNvPr id="7" name="Rectangle 6"/>
          <p:cNvSpPr/>
          <p:nvPr/>
        </p:nvSpPr>
        <p:spPr>
          <a:xfrm>
            <a:off x="3810000" y="2819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تخريب</a:t>
            </a:r>
            <a:endParaRPr lang="en-US" dirty="0"/>
          </a:p>
        </p:txBody>
      </p:sp>
      <p:sp>
        <p:nvSpPr>
          <p:cNvPr id="8" name="Rectangle 7"/>
          <p:cNvSpPr/>
          <p:nvPr/>
        </p:nvSpPr>
        <p:spPr>
          <a:xfrm>
            <a:off x="2590800" y="327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حوادث</a:t>
            </a:r>
            <a:endParaRPr lang="en-US" dirty="0"/>
          </a:p>
        </p:txBody>
      </p:sp>
      <p:sp>
        <p:nvSpPr>
          <p:cNvPr id="9" name="Rectangle 8"/>
          <p:cNvSpPr/>
          <p:nvPr/>
        </p:nvSpPr>
        <p:spPr>
          <a:xfrm>
            <a:off x="1295400" y="3962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تدني في الإنتاج</a:t>
            </a:r>
            <a:endParaRPr lang="en-US" dirty="0"/>
          </a:p>
        </p:txBody>
      </p:sp>
      <p:cxnSp>
        <p:nvCxnSpPr>
          <p:cNvPr id="11" name="Straight Arrow Connector 10"/>
          <p:cNvCxnSpPr>
            <a:stCxn id="4" idx="1"/>
          </p:cNvCxnSpPr>
          <p:nvPr/>
        </p:nvCxnSpPr>
        <p:spPr>
          <a:xfrm flipH="1">
            <a:off x="6324600" y="22098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5562600" y="29718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flipV="1">
            <a:off x="4876800" y="35052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1"/>
          </p:cNvCxnSpPr>
          <p:nvPr/>
        </p:nvCxnSpPr>
        <p:spPr>
          <a:xfrm flipH="1">
            <a:off x="3581400" y="3276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86000" y="39624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52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الإكثار من الإدارة المايكروية يمكن أن يتسبب في خسران الشركة أفضل ما لديها وأذكى من لديها.</a:t>
            </a:r>
            <a:endParaRPr lang="en-US" sz="3200" b="1" dirty="0" smtClean="0"/>
          </a:p>
          <a:p>
            <a:endParaRPr lang="ar-JO" sz="3200" b="1" dirty="0" smtClean="0"/>
          </a:p>
          <a:p>
            <a:endParaRPr lang="ar-JO" dirty="0"/>
          </a:p>
        </p:txBody>
      </p:sp>
    </p:spTree>
    <p:extLst>
      <p:ext uri="{BB962C8B-B14F-4D97-AF65-F5344CB8AC3E}">
        <p14:creationId xmlns:p14="http://schemas.microsoft.com/office/powerpoint/2010/main" val="328787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تعد الإدارة المايكروية إنحرافاً سلوكياً بغيضاً .. يشبه أنماط إدمانية أخرى. </a:t>
            </a:r>
            <a:r>
              <a:rPr lang="en-US" sz="3200" b="1" dirty="0" smtClean="0"/>
              <a:t> </a:t>
            </a:r>
          </a:p>
          <a:p>
            <a:r>
              <a:rPr lang="ar-JO" sz="3500" b="1" dirty="0" smtClean="0"/>
              <a:t>الأشخاص الذين يمارسون الإدارة المايكروية .. في العموم .. يفعلون ذلك لإحساسهم بالتشكك..</a:t>
            </a:r>
            <a:r>
              <a:rPr lang="en-US" sz="3500" b="1" dirty="0" smtClean="0"/>
              <a:t> </a:t>
            </a:r>
          </a:p>
          <a:p>
            <a:r>
              <a:rPr lang="ar-JO" sz="3500" b="1" dirty="0" smtClean="0"/>
              <a:t>أحياناً قد ينجم ذلك عن ضغط من مديره.</a:t>
            </a:r>
            <a:endParaRPr lang="en-US" sz="3500" b="1" dirty="0" smtClean="0"/>
          </a:p>
          <a:p>
            <a:endParaRPr lang="ar-JO" dirty="0"/>
          </a:p>
        </p:txBody>
      </p:sp>
    </p:spTree>
    <p:extLst>
      <p:ext uri="{BB962C8B-B14F-4D97-AF65-F5344CB8AC3E}">
        <p14:creationId xmlns:p14="http://schemas.microsoft.com/office/powerpoint/2010/main" val="266186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يرى الموظفون هؤلاء المدراء على انهم ينزعون إلى السيطرة ويمارسون الدكتاتورية ويسرعون لإصدار الأحكام والنقد .. وهم بيروقراطيين وحشريين..</a:t>
            </a:r>
            <a:r>
              <a:rPr lang="en-US" sz="3200" b="1" dirty="0" smtClean="0"/>
              <a:t> </a:t>
            </a:r>
          </a:p>
        </p:txBody>
      </p:sp>
    </p:spTree>
    <p:extLst>
      <p:ext uri="{BB962C8B-B14F-4D97-AF65-F5344CB8AC3E}">
        <p14:creationId xmlns:p14="http://schemas.microsoft.com/office/powerpoint/2010/main" val="162181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هل تمارس الإدارة المايكروية؟. </a:t>
            </a:r>
          </a:p>
          <a:p>
            <a:r>
              <a:rPr lang="ar-JO" sz="3200" b="1" dirty="0" smtClean="0"/>
              <a:t>إذا كان الجواب نعم.. </a:t>
            </a:r>
          </a:p>
          <a:p>
            <a:r>
              <a:rPr lang="ar-JO" sz="3200" b="1" dirty="0" smtClean="0"/>
              <a:t>فربما تستغرب أنه .. لم يلفت نظرك أحد لهذا التوجه..</a:t>
            </a:r>
          </a:p>
          <a:p>
            <a:r>
              <a:rPr lang="ar-JO" sz="3200" b="1" dirty="0" smtClean="0"/>
              <a:t>السبب .. في الغالب .. خوفهم من العواقب.  </a:t>
            </a:r>
            <a:r>
              <a:rPr lang="en-US" sz="3200" b="1" dirty="0" smtClean="0"/>
              <a:t> </a:t>
            </a:r>
          </a:p>
          <a:p>
            <a:pPr>
              <a:buNone/>
            </a:pPr>
            <a:endParaRPr lang="ar-JO" dirty="0" smtClean="0"/>
          </a:p>
          <a:p>
            <a:endParaRPr lang="ar-JO" dirty="0"/>
          </a:p>
        </p:txBody>
      </p:sp>
    </p:spTree>
    <p:extLst>
      <p:ext uri="{BB962C8B-B14F-4D97-AF65-F5344CB8AC3E}">
        <p14:creationId xmlns:p14="http://schemas.microsoft.com/office/powerpoint/2010/main" val="408108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ar-JO" sz="3500" b="1" dirty="0" smtClean="0"/>
              <a:t>لا يرى المدراء المايكرويون الصورة كاملة .. لإنشغالهم بإملاءات تفصيلية ..</a:t>
            </a:r>
            <a:r>
              <a:rPr lang="en-US" sz="3500" b="1" dirty="0" smtClean="0"/>
              <a:t> </a:t>
            </a:r>
          </a:p>
          <a:p>
            <a:r>
              <a:rPr lang="ar-JO" sz="3500" b="1" dirty="0" smtClean="0"/>
              <a:t>إنه لا يكمل أي عمل .. لأنه يتدخل في عمل أكثر من موظف..</a:t>
            </a:r>
          </a:p>
          <a:p>
            <a:r>
              <a:rPr lang="ar-JO" sz="3500" b="1" dirty="0" smtClean="0"/>
              <a:t>غالباً ما يفقد إحترام زملاءه ومرؤوسيه.</a:t>
            </a:r>
            <a:r>
              <a:rPr lang="en-US" sz="3500" b="1" dirty="0" smtClean="0"/>
              <a:t> </a:t>
            </a:r>
          </a:p>
          <a:p>
            <a:endParaRPr lang="en-US" dirty="0"/>
          </a:p>
        </p:txBody>
      </p:sp>
    </p:spTree>
    <p:extLst>
      <p:ext uri="{BB962C8B-B14F-4D97-AF65-F5344CB8AC3E}">
        <p14:creationId xmlns:p14="http://schemas.microsoft.com/office/powerpoint/2010/main" val="355090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المدراء المايكرويين ينبغي أن يسعوا لعلاج أنفسهم.</a:t>
            </a:r>
            <a:r>
              <a:rPr lang="en-US" sz="3200" b="1" dirty="0" smtClean="0"/>
              <a:t> </a:t>
            </a:r>
          </a:p>
          <a:p>
            <a:r>
              <a:rPr lang="ar-JO" sz="3200" b="1" dirty="0" smtClean="0"/>
              <a:t>بإمكان المدراء المايكرويين أن ينظروا إلى أساليب زملاءهم والعمل على التعلم منها.</a:t>
            </a:r>
            <a:r>
              <a:rPr lang="en-US" sz="3200" b="1" dirty="0" smtClean="0"/>
              <a:t> </a:t>
            </a:r>
          </a:p>
          <a:p>
            <a:r>
              <a:rPr lang="ar-JO" sz="3200" b="1" dirty="0" smtClean="0"/>
              <a:t>تنظيم إجتماعات نقاشية مع المرؤوسين لمناقشة المشاكل.</a:t>
            </a:r>
            <a:r>
              <a:rPr lang="en-US" dirty="0" smtClean="0"/>
              <a:t> </a:t>
            </a:r>
          </a:p>
          <a:p>
            <a:endParaRPr lang="ar-JO" dirty="0"/>
          </a:p>
        </p:txBody>
      </p:sp>
    </p:spTree>
    <p:extLst>
      <p:ext uri="{BB962C8B-B14F-4D97-AF65-F5344CB8AC3E}">
        <p14:creationId xmlns:p14="http://schemas.microsoft.com/office/powerpoint/2010/main" val="275143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Macromanagers</a:t>
            </a:r>
            <a:endParaRPr lang="ar-JO" dirty="0"/>
          </a:p>
        </p:txBody>
      </p:sp>
      <p:sp>
        <p:nvSpPr>
          <p:cNvPr id="3" name="Content Placeholder 2"/>
          <p:cNvSpPr>
            <a:spLocks noGrp="1"/>
          </p:cNvSpPr>
          <p:nvPr>
            <p:ph sz="quarter" idx="1"/>
          </p:nvPr>
        </p:nvSpPr>
        <p:spPr/>
        <p:txBody>
          <a:bodyPr>
            <a:normAutofit/>
          </a:bodyPr>
          <a:lstStyle/>
          <a:p>
            <a:r>
              <a:rPr lang="ar-JO" sz="3200" b="1" dirty="0" smtClean="0"/>
              <a:t>على الجانب الآخر .. المدراء الماكرويين..</a:t>
            </a:r>
          </a:p>
          <a:p>
            <a:r>
              <a:rPr lang="ar-JO" sz="3200" b="1" dirty="0" smtClean="0"/>
              <a:t>معظمهم يدعون مرؤوسيهم دون دعم بصنع القرار عند الحاجة.</a:t>
            </a:r>
            <a:endParaRPr lang="en-US" dirty="0" smtClean="0"/>
          </a:p>
        </p:txBody>
      </p:sp>
    </p:spTree>
    <p:extLst>
      <p:ext uri="{BB962C8B-B14F-4D97-AF65-F5344CB8AC3E}">
        <p14:creationId xmlns:p14="http://schemas.microsoft.com/office/powerpoint/2010/main" val="12491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الجزء الرابع</a:t>
            </a:r>
            <a:endParaRPr lang="ar-JO" b="1" dirty="0"/>
          </a:p>
        </p:txBody>
      </p:sp>
      <p:sp>
        <p:nvSpPr>
          <p:cNvPr id="3" name="Content Placeholder 2"/>
          <p:cNvSpPr>
            <a:spLocks noGrp="1"/>
          </p:cNvSpPr>
          <p:nvPr>
            <p:ph idx="1"/>
          </p:nvPr>
        </p:nvSpPr>
        <p:spPr/>
        <p:txBody>
          <a:bodyPr/>
          <a:lstStyle/>
          <a:p>
            <a:pPr>
              <a:buFont typeface="Wingdings" pitchFamily="2" charset="2"/>
              <a:buChar char="v"/>
            </a:pPr>
            <a:r>
              <a:rPr lang="ar-JO" b="1" dirty="0" smtClean="0"/>
              <a:t>مواضيع ذات علاقة لتوسيع الإطلاع: </a:t>
            </a:r>
          </a:p>
          <a:p>
            <a:r>
              <a:rPr lang="ar-JO" b="1" dirty="0" smtClean="0"/>
              <a:t>الإدارة الميكروية والإدارة الماكروية.</a:t>
            </a:r>
          </a:p>
          <a:p>
            <a:r>
              <a:rPr lang="ar-JO" b="1" dirty="0" smtClean="0"/>
              <a:t>الإدارة بالأهداف.</a:t>
            </a:r>
          </a:p>
          <a:p>
            <a:r>
              <a:rPr lang="en-US" b="1" dirty="0" smtClean="0"/>
              <a:t>MRP</a:t>
            </a:r>
            <a:endParaRPr lang="ar-JO" b="1" dirty="0" smtClean="0"/>
          </a:p>
          <a:p>
            <a:r>
              <a:rPr lang="en-US" b="1" dirty="0" smtClean="0"/>
              <a:t>ERP</a:t>
            </a:r>
            <a:endParaRPr lang="ar-JO" b="1" dirty="0"/>
          </a:p>
        </p:txBody>
      </p:sp>
    </p:spTree>
    <p:extLst>
      <p:ext uri="{BB962C8B-B14F-4D97-AF65-F5344CB8AC3E}">
        <p14:creationId xmlns:p14="http://schemas.microsoft.com/office/powerpoint/2010/main" val="133250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يحتاج الموظفون إلى توجيه.. </a:t>
            </a:r>
          </a:p>
          <a:p>
            <a:r>
              <a:rPr lang="ar-JO" sz="3200" b="1" dirty="0" smtClean="0"/>
              <a:t>.. يحتاج الموظفون لمن يتكلمون معه عند الحاجة.</a:t>
            </a:r>
            <a:r>
              <a:rPr lang="en-US" dirty="0" smtClean="0"/>
              <a:t> </a:t>
            </a:r>
          </a:p>
          <a:p>
            <a:r>
              <a:rPr lang="ar-JO" sz="3200" b="1" dirty="0" smtClean="0"/>
              <a:t>يترك المدراء الماكرويون مرؤوسيهم يعملون على عاتقهم.</a:t>
            </a:r>
            <a:r>
              <a:rPr lang="en-US" dirty="0" smtClean="0"/>
              <a:t> </a:t>
            </a:r>
          </a:p>
          <a:p>
            <a:r>
              <a:rPr lang="ar-JO" sz="3200" b="1" dirty="0" smtClean="0"/>
              <a:t>كنتيجة لغياب التوجيه والمتابعة .. يتسائل الموظفون يفعلون الشيء الصحيح. </a:t>
            </a:r>
            <a:r>
              <a:rPr lang="en-US" dirty="0" smtClean="0"/>
              <a:t> </a:t>
            </a:r>
          </a:p>
          <a:p>
            <a:endParaRPr lang="en-US" dirty="0" smtClean="0"/>
          </a:p>
          <a:p>
            <a:endParaRPr lang="ar-JO" dirty="0" smtClean="0"/>
          </a:p>
          <a:p>
            <a:endParaRPr lang="ar-JO" dirty="0"/>
          </a:p>
        </p:txBody>
      </p:sp>
    </p:spTree>
    <p:extLst>
      <p:ext uri="{BB962C8B-B14F-4D97-AF65-F5344CB8AC3E}">
        <p14:creationId xmlns:p14="http://schemas.microsoft.com/office/powerpoint/2010/main" val="274594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الإدارة الماكروية تؤدي إلى تدني كفاءة المرؤوسين.</a:t>
            </a:r>
          </a:p>
          <a:p>
            <a:r>
              <a:rPr lang="ar-JO" sz="3200" b="1" dirty="0" smtClean="0"/>
              <a:t>.. فتستغرق الأعمال وقت أطول..</a:t>
            </a:r>
          </a:p>
          <a:p>
            <a:r>
              <a:rPr lang="ar-JO" sz="3200" b="1" dirty="0" smtClean="0"/>
              <a:t>فيلجأون إلى شخص بديل للحصول على أجوبة.</a:t>
            </a:r>
            <a:r>
              <a:rPr lang="en-US" dirty="0" smtClean="0"/>
              <a:t/>
            </a:r>
            <a:br>
              <a:rPr lang="en-US" dirty="0" smtClean="0"/>
            </a:br>
            <a:endParaRPr lang="ar-JO" dirty="0"/>
          </a:p>
        </p:txBody>
      </p:sp>
    </p:spTree>
    <p:extLst>
      <p:ext uri="{BB962C8B-B14F-4D97-AF65-F5344CB8AC3E}">
        <p14:creationId xmlns:p14="http://schemas.microsoft.com/office/powerpoint/2010/main" val="114454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301752" y="1527048"/>
            <a:ext cx="8503920" cy="4797552"/>
          </a:xfrm>
        </p:spPr>
        <p:txBody>
          <a:bodyPr>
            <a:normAutofit/>
          </a:bodyPr>
          <a:lstStyle/>
          <a:p>
            <a:r>
              <a:rPr lang="ar-JO" sz="3200" b="1" dirty="0" smtClean="0"/>
              <a:t>المدير الذي يتولى مشاريع عديدة .. وينتقل من مشروع إلى آخر ..</a:t>
            </a:r>
          </a:p>
          <a:p>
            <a:r>
              <a:rPr lang="ar-JO" sz="3200" b="1" dirty="0" smtClean="0"/>
              <a:t>.. يصعب الوصول إليه للحصول على توجيه من قبل مرؤوسيه..</a:t>
            </a:r>
          </a:p>
          <a:p>
            <a:r>
              <a:rPr lang="ar-JO" sz="3200" b="1" dirty="0" smtClean="0"/>
              <a:t>.. هذا المدير لن يكمل أي من مشاريعه..</a:t>
            </a:r>
          </a:p>
          <a:p>
            <a:r>
              <a:rPr lang="ar-JO" sz="3200" b="1" dirty="0" smtClean="0"/>
              <a:t>.. وسيتكون لديه إعتقاد غير أكفاء.. </a:t>
            </a:r>
          </a:p>
          <a:p>
            <a:r>
              <a:rPr lang="ar-JO" sz="3200" b="1" dirty="0" smtClean="0"/>
              <a:t>.. وسيهدر وقت ومال الشركة بتصحيح الأخطاء. </a:t>
            </a:r>
            <a:endParaRPr lang="en-US" sz="3200" b="1" dirty="0" smtClean="0"/>
          </a:p>
        </p:txBody>
      </p:sp>
    </p:spTree>
    <p:extLst>
      <p:ext uri="{BB962C8B-B14F-4D97-AF65-F5344CB8AC3E}">
        <p14:creationId xmlns:p14="http://schemas.microsoft.com/office/powerpoint/2010/main" val="118337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1527048"/>
            <a:ext cx="8915400" cy="4572000"/>
          </a:xfrm>
        </p:spPr>
        <p:txBody>
          <a:bodyPr>
            <a:normAutofit/>
          </a:bodyPr>
          <a:lstStyle/>
          <a:p>
            <a:r>
              <a:rPr lang="ar-JO" sz="3200" b="1" dirty="0" smtClean="0"/>
              <a:t>من أجل كفاءة أفضل ..</a:t>
            </a:r>
          </a:p>
          <a:p>
            <a:r>
              <a:rPr lang="ar-JO" sz="3200" b="1" dirty="0" smtClean="0"/>
              <a:t>.. ينبغي أن تنشأ حالة تواصل مستمرة بين الرؤساء والمرؤوسين ..</a:t>
            </a:r>
          </a:p>
          <a:p>
            <a:r>
              <a:rPr lang="ar-JO" sz="3200" b="1" dirty="0" smtClean="0"/>
              <a:t>.. ليست دكتاتورية ..</a:t>
            </a:r>
          </a:p>
          <a:p>
            <a:r>
              <a:rPr lang="ar-JO" sz="3200" b="1" dirty="0" smtClean="0"/>
              <a:t>.. ولكن تتضمن سير العمل بأكفأ طريقة ممكنة.</a:t>
            </a:r>
            <a:r>
              <a:rPr lang="en-US" sz="3200" b="1" dirty="0" smtClean="0"/>
              <a:t> </a:t>
            </a:r>
          </a:p>
          <a:p>
            <a:endParaRPr lang="ar-JO" dirty="0"/>
          </a:p>
        </p:txBody>
      </p:sp>
    </p:spTree>
    <p:extLst>
      <p:ext uri="{BB962C8B-B14F-4D97-AF65-F5344CB8AC3E}">
        <p14:creationId xmlns:p14="http://schemas.microsoft.com/office/powerpoint/2010/main" val="394360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هناك أشخاص أكفاء – لا يمارسون الإدارة المايكروية – ولكنهم لا يحتملون تدني كفاءة العاملين معهم..</a:t>
            </a:r>
            <a:r>
              <a:rPr lang="en-US" dirty="0" smtClean="0"/>
              <a:t> </a:t>
            </a:r>
          </a:p>
          <a:p>
            <a:r>
              <a:rPr lang="ar-JO" sz="3200" b="1" dirty="0" smtClean="0"/>
              <a:t>وقد يعملون مع أشخاص غير مدربين .. أو غير محفزين .. أو لا مباليين..</a:t>
            </a:r>
            <a:endParaRPr lang="en-US" sz="3500" b="1" dirty="0" smtClean="0"/>
          </a:p>
          <a:p>
            <a:r>
              <a:rPr lang="ar-JO" sz="3200" b="1" dirty="0" smtClean="0"/>
              <a:t>وكثيراً ما يضطر أصحاب الكفاءة أن يكملوا أو يصححوا أعمال زملاءهم الأقل كفاءة..</a:t>
            </a:r>
          </a:p>
          <a:p>
            <a:r>
              <a:rPr lang="ar-JO" sz="3200" b="1" dirty="0" smtClean="0"/>
              <a:t>.. هذا يتسبب بتفشي حالة من الإحباط. </a:t>
            </a:r>
            <a:r>
              <a:rPr lang="en-US" dirty="0" smtClean="0"/>
              <a:t> </a:t>
            </a:r>
          </a:p>
        </p:txBody>
      </p:sp>
    </p:spTree>
    <p:extLst>
      <p:ext uri="{BB962C8B-B14F-4D97-AF65-F5344CB8AC3E}">
        <p14:creationId xmlns:p14="http://schemas.microsoft.com/office/powerpoint/2010/main" val="198528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كثيراً ما يفكر البعض بإنهاء خدمات الموظفين الذين يقومون بعملهم بكفاءة.</a:t>
            </a:r>
            <a:r>
              <a:rPr lang="en-US" dirty="0" smtClean="0"/>
              <a:t> </a:t>
            </a:r>
          </a:p>
          <a:p>
            <a:endParaRPr lang="ar-JO" dirty="0" smtClean="0"/>
          </a:p>
          <a:p>
            <a:endParaRPr lang="ar-JO" dirty="0"/>
          </a:p>
        </p:txBody>
      </p:sp>
    </p:spTree>
    <p:extLst>
      <p:ext uri="{BB962C8B-B14F-4D97-AF65-F5344CB8AC3E}">
        <p14:creationId xmlns:p14="http://schemas.microsoft.com/office/powerpoint/2010/main" val="59352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800" b="1" dirty="0" smtClean="0"/>
              <a:t>علماء السلوك يقترحوا توفر ثلاثة حالات نفسية </a:t>
            </a:r>
            <a:r>
              <a:rPr lang="en-US" sz="3800" b="1" dirty="0" smtClean="0"/>
              <a:t> </a:t>
            </a:r>
            <a:r>
              <a:rPr lang="ar-JO" sz="3800" b="1" dirty="0" smtClean="0"/>
              <a:t>لإيجاد عامل محفز ومنتج.  يجب أن يحس العامل بـ:</a:t>
            </a:r>
          </a:p>
          <a:p>
            <a:pPr marL="742950" indent="-742950">
              <a:buFont typeface="+mj-lt"/>
              <a:buAutoNum type="arabicParenR"/>
            </a:pPr>
            <a:r>
              <a:rPr lang="ar-JO" sz="3800" b="1" dirty="0" smtClean="0"/>
              <a:t>مغزى لعمله.</a:t>
            </a:r>
          </a:p>
          <a:p>
            <a:pPr marL="742950" indent="-742950">
              <a:buFont typeface="+mj-lt"/>
              <a:buAutoNum type="arabicParenR"/>
            </a:pPr>
            <a:r>
              <a:rPr lang="ar-JO" sz="3800" b="1" dirty="0" smtClean="0"/>
              <a:t>المسؤولية عن المخرجات.</a:t>
            </a:r>
          </a:p>
          <a:p>
            <a:pPr marL="742950" indent="-742950">
              <a:buFont typeface="+mj-lt"/>
              <a:buAutoNum type="arabicParenR"/>
            </a:pPr>
            <a:r>
              <a:rPr lang="ar-JO" sz="3800" b="1" dirty="0" smtClean="0"/>
              <a:t>وجود تغذية عكسية حول العمل المنجز.</a:t>
            </a:r>
            <a:endParaRPr lang="en-US" sz="3800" b="1" dirty="0" smtClean="0"/>
          </a:p>
          <a:p>
            <a:endParaRPr lang="ar-JO" dirty="0"/>
          </a:p>
        </p:txBody>
      </p:sp>
    </p:spTree>
    <p:extLst>
      <p:ext uri="{BB962C8B-B14F-4D97-AF65-F5344CB8AC3E}">
        <p14:creationId xmlns:p14="http://schemas.microsoft.com/office/powerpoint/2010/main" val="92705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الإدارات الحكيمة لا تقلل من أهمية من أحساس الموظفين بعملهم.</a:t>
            </a:r>
          </a:p>
          <a:p>
            <a:r>
              <a:rPr lang="ar-JO" sz="3200" b="1" dirty="0" smtClean="0"/>
              <a:t>الإعتراف والتحفيز المعنوي مهم جداً.</a:t>
            </a:r>
          </a:p>
          <a:p>
            <a:r>
              <a:rPr lang="ar-JO" sz="3200" b="1" dirty="0" smtClean="0"/>
              <a:t>البيئة السعيدة لها إنعكاساتها..</a:t>
            </a:r>
          </a:p>
          <a:p>
            <a:r>
              <a:rPr lang="ar-JO" sz="3200" b="1" dirty="0" smtClean="0"/>
              <a:t>الجانب المالي مهم .. ولكنه ليس كل شيء. </a:t>
            </a:r>
            <a:r>
              <a:rPr lang="en-US" dirty="0" smtClean="0"/>
              <a:t> </a:t>
            </a:r>
          </a:p>
          <a:p>
            <a:endParaRPr lang="ar-JO" dirty="0"/>
          </a:p>
        </p:txBody>
      </p:sp>
    </p:spTree>
    <p:extLst>
      <p:ext uri="{BB962C8B-B14F-4D97-AF65-F5344CB8AC3E}">
        <p14:creationId xmlns:p14="http://schemas.microsoft.com/office/powerpoint/2010/main" val="389262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r>
              <a:rPr lang="ar-JO" sz="3200" b="1" dirty="0" smtClean="0"/>
              <a:t>في نهاية الدوام سنتساءل من المسؤول عن تدني الأداء ..</a:t>
            </a:r>
          </a:p>
          <a:p>
            <a:r>
              <a:rPr lang="ar-JO" sz="3200" b="1" dirty="0" smtClean="0"/>
              <a:t>.. هل هو مدير غير كفؤ .. يمارس الإدارة المايكروية أو الإدارة الماكروية .. ؟.</a:t>
            </a:r>
          </a:p>
          <a:p>
            <a:r>
              <a:rPr lang="ar-JO" sz="3200" b="1" dirty="0" smtClean="0"/>
              <a:t>أم هو عامل غير مناسب للوظيفة ..؟.</a:t>
            </a:r>
            <a:r>
              <a:rPr lang="en-US" dirty="0" smtClean="0"/>
              <a:t> </a:t>
            </a:r>
          </a:p>
          <a:p>
            <a:endParaRPr lang="ar-JO" dirty="0"/>
          </a:p>
        </p:txBody>
      </p:sp>
    </p:spTree>
    <p:extLst>
      <p:ext uri="{BB962C8B-B14F-4D97-AF65-F5344CB8AC3E}">
        <p14:creationId xmlns:p14="http://schemas.microsoft.com/office/powerpoint/2010/main" val="396121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r>
              <a:rPr lang="ar-JO" sz="3200" b="1" dirty="0" smtClean="0"/>
              <a:t>هذا يتطلب إقامة علاقات متوازنة .. </a:t>
            </a:r>
          </a:p>
          <a:p>
            <a:r>
              <a:rPr lang="ar-JO" sz="3200" b="1" dirty="0" smtClean="0"/>
              <a:t>.. كما في الصداقة .. </a:t>
            </a:r>
          </a:p>
          <a:p>
            <a:r>
              <a:rPr lang="ar-JO" sz="3200" b="1" dirty="0" smtClean="0"/>
              <a:t>.. أو الزواج الناجح..!</a:t>
            </a:r>
            <a:r>
              <a:rPr lang="en-US" sz="3200" b="1" dirty="0" smtClean="0"/>
              <a:t> </a:t>
            </a:r>
          </a:p>
          <a:p>
            <a:endParaRPr lang="ar-JO" sz="3200" b="1" dirty="0"/>
          </a:p>
        </p:txBody>
      </p:sp>
    </p:spTree>
    <p:extLst>
      <p:ext uri="{BB962C8B-B14F-4D97-AF65-F5344CB8AC3E}">
        <p14:creationId xmlns:p14="http://schemas.microsoft.com/office/powerpoint/2010/main" val="343755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819400"/>
            <a:ext cx="7543800" cy="3048000"/>
          </a:xfrm>
        </p:spPr>
        <p:txBody>
          <a:bodyPr>
            <a:noAutofit/>
          </a:bodyPr>
          <a:lstStyle/>
          <a:p>
            <a:r>
              <a:rPr lang="ar-JO" sz="6000" dirty="0" smtClean="0"/>
              <a:t>الإدارة المايكروية </a:t>
            </a:r>
          </a:p>
          <a:p>
            <a:r>
              <a:rPr lang="ar-JO" sz="6000" dirty="0" smtClean="0"/>
              <a:t>و</a:t>
            </a:r>
          </a:p>
          <a:p>
            <a:r>
              <a:rPr lang="ar-JO" sz="6000" dirty="0" smtClean="0"/>
              <a:t>الإدارة الماكروية</a:t>
            </a:r>
            <a:endParaRPr lang="ar-JO" sz="6000" dirty="0"/>
          </a:p>
        </p:txBody>
      </p:sp>
      <p:sp>
        <p:nvSpPr>
          <p:cNvPr id="2" name="Title 1"/>
          <p:cNvSpPr>
            <a:spLocks noGrp="1"/>
          </p:cNvSpPr>
          <p:nvPr>
            <p:ph type="ctrTitle"/>
          </p:nvPr>
        </p:nvSpPr>
        <p:spPr>
          <a:xfrm>
            <a:off x="683568" y="692696"/>
            <a:ext cx="7772400" cy="1470025"/>
          </a:xfrm>
        </p:spPr>
        <p:txBody>
          <a:bodyPr>
            <a:normAutofit/>
          </a:bodyPr>
          <a:lstStyle/>
          <a:p>
            <a:r>
              <a:rPr lang="ar-JO" sz="2400" b="1" dirty="0" smtClean="0">
                <a:solidFill>
                  <a:schemeClr val="bg1">
                    <a:lumMod val="65000"/>
                  </a:schemeClr>
                </a:solidFill>
              </a:rPr>
              <a:t>بسم الله الرحمن الرحيم</a:t>
            </a:r>
            <a:endParaRPr lang="ar-JO" sz="2400" b="1" dirty="0">
              <a:solidFill>
                <a:schemeClr val="bg1">
                  <a:lumMod val="65000"/>
                </a:schemeClr>
              </a:solidFill>
            </a:endParaRPr>
          </a:p>
        </p:txBody>
      </p:sp>
    </p:spTree>
    <p:extLst>
      <p:ext uri="{BB962C8B-B14F-4D97-AF65-F5344CB8AC3E}">
        <p14:creationId xmlns:p14="http://schemas.microsoft.com/office/powerpoint/2010/main" val="1018975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362200"/>
            <a:ext cx="8458200" cy="1905000"/>
          </a:xfrm>
        </p:spPr>
        <p:txBody>
          <a:bodyPr>
            <a:normAutofit fontScale="90000"/>
          </a:bodyPr>
          <a:lstStyle/>
          <a:p>
            <a:pPr algn="ctr" eaLnBrk="1" fontAlgn="auto" hangingPunct="1">
              <a:spcAft>
                <a:spcPts val="0"/>
              </a:spcAft>
              <a:defRPr/>
            </a:pPr>
            <a:r>
              <a:rPr lang="ar-JO" sz="2800" b="1" dirty="0" smtClean="0">
                <a:solidFill>
                  <a:schemeClr val="tx1">
                    <a:lumMod val="65000"/>
                    <a:lumOff val="35000"/>
                  </a:schemeClr>
                </a:solidFill>
              </a:rPr>
              <a:t>بسم الله الرحمن الرحيم</a:t>
            </a:r>
            <a:r>
              <a:rPr lang="ar-JO" dirty="0" smtClean="0">
                <a:solidFill>
                  <a:schemeClr val="tx1">
                    <a:lumMod val="65000"/>
                    <a:lumOff val="35000"/>
                  </a:schemeClr>
                </a:solidFill>
              </a:rPr>
              <a:t/>
            </a:r>
            <a:br>
              <a:rPr lang="ar-JO" dirty="0" smtClean="0">
                <a:solidFill>
                  <a:schemeClr val="tx1">
                    <a:lumMod val="65000"/>
                    <a:lumOff val="35000"/>
                  </a:schemeClr>
                </a:solidFill>
              </a:rPr>
            </a:br>
            <a:r>
              <a:rPr lang="ar-JO" dirty="0" smtClean="0">
                <a:solidFill>
                  <a:schemeClr val="tx1">
                    <a:lumMod val="65000"/>
                    <a:lumOff val="35000"/>
                  </a:schemeClr>
                </a:solidFill>
              </a:rPr>
              <a:t/>
            </a:r>
            <a:br>
              <a:rPr lang="ar-JO" dirty="0" smtClean="0">
                <a:solidFill>
                  <a:schemeClr val="tx1">
                    <a:lumMod val="65000"/>
                    <a:lumOff val="35000"/>
                  </a:schemeClr>
                </a:solidFill>
              </a:rPr>
            </a:br>
            <a:r>
              <a:rPr lang="ar-JO" dirty="0" smtClean="0"/>
              <a:t/>
            </a:r>
            <a:br>
              <a:rPr lang="ar-JO" dirty="0" smtClean="0"/>
            </a:br>
            <a:r>
              <a:rPr lang="ar-JO" sz="6700" b="1" dirty="0" smtClean="0">
                <a:solidFill>
                  <a:schemeClr val="tx1">
                    <a:lumMod val="85000"/>
                    <a:lumOff val="15000"/>
                  </a:schemeClr>
                </a:solidFill>
              </a:rPr>
              <a:t>الإدارة بالأهداف</a:t>
            </a:r>
            <a:r>
              <a:rPr lang="en-US" dirty="0" smtClean="0"/>
              <a:t/>
            </a:r>
            <a:br>
              <a:rPr lang="en-US" dirty="0" smtClean="0"/>
            </a:br>
            <a:r>
              <a:rPr lang="en-US" dirty="0" smtClean="0"/>
              <a:t> </a:t>
            </a:r>
            <a:r>
              <a:rPr lang="en-US" b="1" dirty="0" smtClean="0">
                <a:solidFill>
                  <a:schemeClr val="bg1"/>
                </a:solidFill>
              </a:rPr>
              <a:t>MANAGEMENT BY OBJECTIVES </a:t>
            </a:r>
          </a:p>
        </p:txBody>
      </p:sp>
      <p:sp>
        <p:nvSpPr>
          <p:cNvPr id="9219" name="Rectangle 3"/>
          <p:cNvSpPr>
            <a:spLocks noGrp="1" noChangeArrowheads="1"/>
          </p:cNvSpPr>
          <p:nvPr>
            <p:ph type="subTitle" idx="1"/>
          </p:nvPr>
        </p:nvSpPr>
        <p:spPr>
          <a:xfrm>
            <a:off x="2362200" y="6049963"/>
            <a:ext cx="6705600" cy="685800"/>
          </a:xfrm>
        </p:spPr>
        <p:txBody>
          <a:bodyPr/>
          <a:lstStyle/>
          <a:p>
            <a:pPr marL="63500" eaLnBrk="1" hangingPunct="1"/>
            <a:r>
              <a:rPr lang="en-US" smtClean="0"/>
              <a:t>MBO</a:t>
            </a:r>
          </a:p>
        </p:txBody>
      </p:sp>
    </p:spTree>
    <p:extLst>
      <p:ext uri="{BB962C8B-B14F-4D97-AF65-F5344CB8AC3E}">
        <p14:creationId xmlns:p14="http://schemas.microsoft.com/office/powerpoint/2010/main" val="3192727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229600" cy="1066800"/>
          </a:xfrm>
        </p:spPr>
        <p:txBody>
          <a:bodyPr/>
          <a:lstStyle/>
          <a:p>
            <a:pPr eaLnBrk="1" hangingPunct="1"/>
            <a:r>
              <a:rPr lang="ar-JO" b="1" smtClean="0"/>
              <a:t>ما هي الإدارة بالأهداف؟.</a:t>
            </a:r>
            <a:endParaRPr lang="en-US" b="1" smtClean="0"/>
          </a:p>
        </p:txBody>
      </p:sp>
      <p:sp>
        <p:nvSpPr>
          <p:cNvPr id="21507" name="Rectangle 3"/>
          <p:cNvSpPr>
            <a:spLocks noGrp="1" noChangeArrowheads="1"/>
          </p:cNvSpPr>
          <p:nvPr>
            <p:ph sz="quarter" idx="1"/>
          </p:nvPr>
        </p:nvSpPr>
        <p:spPr>
          <a:xfrm>
            <a:off x="228600" y="2209800"/>
            <a:ext cx="8915400" cy="4343400"/>
          </a:xfrm>
        </p:spPr>
        <p:txBody>
          <a:bodyPr>
            <a:normAutofit/>
          </a:bodyPr>
          <a:lstStyle/>
          <a:p>
            <a:pPr marL="365760" indent="-256032" algn="r" rtl="1" eaLnBrk="1" fontAlgn="auto" hangingPunct="1">
              <a:lnSpc>
                <a:spcPct val="80000"/>
              </a:lnSpc>
              <a:spcAft>
                <a:spcPts val="0"/>
              </a:spcAft>
              <a:buClr>
                <a:schemeClr val="accent3"/>
              </a:buClr>
              <a:buFont typeface="Georgia"/>
              <a:buChar char="•"/>
              <a:defRPr/>
            </a:pPr>
            <a:r>
              <a:rPr lang="ar-JO" sz="3200" b="1" dirty="0" smtClean="0"/>
              <a:t>الإدارة بالأهداف (</a:t>
            </a:r>
            <a:r>
              <a:rPr lang="en-US" sz="3200" dirty="0" smtClean="0"/>
              <a:t>MBO</a:t>
            </a:r>
            <a:r>
              <a:rPr lang="ar-JO" sz="3200" b="1" dirty="0" smtClean="0"/>
              <a:t>)</a:t>
            </a:r>
            <a:r>
              <a:rPr lang="en-US" sz="3200" b="1" dirty="0" smtClean="0"/>
              <a:t> </a:t>
            </a:r>
            <a:r>
              <a:rPr lang="ar-JO" sz="3200" b="1" dirty="0" smtClean="0"/>
              <a:t>هو أسلوب منظم يمكن الإدارة من التركيز على الأهداف القابلة للتحقيق لغاية الحصول على أفضل النتائج من الموارد المتوفرة.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وتهدف إلى تحسين الأداء المؤسسي من خلال موائمة الأهداف العامة للمؤسسة مع الأهداف الفرعية.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وهذا يتطلب دعم الموظفين لتحديد الأهداف التي يعملون لتحقيقها، ومعرفة الأطر الزمنية المطلوب التقيد بها وحشد الموارد الضرورية لذلك.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كما يتطلب بناء نظام متابعة وتغذية عكسية.</a:t>
            </a:r>
          </a:p>
          <a:p>
            <a:pPr marL="365760" indent="-256032" eaLnBrk="1" fontAlgn="auto" hangingPunct="1">
              <a:lnSpc>
                <a:spcPct val="80000"/>
              </a:lnSpc>
              <a:spcAft>
                <a:spcPts val="0"/>
              </a:spcAft>
              <a:buClr>
                <a:schemeClr val="accent3"/>
              </a:buClr>
              <a:buFont typeface="Georgia"/>
              <a:buChar char="•"/>
              <a:defRPr/>
            </a:pPr>
            <a:endParaRPr lang="en-US" sz="3200" b="1" dirty="0" smtClean="0"/>
          </a:p>
        </p:txBody>
      </p:sp>
    </p:spTree>
    <p:extLst>
      <p:ext uri="{BB962C8B-B14F-4D97-AF65-F5344CB8AC3E}">
        <p14:creationId xmlns:p14="http://schemas.microsoft.com/office/powerpoint/2010/main" val="776716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20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20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endParaRPr lang="ar-JO" smtClean="0"/>
          </a:p>
        </p:txBody>
      </p:sp>
      <p:sp>
        <p:nvSpPr>
          <p:cNvPr id="11267" name="Content Placeholder 2"/>
          <p:cNvSpPr>
            <a:spLocks noGrp="1"/>
          </p:cNvSpPr>
          <p:nvPr>
            <p:ph sz="quarter" idx="1"/>
          </p:nvPr>
        </p:nvSpPr>
        <p:spPr>
          <a:xfrm>
            <a:off x="612775" y="1600200"/>
            <a:ext cx="8153400" cy="4495800"/>
          </a:xfrm>
        </p:spPr>
        <p:txBody>
          <a:bodyPr/>
          <a:lstStyle/>
          <a:p>
            <a:pPr algn="r" rtl="1" eaLnBrk="1" hangingPunct="1"/>
            <a:r>
              <a:rPr lang="ar-JO" sz="3200" b="1" smtClean="0"/>
              <a:t>ظهر هذا النظام في العام 1954 في كتاب ” ممارسة الإدارة ” لبيتر دركر، الباحث الإداري الأميركي المعروف.</a:t>
            </a:r>
          </a:p>
          <a:p>
            <a:pPr algn="r" rtl="1" eaLnBrk="1" hangingPunct="1"/>
            <a:r>
              <a:rPr lang="ar-JO" sz="3200" b="1" smtClean="0"/>
              <a:t>وفيما بعد قلل بيتر دركر من أهمية هذا النظام وإعتبره أداة أخرى،  وليس الحل النهائي لمشاكل الإدارة.</a:t>
            </a:r>
            <a:endParaRPr lang="en-US" sz="3200" b="1" smtClean="0"/>
          </a:p>
          <a:p>
            <a:pPr eaLnBrk="1" hangingPunct="1"/>
            <a:endParaRPr lang="en-US" smtClean="0"/>
          </a:p>
        </p:txBody>
      </p:sp>
    </p:spTree>
    <p:extLst>
      <p:ext uri="{BB962C8B-B14F-4D97-AF65-F5344CB8AC3E}">
        <p14:creationId xmlns:p14="http://schemas.microsoft.com/office/powerpoint/2010/main" val="621045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066800"/>
          </a:xfrm>
        </p:spPr>
        <p:txBody>
          <a:bodyPr/>
          <a:lstStyle/>
          <a:p>
            <a:pPr eaLnBrk="1" hangingPunct="1"/>
            <a:r>
              <a:rPr lang="ar-JO" b="1" smtClean="0"/>
              <a:t>المفهوم الأساسي للإدارة بالأهداف</a:t>
            </a:r>
            <a:endParaRPr lang="en-US" b="1" smtClean="0"/>
          </a:p>
        </p:txBody>
      </p:sp>
      <p:sp>
        <p:nvSpPr>
          <p:cNvPr id="13315" name="Rectangle 3"/>
          <p:cNvSpPr>
            <a:spLocks noGrp="1" noChangeArrowheads="1"/>
          </p:cNvSpPr>
          <p:nvPr>
            <p:ph sz="quarter" idx="1"/>
          </p:nvPr>
        </p:nvSpPr>
        <p:spPr>
          <a:xfrm>
            <a:off x="612775" y="1600200"/>
            <a:ext cx="8153400" cy="4495800"/>
          </a:xfrm>
        </p:spPr>
        <p:txBody>
          <a:bodyPr>
            <a:normAutofit/>
          </a:bodyPr>
          <a:lstStyle/>
          <a:p>
            <a:pPr marL="365760" indent="-256032" algn="r" rtl="1" eaLnBrk="1" fontAlgn="auto" hangingPunct="1">
              <a:lnSpc>
                <a:spcPct val="80000"/>
              </a:lnSpc>
              <a:spcAft>
                <a:spcPts val="0"/>
              </a:spcAft>
              <a:buClr>
                <a:schemeClr val="accent3"/>
              </a:buClr>
              <a:buFont typeface="Georgia"/>
              <a:buChar char="•"/>
              <a:defRPr/>
            </a:pPr>
            <a:r>
              <a:rPr lang="ar-JO" sz="3200" b="1" dirty="0" smtClean="0"/>
              <a:t>ينبغي أن يعمل المدراء على تجنب الوقوع في ” مصيدة العمل ليومي ” </a:t>
            </a:r>
            <a:r>
              <a:rPr lang="en-US" sz="3200" dirty="0" smtClean="0"/>
              <a:t>avoid the activity trap</a:t>
            </a:r>
            <a:r>
              <a:rPr lang="ar-JO" sz="3200" b="1" dirty="0" smtClean="0"/>
              <a:t> فينشغلوا بتسيير أعمالهم اليومية وينسوا الأهداف والغايات الأساسية.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جميع المدراء ينبغي أن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ينخرطوا في عملية التخطيط الستراتيجي بحيث يحسنوا من قابلية الخطط للتنفيذ.</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تنفيذ سلسلة من النظم العملية التي تساعد على إبقاء المؤسسة على المسار الصحيح.  </a:t>
            </a:r>
            <a:endParaRPr lang="en-US" sz="3200" b="1" dirty="0" smtClean="0"/>
          </a:p>
        </p:txBody>
      </p:sp>
    </p:spTree>
    <p:extLst>
      <p:ext uri="{BB962C8B-B14F-4D97-AF65-F5344CB8AC3E}">
        <p14:creationId xmlns:p14="http://schemas.microsoft.com/office/powerpoint/2010/main" val="2196711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2000"/>
                                        <p:tgtEl>
                                          <p:spTgt spid="13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fade">
                                      <p:cBhvr>
                                        <p:cTn id="27" dur="2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ar-JO" b="1" smtClean="0"/>
              <a:t>تركيز الإدارة </a:t>
            </a:r>
            <a:endParaRPr lang="en-US" b="1" smtClean="0"/>
          </a:p>
        </p:txBody>
      </p:sp>
      <p:sp>
        <p:nvSpPr>
          <p:cNvPr id="14339" name="Rectangle 3"/>
          <p:cNvSpPr>
            <a:spLocks noGrp="1" noChangeArrowheads="1"/>
          </p:cNvSpPr>
          <p:nvPr>
            <p:ph sz="quarter" idx="1"/>
          </p:nvPr>
        </p:nvSpPr>
        <p:spPr>
          <a:xfrm>
            <a:off x="612775" y="1600200"/>
            <a:ext cx="8153400" cy="4495800"/>
          </a:xfrm>
        </p:spPr>
        <p:txBody>
          <a:bodyPr/>
          <a:lstStyle/>
          <a:p>
            <a:pPr algn="r" rtl="1" eaLnBrk="1" hangingPunct="1">
              <a:lnSpc>
                <a:spcPct val="90000"/>
              </a:lnSpc>
            </a:pPr>
            <a:r>
              <a:rPr lang="ar-JO" sz="3200" b="1" smtClean="0"/>
              <a:t>تركز الإدارة بالأهداف (</a:t>
            </a:r>
            <a:r>
              <a:rPr lang="en-US" sz="3200" smtClean="0"/>
              <a:t>MBO</a:t>
            </a:r>
            <a:r>
              <a:rPr lang="ar-JO" sz="3200" b="1" smtClean="0"/>
              <a:t>) على النتائج ، من خلال تكليف المدير لمرؤوسيه بمهام والإتفاق معهم على أهداف ليتم تحقيقها بموعد محدد، دون أن يدخل المدير بتفاصيل التنفيذ. </a:t>
            </a:r>
          </a:p>
          <a:p>
            <a:pPr algn="r" rtl="1" eaLnBrk="1" hangingPunct="1">
              <a:lnSpc>
                <a:spcPct val="90000"/>
              </a:lnSpc>
            </a:pPr>
            <a:r>
              <a:rPr lang="ar-JO" sz="3200" b="1" smtClean="0"/>
              <a:t>كما يمكن وضع أهداف وتقسيمها إلى مهام أصغر تنفذ على شكل محطات على طريق تنقيذ الهدف الأساسي.</a:t>
            </a:r>
          </a:p>
        </p:txBody>
      </p:sp>
    </p:spTree>
    <p:extLst>
      <p:ext uri="{BB962C8B-B14F-4D97-AF65-F5344CB8AC3E}">
        <p14:creationId xmlns:p14="http://schemas.microsoft.com/office/powerpoint/2010/main" val="123723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229600" cy="1066800"/>
          </a:xfrm>
        </p:spPr>
        <p:txBody>
          <a:bodyPr/>
          <a:lstStyle/>
          <a:p>
            <a:pPr eaLnBrk="1" hangingPunct="1"/>
            <a:r>
              <a:rPr lang="ar-JO" b="1" smtClean="0"/>
              <a:t>المبادئ الرئيسية للإدارة بالأهداف</a:t>
            </a:r>
            <a:endParaRPr lang="en-US" b="1" smtClean="0"/>
          </a:p>
        </p:txBody>
      </p:sp>
      <p:sp>
        <p:nvSpPr>
          <p:cNvPr id="19459" name="Rectangle 3"/>
          <p:cNvSpPr>
            <a:spLocks noGrp="1" noChangeArrowheads="1"/>
          </p:cNvSpPr>
          <p:nvPr>
            <p:ph sz="quarter" idx="1"/>
          </p:nvPr>
        </p:nvSpPr>
        <p:spPr>
          <a:xfrm>
            <a:off x="612775" y="1600200"/>
            <a:ext cx="8153400" cy="4495800"/>
          </a:xfrm>
        </p:spPr>
        <p:txBody>
          <a:bodyPr/>
          <a:lstStyle/>
          <a:p>
            <a:pPr algn="r" rtl="1" eaLnBrk="1" hangingPunct="1">
              <a:lnSpc>
                <a:spcPct val="80000"/>
              </a:lnSpc>
            </a:pPr>
            <a:r>
              <a:rPr lang="ar-JO" sz="3200" b="1" smtClean="0"/>
              <a:t>المبدأ الأساسي وراء الإدارة بالأهداف (</a:t>
            </a:r>
            <a:r>
              <a:rPr lang="en-US" sz="3200" smtClean="0"/>
              <a:t>MBO</a:t>
            </a:r>
            <a:r>
              <a:rPr lang="ar-JO" sz="3200" b="1" smtClean="0"/>
              <a:t>) هو أن يعي كل موظف أهداف المؤسسة ودوره في المساهمة في تحقيقها ، بحيث يقوم الجميع بتنفيذ المهام والخطط المكلفين بها ، الأمر الذي يصب بشكل تلقائي في صالح تحقيق الأهداف الأساسية للمؤسسة.</a:t>
            </a:r>
          </a:p>
          <a:p>
            <a:pPr algn="r" rtl="1" eaLnBrk="1" hangingPunct="1">
              <a:lnSpc>
                <a:spcPct val="80000"/>
              </a:lnSpc>
              <a:buFont typeface="Wingdings" pitchFamily="2" charset="2"/>
              <a:buNone/>
            </a:pPr>
            <a:r>
              <a:rPr lang="en-US" sz="3200" b="1" smtClean="0"/>
              <a:t> </a:t>
            </a:r>
          </a:p>
        </p:txBody>
      </p:sp>
    </p:spTree>
    <p:extLst>
      <p:ext uri="{BB962C8B-B14F-4D97-AF65-F5344CB8AC3E}">
        <p14:creationId xmlns:p14="http://schemas.microsoft.com/office/powerpoint/2010/main" val="131195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0"/>
            <a:ext cx="8229600" cy="1066800"/>
          </a:xfrm>
        </p:spPr>
        <p:txBody>
          <a:bodyPr/>
          <a:lstStyle/>
          <a:p>
            <a:pPr rtl="1" eaLnBrk="1" hangingPunct="1"/>
            <a:r>
              <a:rPr lang="ar-JO" b="1" smtClean="0"/>
              <a:t>أين يمكن تطبيق الإدارة بالأهداف</a:t>
            </a:r>
            <a:endParaRPr lang="en-US" b="1" smtClean="0"/>
          </a:p>
        </p:txBody>
      </p:sp>
      <p:sp>
        <p:nvSpPr>
          <p:cNvPr id="15363" name="Rectangle 3"/>
          <p:cNvSpPr>
            <a:spLocks noGrp="1" noChangeArrowheads="1"/>
          </p:cNvSpPr>
          <p:nvPr>
            <p:ph sz="quarter" idx="1"/>
          </p:nvPr>
        </p:nvSpPr>
        <p:spPr>
          <a:xfrm>
            <a:off x="152400" y="2209800"/>
            <a:ext cx="8839200" cy="4038600"/>
          </a:xfrm>
        </p:spPr>
        <p:txBody>
          <a:bodyPr/>
          <a:lstStyle/>
          <a:p>
            <a:pPr algn="r" rtl="1" eaLnBrk="1" hangingPunct="1"/>
            <a:r>
              <a:rPr lang="ar-JO" sz="3200" b="1" smtClean="0"/>
              <a:t>تناسب الإدارة بالأهداف (</a:t>
            </a:r>
            <a:r>
              <a:rPr lang="en-US" sz="3200" smtClean="0"/>
              <a:t>MBO</a:t>
            </a:r>
            <a:r>
              <a:rPr lang="ar-JO" sz="3200" b="1" smtClean="0"/>
              <a:t>) في..</a:t>
            </a:r>
          </a:p>
          <a:p>
            <a:pPr algn="r" rtl="1" eaLnBrk="1" hangingPunct="1"/>
            <a:r>
              <a:rPr lang="ar-JO" sz="3200" b="1" smtClean="0"/>
              <a:t> ..المؤسسات  القائمة على إشاعة المعرفة  </a:t>
            </a:r>
            <a:r>
              <a:rPr lang="en-US" smtClean="0"/>
              <a:t>knowledge-based enterprises</a:t>
            </a:r>
            <a:r>
              <a:rPr lang="ar-JO" smtClean="0"/>
              <a:t> </a:t>
            </a:r>
          </a:p>
          <a:p>
            <a:pPr algn="r" rtl="1" eaLnBrk="1" hangingPunct="1"/>
            <a:r>
              <a:rPr lang="ar-JO" sz="3200" b="1" smtClean="0"/>
              <a:t>وعندما يكون الموظفون أكفاء </a:t>
            </a:r>
            <a:r>
              <a:rPr lang="en-US" smtClean="0"/>
              <a:t>staff is competent</a:t>
            </a:r>
            <a:r>
              <a:rPr lang="ar-JO" smtClean="0"/>
              <a:t>.</a:t>
            </a:r>
            <a:endParaRPr lang="en-US" smtClean="0"/>
          </a:p>
        </p:txBody>
      </p:sp>
    </p:spTree>
    <p:extLst>
      <p:ext uri="{BB962C8B-B14F-4D97-AF65-F5344CB8AC3E}">
        <p14:creationId xmlns:p14="http://schemas.microsoft.com/office/powerpoint/2010/main" val="3038764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20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066800"/>
          </a:xfrm>
        </p:spPr>
        <p:txBody>
          <a:bodyPr/>
          <a:lstStyle/>
          <a:p>
            <a:pPr rtl="1" eaLnBrk="1" hangingPunct="1"/>
            <a:r>
              <a:rPr lang="ar-JO" b="1" smtClean="0"/>
              <a:t>أين يمكن تطبيق الإدارة بالأهداف</a:t>
            </a:r>
            <a:endParaRPr lang="en-US" b="1" smtClean="0"/>
          </a:p>
        </p:txBody>
      </p:sp>
      <p:sp>
        <p:nvSpPr>
          <p:cNvPr id="10243" name="Content Placeholder 2"/>
          <p:cNvSpPr>
            <a:spLocks noGrp="1"/>
          </p:cNvSpPr>
          <p:nvPr>
            <p:ph sz="quarter" idx="1"/>
          </p:nvPr>
        </p:nvSpPr>
        <p:spPr>
          <a:xfrm>
            <a:off x="533400" y="1905000"/>
            <a:ext cx="7924800" cy="4038600"/>
          </a:xfrm>
        </p:spPr>
        <p:txBody>
          <a:bodyPr>
            <a:normAutofit/>
          </a:bodyPr>
          <a:lstStyle/>
          <a:p>
            <a:pPr marL="365760" indent="-256032" algn="r" rtl="1" eaLnBrk="1" fontAlgn="auto" hangingPunct="1">
              <a:spcAft>
                <a:spcPts val="0"/>
              </a:spcAft>
              <a:buClr>
                <a:schemeClr val="accent3"/>
              </a:buClr>
              <a:buFont typeface="Georgia"/>
              <a:buChar char="•"/>
              <a:defRPr/>
            </a:pPr>
            <a:r>
              <a:rPr lang="ar-JO" sz="3200" b="1" dirty="0" smtClean="0"/>
              <a:t>تطبق الإدارة بالأهداف (</a:t>
            </a:r>
            <a:r>
              <a:rPr lang="en-US" dirty="0" smtClean="0">
                <a:latin typeface="Arial" pitchFamily="34" charset="0"/>
                <a:cs typeface="Arial" pitchFamily="34" charset="0"/>
              </a:rPr>
              <a:t>MBO</a:t>
            </a:r>
            <a:r>
              <a:rPr lang="ar-JO" sz="3200" b="1" dirty="0" smtClean="0"/>
              <a:t>) في الحالات التي تود الإدارة أن..</a:t>
            </a:r>
          </a:p>
          <a:p>
            <a:pPr marL="365760" indent="-256032" algn="r" rtl="1" eaLnBrk="1" fontAlgn="auto" hangingPunct="1">
              <a:spcAft>
                <a:spcPts val="0"/>
              </a:spcAft>
              <a:buClr>
                <a:schemeClr val="accent3"/>
              </a:buClr>
              <a:buFont typeface="Georgia"/>
              <a:buChar char="•"/>
              <a:defRPr/>
            </a:pPr>
            <a:r>
              <a:rPr lang="ar-JO" sz="3200" b="1" dirty="0" smtClean="0"/>
              <a:t>.. تبني في أوساط المؤسسة مهارات الإدارة والقيادة الذاتية </a:t>
            </a:r>
            <a:r>
              <a:rPr lang="en-US" dirty="0" smtClean="0">
                <a:latin typeface="Arial" pitchFamily="34" charset="0"/>
                <a:cs typeface="Arial" pitchFamily="34" charset="0"/>
              </a:rPr>
              <a:t>self-leadership skills </a:t>
            </a:r>
            <a:endParaRPr lang="ar-JO" b="1" dirty="0" smtClean="0">
              <a:latin typeface="Arial" pitchFamily="34" charset="0"/>
            </a:endParaRPr>
          </a:p>
          <a:p>
            <a:pPr marL="365760" indent="-256032" algn="r" rtl="1" eaLnBrk="1" fontAlgn="auto" hangingPunct="1">
              <a:spcAft>
                <a:spcPts val="0"/>
              </a:spcAft>
              <a:buClr>
                <a:schemeClr val="accent3"/>
              </a:buClr>
              <a:buFont typeface="Georgia"/>
              <a:buChar char="•"/>
              <a:defRPr/>
            </a:pPr>
            <a:r>
              <a:rPr lang="ar-JO" sz="3200" b="1" dirty="0" smtClean="0"/>
              <a:t>.. تطلق عنان الإبتكار والمعارف الكامنة وتعزيز روح المبادرة.</a:t>
            </a:r>
          </a:p>
          <a:p>
            <a:pPr marL="365760" indent="-256032" eaLnBrk="1" fontAlgn="auto" hangingPunct="1">
              <a:spcAft>
                <a:spcPts val="0"/>
              </a:spcAft>
              <a:buClr>
                <a:schemeClr val="accent3"/>
              </a:buClr>
              <a:buFont typeface="Georgia" pitchFamily="18" charset="0"/>
              <a:buNone/>
              <a:defRPr/>
            </a:pPr>
            <a:endParaRPr lang="en-US" sz="3200" dirty="0" smtClean="0"/>
          </a:p>
          <a:p>
            <a:pPr marL="365760" indent="-256032" eaLnBrk="1" fontAlgn="auto" hangingPunct="1">
              <a:spcAft>
                <a:spcPts val="0"/>
              </a:spcAft>
              <a:buClr>
                <a:schemeClr val="accent3"/>
              </a:buClr>
              <a:buFont typeface="Georgia"/>
              <a:buChar char="•"/>
              <a:defRPr/>
            </a:pPr>
            <a:endParaRPr lang="en-US" dirty="0" smtClean="0"/>
          </a:p>
        </p:txBody>
      </p:sp>
    </p:spTree>
    <p:extLst>
      <p:ext uri="{BB962C8B-B14F-4D97-AF65-F5344CB8AC3E}">
        <p14:creationId xmlns:p14="http://schemas.microsoft.com/office/powerpoint/2010/main" val="3324335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066800"/>
          </a:xfrm>
        </p:spPr>
        <p:txBody>
          <a:bodyPr/>
          <a:lstStyle/>
          <a:p>
            <a:pPr rtl="1" eaLnBrk="1" hangingPunct="1"/>
            <a:r>
              <a:rPr lang="ar-JO" b="1" smtClean="0"/>
              <a:t>أين يمكن تطبيق الإدارة بالأهداف</a:t>
            </a:r>
            <a:endParaRPr lang="en-US" b="1" smtClean="0"/>
          </a:p>
        </p:txBody>
      </p:sp>
      <p:sp>
        <p:nvSpPr>
          <p:cNvPr id="17411" name="Content Placeholder 2"/>
          <p:cNvSpPr>
            <a:spLocks noGrp="1"/>
          </p:cNvSpPr>
          <p:nvPr>
            <p:ph sz="quarter" idx="1"/>
          </p:nvPr>
        </p:nvSpPr>
        <p:spPr>
          <a:xfrm>
            <a:off x="612775" y="1600200"/>
            <a:ext cx="8153400" cy="4495800"/>
          </a:xfrm>
        </p:spPr>
        <p:txBody>
          <a:bodyPr/>
          <a:lstStyle/>
          <a:p>
            <a:pPr eaLnBrk="1" hangingPunct="1">
              <a:buFont typeface="Georgia" pitchFamily="18" charset="0"/>
              <a:buNone/>
            </a:pPr>
            <a:endParaRPr lang="ar-JO" smtClean="0"/>
          </a:p>
          <a:p>
            <a:pPr algn="r" rtl="1" eaLnBrk="1" hangingPunct="1"/>
            <a:r>
              <a:rPr lang="ar-JO" sz="3200" b="1" smtClean="0"/>
              <a:t>يمكن أن تستخدم الإدارة بالأهداف (</a:t>
            </a:r>
            <a:r>
              <a:rPr lang="en-US" smtClean="0">
                <a:latin typeface="Arial" pitchFamily="34" charset="0"/>
                <a:cs typeface="Arial" pitchFamily="34" charset="0"/>
              </a:rPr>
              <a:t>MBO</a:t>
            </a:r>
            <a:r>
              <a:rPr lang="ar-JO" sz="3200" b="1" smtClean="0"/>
              <a:t> ) مع المدراء الإقليميين </a:t>
            </a:r>
            <a:r>
              <a:rPr lang="en-US" smtClean="0">
                <a:latin typeface="Arial" pitchFamily="34" charset="0"/>
                <a:cs typeface="Arial" pitchFamily="34" charset="0"/>
              </a:rPr>
              <a:t>country managers </a:t>
            </a:r>
            <a:r>
              <a:rPr lang="ar-JO" sz="3200" b="1" smtClean="0"/>
              <a:t>، ومدراء الفروع.</a:t>
            </a:r>
            <a:endParaRPr lang="en-US" sz="3200" b="1" smtClean="0"/>
          </a:p>
          <a:p>
            <a:pPr eaLnBrk="1" hangingPunct="1"/>
            <a:endParaRPr lang="en-US" smtClean="0"/>
          </a:p>
        </p:txBody>
      </p:sp>
    </p:spTree>
    <p:extLst>
      <p:ext uri="{BB962C8B-B14F-4D97-AF65-F5344CB8AC3E}">
        <p14:creationId xmlns:p14="http://schemas.microsoft.com/office/powerpoint/2010/main" val="448827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066800"/>
          </a:xfrm>
        </p:spPr>
        <p:txBody>
          <a:bodyPr/>
          <a:lstStyle/>
          <a:p>
            <a:pPr rtl="1" eaLnBrk="1" hangingPunct="1"/>
            <a:r>
              <a:rPr lang="ar-JO" b="1" smtClean="0"/>
              <a:t>وضع الأهداف </a:t>
            </a:r>
            <a:endParaRPr lang="en-US" b="1" smtClean="0"/>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65760" indent="-256032" algn="r" rtl="1" eaLnBrk="1" fontAlgn="auto" hangingPunct="1">
              <a:lnSpc>
                <a:spcPct val="80000"/>
              </a:lnSpc>
              <a:spcAft>
                <a:spcPts val="0"/>
              </a:spcAft>
              <a:buClr>
                <a:schemeClr val="accent3"/>
              </a:buClr>
              <a:buFont typeface="Georgia"/>
              <a:buChar char="•"/>
              <a:defRPr/>
            </a:pPr>
            <a:r>
              <a:rPr lang="ar-JO" sz="3200" b="1" dirty="0" smtClean="0"/>
              <a:t>يتم تحديد الأهداف العامة </a:t>
            </a:r>
            <a:r>
              <a:rPr lang="en-US" sz="3200" dirty="0" smtClean="0">
                <a:latin typeface="Arial" pitchFamily="34" charset="0"/>
                <a:cs typeface="Arial" pitchFamily="34" charset="0"/>
              </a:rPr>
              <a:t>objectives</a:t>
            </a:r>
            <a:r>
              <a:rPr lang="ar-JO" sz="3200" b="1" dirty="0" smtClean="0"/>
              <a:t> لكل مستوى تنظيمي.</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يعطى الأفراد أهداف </a:t>
            </a:r>
            <a:r>
              <a:rPr lang="en-US" sz="3200" dirty="0" smtClean="0">
                <a:latin typeface="Arial" pitchFamily="34" charset="0"/>
                <a:cs typeface="Arial" pitchFamily="34" charset="0"/>
              </a:rPr>
              <a:t>aims and targets</a:t>
            </a:r>
            <a:r>
              <a:rPr lang="ar-JO" sz="3200" b="1" dirty="0" smtClean="0">
                <a:latin typeface="Arial" pitchFamily="34" charset="0"/>
              </a:rPr>
              <a:t> </a:t>
            </a:r>
            <a:r>
              <a:rPr lang="ar-JO" sz="3200" b="1" dirty="0" smtClean="0"/>
              <a:t>محددة. </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ينبغي أن يعي العاملون أهداف المؤسسة..</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ودورهم في تحقيق هذه الأهداف.</a:t>
            </a:r>
          </a:p>
          <a:p>
            <a:pPr marL="365760" indent="-256032" algn="r" rtl="1" eaLnBrk="1" fontAlgn="auto" hangingPunct="1">
              <a:lnSpc>
                <a:spcPct val="80000"/>
              </a:lnSpc>
              <a:spcAft>
                <a:spcPts val="0"/>
              </a:spcAft>
              <a:buClr>
                <a:schemeClr val="accent3"/>
              </a:buClr>
              <a:buFont typeface="Georgia"/>
              <a:buChar char="•"/>
              <a:defRPr/>
            </a:pPr>
            <a:r>
              <a:rPr lang="ar-JO" sz="3200" b="1" dirty="0" smtClean="0"/>
              <a:t>وهذا يتطلب معرفة الأهداف والتوعية بها.</a:t>
            </a:r>
            <a:endParaRPr lang="en-US" sz="3200" b="1" dirty="0" smtClean="0"/>
          </a:p>
        </p:txBody>
      </p:sp>
    </p:spTree>
    <p:extLst>
      <p:ext uri="{BB962C8B-B14F-4D97-AF65-F5344CB8AC3E}">
        <p14:creationId xmlns:p14="http://schemas.microsoft.com/office/powerpoint/2010/main" val="3857750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2000"/>
                                        <p:tgtEl>
                                          <p:spTgt spid="163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fade">
                                      <p:cBhvr>
                                        <p:cTn id="32"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ar-JO" b="1" dirty="0" smtClean="0"/>
              <a:t>الإدارة المايكروية</a:t>
            </a:r>
            <a:br>
              <a:rPr lang="ar-JO" b="1" dirty="0" smtClean="0"/>
            </a:br>
            <a:r>
              <a:rPr lang="en-US" b="1" dirty="0" smtClean="0"/>
              <a:t>Micromanagement</a:t>
            </a:r>
            <a:endParaRPr lang="ar-JO" dirty="0"/>
          </a:p>
        </p:txBody>
      </p:sp>
      <p:sp>
        <p:nvSpPr>
          <p:cNvPr id="3" name="Content Placeholder 2"/>
          <p:cNvSpPr>
            <a:spLocks noGrp="1"/>
          </p:cNvSpPr>
          <p:nvPr>
            <p:ph sz="quarter" idx="1"/>
          </p:nvPr>
        </p:nvSpPr>
        <p:spPr/>
        <p:txBody>
          <a:bodyPr>
            <a:normAutofit/>
          </a:bodyPr>
          <a:lstStyle/>
          <a:p>
            <a:r>
              <a:rPr lang="ar-JO" sz="3200" b="1" dirty="0" smtClean="0"/>
              <a:t>في إدارة الأعمال، الإدارة المايكروية هي نمط إدارة حيث يعمد المدراء إلى متابعة عمل مرؤوسيهم والسيطرة عليه بشكل لصيق. </a:t>
            </a:r>
            <a:r>
              <a:rPr lang="en-US" sz="3200" b="1" dirty="0" smtClean="0"/>
              <a:t> </a:t>
            </a:r>
          </a:p>
        </p:txBody>
      </p:sp>
    </p:spTree>
    <p:extLst>
      <p:ext uri="{BB962C8B-B14F-4D97-AF65-F5344CB8AC3E}">
        <p14:creationId xmlns:p14="http://schemas.microsoft.com/office/powerpoint/2010/main" val="1796521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228600"/>
            <a:ext cx="7696200" cy="1143000"/>
          </a:xfrm>
        </p:spPr>
        <p:txBody>
          <a:bodyPr/>
          <a:lstStyle/>
          <a:p>
            <a:pPr rtl="1" eaLnBrk="1" hangingPunct="1"/>
            <a:r>
              <a:rPr lang="ar-JO" b="1" smtClean="0"/>
              <a:t>وضع الأهداف </a:t>
            </a:r>
            <a:endParaRPr lang="en-US" b="1" smtClean="0"/>
          </a:p>
        </p:txBody>
      </p:sp>
      <p:sp>
        <p:nvSpPr>
          <p:cNvPr id="19459" name="Content Placeholder 2"/>
          <p:cNvSpPr>
            <a:spLocks noGrp="1"/>
          </p:cNvSpPr>
          <p:nvPr>
            <p:ph sz="quarter" idx="1"/>
          </p:nvPr>
        </p:nvSpPr>
        <p:spPr>
          <a:xfrm>
            <a:off x="609600" y="1905000"/>
            <a:ext cx="8001000" cy="4191000"/>
          </a:xfrm>
        </p:spPr>
        <p:txBody>
          <a:bodyPr/>
          <a:lstStyle/>
          <a:p>
            <a:pPr algn="r" rtl="1" eaLnBrk="1" hangingPunct="1"/>
            <a:r>
              <a:rPr lang="ar-JO" sz="3200" b="1" smtClean="0"/>
              <a:t>يقول أحد ممارسي الإدارة بالأهداف (</a:t>
            </a:r>
            <a:r>
              <a:rPr lang="en-US" smtClean="0">
                <a:latin typeface="Arial" pitchFamily="34" charset="0"/>
                <a:cs typeface="Arial" pitchFamily="34" charset="0"/>
              </a:rPr>
              <a:t>MBO</a:t>
            </a:r>
            <a:r>
              <a:rPr lang="ar-JO" sz="3200" b="1" smtClean="0"/>
              <a:t>) أن التركيز وحصر عدد الأهداف وتحديدها ممارسة أساسية في الإدارة بالأهداف.</a:t>
            </a:r>
          </a:p>
          <a:p>
            <a:pPr algn="r" rtl="1" eaLnBrk="1" hangingPunct="1"/>
            <a:r>
              <a:rPr lang="ar-JO" sz="3200" b="1" smtClean="0"/>
              <a:t>الأهداف ينبغي أن تكون واضحة ومحددة وقليلة العدد. </a:t>
            </a:r>
          </a:p>
          <a:p>
            <a:pPr algn="r" rtl="1" eaLnBrk="1" hangingPunct="1"/>
            <a:r>
              <a:rPr lang="ar-JO" sz="3200" b="1" smtClean="0"/>
              <a:t>التركيز على كل شيء ينتهي بعمل لا شيء.</a:t>
            </a:r>
            <a:endParaRPr lang="en-US" sz="3200" b="1" smtClean="0"/>
          </a:p>
          <a:p>
            <a:pPr eaLnBrk="1" hangingPunct="1"/>
            <a:endParaRPr lang="en-US" smtClean="0"/>
          </a:p>
        </p:txBody>
      </p:sp>
    </p:spTree>
    <p:extLst>
      <p:ext uri="{BB962C8B-B14F-4D97-AF65-F5344CB8AC3E}">
        <p14:creationId xmlns:p14="http://schemas.microsoft.com/office/powerpoint/2010/main" val="2394957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8229600" cy="1066800"/>
          </a:xfrm>
        </p:spPr>
        <p:txBody>
          <a:bodyPr/>
          <a:lstStyle/>
          <a:p>
            <a:pPr rtl="1" eaLnBrk="1" hangingPunct="1"/>
            <a:r>
              <a:rPr lang="ar-JO" b="1" smtClean="0"/>
              <a:t>وضع الأهداف </a:t>
            </a:r>
            <a:endParaRPr lang="en-US" b="1" smtClean="0"/>
          </a:p>
        </p:txBody>
      </p:sp>
      <p:sp>
        <p:nvSpPr>
          <p:cNvPr id="20483" name="Rectangle 3"/>
          <p:cNvSpPr>
            <a:spLocks noGrp="1" noChangeArrowheads="1"/>
          </p:cNvSpPr>
          <p:nvPr>
            <p:ph sz="quarter" idx="1"/>
          </p:nvPr>
        </p:nvSpPr>
        <p:spPr>
          <a:xfrm>
            <a:off x="152400" y="1905000"/>
            <a:ext cx="8763000" cy="4419600"/>
          </a:xfrm>
        </p:spPr>
        <p:txBody>
          <a:bodyPr/>
          <a:lstStyle/>
          <a:p>
            <a:pPr algn="r" rtl="1" eaLnBrk="1" hangingPunct="1">
              <a:lnSpc>
                <a:spcPct val="90000"/>
              </a:lnSpc>
            </a:pPr>
            <a:r>
              <a:rPr lang="ar-JO" sz="3200" b="1" smtClean="0"/>
              <a:t>من أجل أن تصبح الإدارة بالأهداف (</a:t>
            </a:r>
            <a:r>
              <a:rPr lang="en-US" sz="2400" b="1" smtClean="0">
                <a:latin typeface="Arial" pitchFamily="34" charset="0"/>
                <a:cs typeface="Arial" pitchFamily="34" charset="0"/>
              </a:rPr>
              <a:t>MBO</a:t>
            </a:r>
            <a:r>
              <a:rPr lang="ar-JO" sz="3200" b="1" smtClean="0"/>
              <a:t>) أكثر تاثيراً يتوجب على جميع المدراء.. </a:t>
            </a:r>
          </a:p>
          <a:p>
            <a:pPr algn="r" rtl="1" eaLnBrk="1" hangingPunct="1">
              <a:lnSpc>
                <a:spcPct val="90000"/>
              </a:lnSpc>
            </a:pPr>
            <a:r>
              <a:rPr lang="ar-JO" sz="3200" b="1" smtClean="0"/>
              <a:t>.. أن يتفهموا الأهداف المتوقع تحقيقها من المهام المناطة بهم بشكل دقيق..</a:t>
            </a:r>
          </a:p>
          <a:p>
            <a:pPr algn="r" rtl="1" eaLnBrk="1" hangingPunct="1">
              <a:lnSpc>
                <a:spcPct val="90000"/>
              </a:lnSpc>
            </a:pPr>
            <a:r>
              <a:rPr lang="ar-JO" sz="3200" b="1" smtClean="0"/>
              <a:t>.. وكيف تتماشى هذه الأهداف مع الأهداف العامة للشركة كما حددها مجلس الإدارة.  </a:t>
            </a:r>
            <a:endParaRPr lang="en-US" sz="3200" b="1" smtClean="0"/>
          </a:p>
          <a:p>
            <a:pPr eaLnBrk="1" hangingPunct="1">
              <a:lnSpc>
                <a:spcPct val="90000"/>
              </a:lnSpc>
            </a:pPr>
            <a:endParaRPr lang="en-US" sz="2200" smtClean="0"/>
          </a:p>
        </p:txBody>
      </p:sp>
    </p:spTree>
    <p:extLst>
      <p:ext uri="{BB962C8B-B14F-4D97-AF65-F5344CB8AC3E}">
        <p14:creationId xmlns:p14="http://schemas.microsoft.com/office/powerpoint/2010/main" val="1481139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20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1066800"/>
          </a:xfrm>
        </p:spPr>
        <p:txBody>
          <a:bodyPr/>
          <a:lstStyle/>
          <a:p>
            <a:pPr rtl="1" eaLnBrk="1" hangingPunct="1"/>
            <a:r>
              <a:rPr lang="ar-JO" b="1" smtClean="0"/>
              <a:t>وضع الأهداف </a:t>
            </a:r>
            <a:endParaRPr lang="en-US" b="1" smtClean="0"/>
          </a:p>
        </p:txBody>
      </p:sp>
      <p:sp>
        <p:nvSpPr>
          <p:cNvPr id="21507" name="Content Placeholder 2"/>
          <p:cNvSpPr>
            <a:spLocks noGrp="1"/>
          </p:cNvSpPr>
          <p:nvPr>
            <p:ph sz="quarter" idx="1"/>
          </p:nvPr>
        </p:nvSpPr>
        <p:spPr>
          <a:xfrm>
            <a:off x="457200" y="2057400"/>
            <a:ext cx="8229600" cy="4324350"/>
          </a:xfrm>
        </p:spPr>
        <p:txBody>
          <a:bodyPr/>
          <a:lstStyle/>
          <a:p>
            <a:pPr algn="r" rtl="1" eaLnBrk="1" hangingPunct="1">
              <a:lnSpc>
                <a:spcPct val="90000"/>
              </a:lnSpc>
            </a:pPr>
            <a:r>
              <a:rPr lang="ar-JO" sz="3200" b="1" smtClean="0"/>
              <a:t>”</a:t>
            </a:r>
            <a:r>
              <a:rPr lang="ar-JO" smtClean="0"/>
              <a:t> </a:t>
            </a:r>
            <a:r>
              <a:rPr lang="ar-JO" sz="3200" b="1" smtClean="0"/>
              <a:t>ينبغي أن ترتكز وظيفة المدير على المهمة المطلوب تنفيذها من أجل التوصل إلى أهداف الشركة .. ينبغي أن يوجه المدير وأن يُضبط من قبل أهداف الأداء بدلاً من رئيسه ”</a:t>
            </a:r>
            <a:endParaRPr lang="en-US" smtClean="0"/>
          </a:p>
        </p:txBody>
      </p:sp>
    </p:spTree>
    <p:extLst>
      <p:ext uri="{BB962C8B-B14F-4D97-AF65-F5344CB8AC3E}">
        <p14:creationId xmlns:p14="http://schemas.microsoft.com/office/powerpoint/2010/main" val="2008646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52400"/>
            <a:ext cx="8229600" cy="1066800"/>
          </a:xfrm>
        </p:spPr>
        <p:txBody>
          <a:bodyPr/>
          <a:lstStyle/>
          <a:p>
            <a:pPr rtl="1" eaLnBrk="1" hangingPunct="1"/>
            <a:r>
              <a:rPr lang="ar-JO" b="1" smtClean="0"/>
              <a:t>وضع الأهداف </a:t>
            </a:r>
            <a:endParaRPr lang="en-US" b="1" smtClean="0"/>
          </a:p>
        </p:txBody>
      </p:sp>
      <p:sp>
        <p:nvSpPr>
          <p:cNvPr id="22531" name="Content Placeholder 2"/>
          <p:cNvSpPr>
            <a:spLocks noGrp="1"/>
          </p:cNvSpPr>
          <p:nvPr>
            <p:ph sz="quarter" idx="1"/>
          </p:nvPr>
        </p:nvSpPr>
        <p:spPr>
          <a:xfrm>
            <a:off x="228600" y="1981200"/>
            <a:ext cx="8610600" cy="4324350"/>
          </a:xfrm>
        </p:spPr>
        <p:txBody>
          <a:bodyPr/>
          <a:lstStyle/>
          <a:p>
            <a:pPr algn="r" rtl="1" eaLnBrk="1" hangingPunct="1"/>
            <a:r>
              <a:rPr lang="ar-JO" sz="3200" b="1" smtClean="0"/>
              <a:t>آليات المراجعة تمكن القادة من قياس أداء مدراءهم .. بشكل خاص في مجالات: التسويق والإبتكار وتنظيم الموارد البشرية والموارد المالية والموارد الملموسة ( المكان والمعدات ووسائط النقل ) والإنتاجية والمسؤولية الإجتماعية ومتطلبات الأرباح.  </a:t>
            </a:r>
            <a:endParaRPr lang="en-US" sz="3200" b="1" smtClean="0"/>
          </a:p>
          <a:p>
            <a:pPr eaLnBrk="1" hangingPunct="1"/>
            <a:endParaRPr lang="en-US" smtClean="0"/>
          </a:p>
        </p:txBody>
      </p:sp>
    </p:spTree>
    <p:extLst>
      <p:ext uri="{BB962C8B-B14F-4D97-AF65-F5344CB8AC3E}">
        <p14:creationId xmlns:p14="http://schemas.microsoft.com/office/powerpoint/2010/main" val="73679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9144000" cy="1066800"/>
          </a:xfrm>
        </p:spPr>
        <p:txBody>
          <a:bodyPr/>
          <a:lstStyle/>
          <a:p>
            <a:pPr eaLnBrk="1" hangingPunct="1"/>
            <a:r>
              <a:rPr lang="ar-JO" b="1" smtClean="0"/>
              <a:t>الموازنة بين الإدارة وتمكين الموظفين</a:t>
            </a:r>
            <a:endParaRPr lang="en-US" b="1" smtClean="0"/>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algn="r" rtl="1" eaLnBrk="1" fontAlgn="auto" hangingPunct="1">
              <a:spcAft>
                <a:spcPts val="0"/>
              </a:spcAft>
              <a:buFont typeface="Wingdings"/>
              <a:buChar char=""/>
              <a:defRPr/>
            </a:pPr>
            <a:r>
              <a:rPr lang="ar-JO" b="1" dirty="0" smtClean="0"/>
              <a:t>ينبغي أن تحدد هذه الموازنة من قبل المدراء العاملين في الميدان.</a:t>
            </a:r>
          </a:p>
          <a:p>
            <a:pPr marL="320040" indent="-320040" algn="r" rtl="1" eaLnBrk="1" fontAlgn="auto" hangingPunct="1">
              <a:spcAft>
                <a:spcPts val="0"/>
              </a:spcAft>
              <a:buFont typeface="Wingdings"/>
              <a:buChar char=""/>
              <a:defRPr/>
            </a:pPr>
            <a:r>
              <a:rPr lang="ar-JO" b="1" dirty="0" smtClean="0"/>
              <a:t>من أجل تحويل أهدافهم إلى أفعال ناجحة، على المدراء أن يتقنوا خمس عمليات أساسية:</a:t>
            </a:r>
          </a:p>
          <a:p>
            <a:pPr marL="681037" indent="-571500" algn="r" rtl="1" eaLnBrk="1" fontAlgn="auto" hangingPunct="1">
              <a:spcAft>
                <a:spcPts val="0"/>
              </a:spcAft>
              <a:buFont typeface="+mj-lt"/>
              <a:buAutoNum type="romanLcPeriod"/>
              <a:defRPr/>
            </a:pPr>
            <a:r>
              <a:rPr lang="ar-JO" b="1" dirty="0" smtClean="0"/>
              <a:t>تحديد الأهداف.</a:t>
            </a:r>
          </a:p>
          <a:p>
            <a:pPr marL="681037" indent="-571500" algn="r" rtl="1" eaLnBrk="1" fontAlgn="auto" hangingPunct="1">
              <a:spcAft>
                <a:spcPts val="0"/>
              </a:spcAft>
              <a:buFont typeface="+mj-lt"/>
              <a:buAutoNum type="romanLcPeriod"/>
              <a:defRPr/>
            </a:pPr>
            <a:r>
              <a:rPr lang="ar-JO" b="1" dirty="0" smtClean="0"/>
              <a:t>تنظيم الفريق.</a:t>
            </a:r>
          </a:p>
          <a:p>
            <a:pPr marL="681037" indent="-571500" algn="r" rtl="1" eaLnBrk="1" fontAlgn="auto" hangingPunct="1">
              <a:spcAft>
                <a:spcPts val="0"/>
              </a:spcAft>
              <a:buFont typeface="+mj-lt"/>
              <a:buAutoNum type="romanLcPeriod"/>
              <a:defRPr/>
            </a:pPr>
            <a:r>
              <a:rPr lang="ar-JO" b="1" dirty="0" smtClean="0"/>
              <a:t>بناء الدافعية والتواصل.</a:t>
            </a:r>
          </a:p>
          <a:p>
            <a:pPr marL="681037" indent="-571500" algn="r" rtl="1" eaLnBrk="1" fontAlgn="auto" hangingPunct="1">
              <a:spcAft>
                <a:spcPts val="0"/>
              </a:spcAft>
              <a:buFont typeface="+mj-lt"/>
              <a:buAutoNum type="romanLcPeriod"/>
              <a:defRPr/>
            </a:pPr>
            <a:r>
              <a:rPr lang="ar-JO" b="1" dirty="0" smtClean="0"/>
              <a:t>قياس الأداء </a:t>
            </a:r>
          </a:p>
          <a:p>
            <a:pPr marL="681037" indent="-571500" algn="r" rtl="1" eaLnBrk="1" fontAlgn="auto" hangingPunct="1">
              <a:spcAft>
                <a:spcPts val="0"/>
              </a:spcAft>
              <a:buFont typeface="+mj-lt"/>
              <a:buAutoNum type="romanLcPeriod"/>
              <a:defRPr/>
            </a:pPr>
            <a:r>
              <a:rPr lang="ar-JO" b="1" dirty="0" smtClean="0"/>
              <a:t>تنمية الموارد البشرية، بما في ذلك تنمية الذات.</a:t>
            </a:r>
          </a:p>
          <a:p>
            <a:pPr marL="320040" indent="-320040" algn="r" rtl="1" eaLnBrk="1" fontAlgn="auto" hangingPunct="1">
              <a:spcAft>
                <a:spcPts val="0"/>
              </a:spcAft>
              <a:buFont typeface="Wingdings"/>
              <a:buChar char=""/>
              <a:defRPr/>
            </a:pPr>
            <a:endParaRPr lang="en-US" b="1" dirty="0"/>
          </a:p>
        </p:txBody>
      </p:sp>
    </p:spTree>
    <p:extLst>
      <p:ext uri="{BB962C8B-B14F-4D97-AF65-F5344CB8AC3E}">
        <p14:creationId xmlns:p14="http://schemas.microsoft.com/office/powerpoint/2010/main" val="290788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28600"/>
            <a:ext cx="8229600" cy="1066800"/>
          </a:xfrm>
        </p:spPr>
        <p:txBody>
          <a:bodyPr/>
          <a:lstStyle/>
          <a:p>
            <a:pPr rtl="1" eaLnBrk="1" hangingPunct="1"/>
            <a:r>
              <a:rPr lang="ar-JO" b="1" smtClean="0"/>
              <a:t>المسؤولية الفردية </a:t>
            </a:r>
            <a:endParaRPr lang="en-US" b="1" smtClean="0"/>
          </a:p>
        </p:txBody>
      </p:sp>
      <p:sp>
        <p:nvSpPr>
          <p:cNvPr id="18435" name="Rectangle 3"/>
          <p:cNvSpPr>
            <a:spLocks noGrp="1" noChangeArrowheads="1"/>
          </p:cNvSpPr>
          <p:nvPr>
            <p:ph sz="quarter" idx="1"/>
          </p:nvPr>
        </p:nvSpPr>
        <p:spPr>
          <a:xfrm>
            <a:off x="152400" y="1905000"/>
            <a:ext cx="8763000" cy="4495800"/>
          </a:xfrm>
        </p:spPr>
        <p:txBody>
          <a:bodyPr/>
          <a:lstStyle/>
          <a:p>
            <a:pPr eaLnBrk="1" hangingPunct="1">
              <a:lnSpc>
                <a:spcPct val="80000"/>
              </a:lnSpc>
              <a:buFont typeface="Georgia" pitchFamily="18" charset="0"/>
              <a:buNone/>
            </a:pPr>
            <a:r>
              <a:rPr lang="en-US" smtClean="0"/>
              <a:t> </a:t>
            </a:r>
            <a:endParaRPr lang="ar-JO" smtClean="0"/>
          </a:p>
          <a:p>
            <a:pPr algn="r" rtl="1" eaLnBrk="1" hangingPunct="1">
              <a:lnSpc>
                <a:spcPct val="80000"/>
              </a:lnSpc>
            </a:pPr>
            <a:r>
              <a:rPr lang="ar-JO" sz="3200" b="1" smtClean="0"/>
              <a:t>الإدارة بالأهداف </a:t>
            </a:r>
            <a:r>
              <a:rPr lang="en-US" sz="3200" smtClean="0"/>
              <a:t> (</a:t>
            </a:r>
            <a:r>
              <a:rPr lang="en-US" smtClean="0">
                <a:latin typeface="Arial" pitchFamily="34" charset="0"/>
                <a:cs typeface="Arial" pitchFamily="34" charset="0"/>
              </a:rPr>
              <a:t>MBO</a:t>
            </a:r>
            <a:r>
              <a:rPr lang="en-US" sz="3200" smtClean="0"/>
              <a:t>) </a:t>
            </a:r>
            <a:r>
              <a:rPr lang="ar-JO" sz="3200" b="1" smtClean="0"/>
              <a:t> تبني صلة بين ..</a:t>
            </a:r>
          </a:p>
          <a:p>
            <a:pPr algn="r" rtl="1" eaLnBrk="1" hangingPunct="1">
              <a:lnSpc>
                <a:spcPct val="80000"/>
              </a:lnSpc>
            </a:pPr>
            <a:r>
              <a:rPr lang="ar-JO" sz="3200" b="1" smtClean="0"/>
              <a:t>.. التفكير الستراتيجي للإدارة العليا..</a:t>
            </a:r>
          </a:p>
          <a:p>
            <a:pPr algn="r" rtl="1" eaLnBrk="1" hangingPunct="1">
              <a:lnSpc>
                <a:spcPct val="80000"/>
              </a:lnSpc>
            </a:pPr>
            <a:r>
              <a:rPr lang="ar-JO" sz="3200" b="1" smtClean="0"/>
              <a:t>..و..</a:t>
            </a:r>
          </a:p>
          <a:p>
            <a:pPr algn="r" rtl="1" eaLnBrk="1" hangingPunct="1">
              <a:lnSpc>
                <a:spcPct val="80000"/>
              </a:lnSpc>
            </a:pPr>
            <a:r>
              <a:rPr lang="ar-JO" sz="3200" b="1" smtClean="0"/>
              <a:t>..تنفيذ الستراتيجية من قبل الشرائح الإدارية الوسطى والدنيا.</a:t>
            </a:r>
            <a:endParaRPr lang="en-US" sz="3200" b="1" smtClean="0"/>
          </a:p>
          <a:p>
            <a:pPr eaLnBrk="1" hangingPunct="1">
              <a:lnSpc>
                <a:spcPct val="80000"/>
              </a:lnSpc>
              <a:buFont typeface="Wingdings" pitchFamily="2" charset="2"/>
              <a:buNone/>
            </a:pPr>
            <a:endParaRPr lang="en-US" sz="2200" smtClean="0"/>
          </a:p>
        </p:txBody>
      </p:sp>
    </p:spTree>
    <p:extLst>
      <p:ext uri="{BB962C8B-B14F-4D97-AF65-F5344CB8AC3E}">
        <p14:creationId xmlns:p14="http://schemas.microsoft.com/office/powerpoint/2010/main" val="292169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fade">
                                      <p:cBhvr>
                                        <p:cTn id="27" dur="2000"/>
                                        <p:tgtEl>
                                          <p:spTgt spid="184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Effect transition="in" filter="fade">
                                      <p:cBhvr>
                                        <p:cTn id="32"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1066800"/>
          </a:xfrm>
        </p:spPr>
        <p:txBody>
          <a:bodyPr/>
          <a:lstStyle/>
          <a:p>
            <a:pPr rtl="1" eaLnBrk="1" hangingPunct="1"/>
            <a:r>
              <a:rPr lang="ar-JO" b="1" smtClean="0"/>
              <a:t>المسؤولية الفردية </a:t>
            </a:r>
            <a:endParaRPr lang="en-US" b="1" smtClean="0"/>
          </a:p>
        </p:txBody>
      </p:sp>
      <p:sp>
        <p:nvSpPr>
          <p:cNvPr id="25603" name="Content Placeholder 2"/>
          <p:cNvSpPr>
            <a:spLocks noGrp="1"/>
          </p:cNvSpPr>
          <p:nvPr>
            <p:ph sz="quarter" idx="1"/>
          </p:nvPr>
        </p:nvSpPr>
        <p:spPr>
          <a:xfrm>
            <a:off x="612775" y="1600200"/>
            <a:ext cx="8153400" cy="4495800"/>
          </a:xfrm>
        </p:spPr>
        <p:txBody>
          <a:bodyPr/>
          <a:lstStyle/>
          <a:p>
            <a:pPr algn="r" rtl="1" eaLnBrk="1" hangingPunct="1">
              <a:lnSpc>
                <a:spcPct val="80000"/>
              </a:lnSpc>
            </a:pPr>
            <a:r>
              <a:rPr lang="ar-JO" sz="3200" b="1" smtClean="0"/>
              <a:t>مسؤولية تحقيق الأهداف تمرر من المؤسسة إلى العاملين بها كأفراد.</a:t>
            </a:r>
          </a:p>
          <a:p>
            <a:pPr algn="r" rtl="1" eaLnBrk="1" hangingPunct="1">
              <a:lnSpc>
                <a:spcPct val="80000"/>
              </a:lnSpc>
            </a:pPr>
            <a:r>
              <a:rPr lang="ar-JO" sz="3200" b="1" smtClean="0"/>
              <a:t>تكتسب الإدارة بالأهداف (</a:t>
            </a:r>
            <a:r>
              <a:rPr lang="en-US" smtClean="0">
                <a:latin typeface="Arial" pitchFamily="34" charset="0"/>
                <a:cs typeface="Arial" pitchFamily="34" charset="0"/>
              </a:rPr>
              <a:t>MBO</a:t>
            </a:r>
            <a:r>
              <a:rPr lang="ar-JO" sz="3200" b="1" smtClean="0"/>
              <a:t>) أهمية خاصة في المؤسسات المعرفية حيث ينبغي أن يكون كافة العاملين قادرين على السيطرة على أعمالهم من خلال إعادة النظر بالأهداف على أساس النتائج المحققة.  </a:t>
            </a:r>
            <a:r>
              <a:rPr lang="en-US" smtClean="0"/>
              <a:t> </a:t>
            </a:r>
          </a:p>
          <a:p>
            <a:pPr eaLnBrk="1" hangingPunct="1"/>
            <a:endParaRPr lang="en-US" smtClean="0"/>
          </a:p>
        </p:txBody>
      </p:sp>
    </p:spTree>
    <p:extLst>
      <p:ext uri="{BB962C8B-B14F-4D97-AF65-F5344CB8AC3E}">
        <p14:creationId xmlns:p14="http://schemas.microsoft.com/office/powerpoint/2010/main" val="415596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0"/>
            <a:ext cx="8229600" cy="1066800"/>
          </a:xfrm>
        </p:spPr>
        <p:txBody>
          <a:bodyPr/>
          <a:lstStyle/>
          <a:p>
            <a:pPr rtl="1" eaLnBrk="1" hangingPunct="1"/>
            <a:r>
              <a:rPr lang="ar-JO" b="1" smtClean="0"/>
              <a:t>المسؤولية الفردية </a:t>
            </a:r>
            <a:endParaRPr lang="en-US" b="1" smtClean="0"/>
          </a:p>
        </p:txBody>
      </p:sp>
      <p:sp>
        <p:nvSpPr>
          <p:cNvPr id="26627" name="Content Placeholder 2"/>
          <p:cNvSpPr>
            <a:spLocks noGrp="1"/>
          </p:cNvSpPr>
          <p:nvPr>
            <p:ph sz="quarter" idx="1"/>
          </p:nvPr>
        </p:nvSpPr>
        <p:spPr>
          <a:xfrm>
            <a:off x="612775" y="1600200"/>
            <a:ext cx="8153400" cy="4495800"/>
          </a:xfrm>
        </p:spPr>
        <p:txBody>
          <a:bodyPr/>
          <a:lstStyle/>
          <a:p>
            <a:pPr algn="r" rtl="1" eaLnBrk="1" hangingPunct="1">
              <a:lnSpc>
                <a:spcPct val="80000"/>
              </a:lnSpc>
            </a:pPr>
            <a:r>
              <a:rPr lang="ar-JO" sz="3200" b="1" smtClean="0"/>
              <a:t>يتم تطبيق الإدارة بالأهداف من خلال ضبط النفس </a:t>
            </a:r>
            <a:r>
              <a:rPr lang="en-US" b="1" smtClean="0">
                <a:latin typeface="Arial" pitchFamily="34" charset="0"/>
                <a:cs typeface="Arial" pitchFamily="34" charset="0"/>
              </a:rPr>
              <a:t>self-control</a:t>
            </a:r>
            <a:r>
              <a:rPr lang="ar-JO" sz="3200" b="1" smtClean="0"/>
              <a:t>، التي تجعل الفرد أكثر فعالية.</a:t>
            </a:r>
            <a:r>
              <a:rPr lang="en-US" smtClean="0"/>
              <a:t> </a:t>
            </a:r>
            <a:endParaRPr lang="ar-JO" smtClean="0"/>
          </a:p>
          <a:p>
            <a:pPr algn="r" rtl="1" eaLnBrk="1" hangingPunct="1">
              <a:lnSpc>
                <a:spcPct val="80000"/>
              </a:lnSpc>
            </a:pPr>
            <a:r>
              <a:rPr lang="ar-JO" sz="3200" b="1" smtClean="0"/>
              <a:t>الآن أصبح العامل يمارس الإدارة الذاتية ( مديراً على نفسه - </a:t>
            </a:r>
            <a:r>
              <a:rPr lang="en-US" b="1" u="sng" smtClean="0">
                <a:latin typeface="Arial" pitchFamily="34" charset="0"/>
                <a:cs typeface="Arial" pitchFamily="34" charset="0"/>
                <a:hlinkClick r:id="rId2" tooltip="Super-leadership - Leading Others to Lead Themselves"/>
              </a:rPr>
              <a:t>self-manager</a:t>
            </a:r>
            <a:r>
              <a:rPr lang="ar-JO" sz="3200" b="1" smtClean="0"/>
              <a:t> )، حيث تصبح قراراته ذات أهمية خاصة للنتائج. </a:t>
            </a:r>
            <a:endParaRPr lang="en-US" sz="3200" b="1" smtClean="0"/>
          </a:p>
          <a:p>
            <a:pPr eaLnBrk="1" hangingPunct="1"/>
            <a:endParaRPr lang="en-US" smtClean="0"/>
          </a:p>
        </p:txBody>
      </p:sp>
    </p:spTree>
    <p:extLst>
      <p:ext uri="{BB962C8B-B14F-4D97-AF65-F5344CB8AC3E}">
        <p14:creationId xmlns:p14="http://schemas.microsoft.com/office/powerpoint/2010/main" val="1147756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52400"/>
            <a:ext cx="8229600" cy="1066800"/>
          </a:xfrm>
        </p:spPr>
        <p:txBody>
          <a:bodyPr/>
          <a:lstStyle/>
          <a:p>
            <a:pPr rtl="1" eaLnBrk="1" hangingPunct="1"/>
            <a:r>
              <a:rPr lang="ar-JO" b="1" smtClean="0"/>
              <a:t>المسؤولية الفردية </a:t>
            </a:r>
            <a:endParaRPr lang="en-US" b="1" smtClean="0"/>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lnSpc>
                <a:spcPct val="80000"/>
              </a:lnSpc>
              <a:spcAft>
                <a:spcPts val="0"/>
              </a:spcAft>
              <a:buFont typeface="Georgia" pitchFamily="18" charset="0"/>
              <a:buNone/>
              <a:defRPr/>
            </a:pPr>
            <a:endParaRPr lang="ar-JO" dirty="0" smtClean="0"/>
          </a:p>
          <a:p>
            <a:pPr marL="320040" indent="-320040" algn="r" rtl="1" eaLnBrk="1" fontAlgn="auto" hangingPunct="1">
              <a:lnSpc>
                <a:spcPct val="80000"/>
              </a:lnSpc>
              <a:spcAft>
                <a:spcPts val="0"/>
              </a:spcAft>
              <a:buFont typeface="Wingdings"/>
              <a:buChar char=""/>
              <a:defRPr/>
            </a:pPr>
            <a:r>
              <a:rPr lang="ar-JO" sz="3200" b="1" dirty="0" smtClean="0"/>
              <a:t>في هذا النوع من المؤسسات، ينبغي أن تسأل الإدارة الأسئلة الثلاث التالية لكل موظف:</a:t>
            </a:r>
          </a:p>
          <a:p>
            <a:pPr marL="681037" indent="-571500" algn="r" rtl="1" eaLnBrk="1" fontAlgn="auto" hangingPunct="1">
              <a:lnSpc>
                <a:spcPct val="80000"/>
              </a:lnSpc>
              <a:spcAft>
                <a:spcPts val="0"/>
              </a:spcAft>
              <a:buFont typeface="+mj-lt"/>
              <a:buAutoNum type="romanLcPeriod"/>
              <a:defRPr/>
            </a:pPr>
            <a:r>
              <a:rPr lang="ar-JO" sz="3200" b="1" dirty="0" smtClean="0"/>
              <a:t>عن ماذا أنت مسؤول </a:t>
            </a:r>
            <a:r>
              <a:rPr lang="en-US" b="1" dirty="0" smtClean="0">
                <a:latin typeface="Arial" pitchFamily="34" charset="0"/>
                <a:cs typeface="Arial" pitchFamily="34" charset="0"/>
              </a:rPr>
              <a:t>accountable</a:t>
            </a:r>
            <a:r>
              <a:rPr lang="ar-JO" sz="3200" b="1" dirty="0" smtClean="0"/>
              <a:t>؟.</a:t>
            </a:r>
          </a:p>
          <a:p>
            <a:pPr marL="681037" indent="-571500" algn="r" rtl="1" eaLnBrk="1" fontAlgn="auto" hangingPunct="1">
              <a:lnSpc>
                <a:spcPct val="80000"/>
              </a:lnSpc>
              <a:spcAft>
                <a:spcPts val="0"/>
              </a:spcAft>
              <a:buFont typeface="+mj-lt"/>
              <a:buAutoNum type="romanLcPeriod"/>
              <a:defRPr/>
            </a:pPr>
            <a:r>
              <a:rPr lang="ar-JO" sz="3200" b="1" dirty="0" smtClean="0"/>
              <a:t>ما المعلومات التي تحتاج؟.</a:t>
            </a:r>
          </a:p>
          <a:p>
            <a:pPr marL="681037" indent="-571500" algn="r" rtl="1" eaLnBrk="1" fontAlgn="auto" hangingPunct="1">
              <a:lnSpc>
                <a:spcPct val="80000"/>
              </a:lnSpc>
              <a:spcAft>
                <a:spcPts val="0"/>
              </a:spcAft>
              <a:buFont typeface="+mj-lt"/>
              <a:buAutoNum type="romanLcPeriod"/>
              <a:defRPr/>
            </a:pPr>
            <a:r>
              <a:rPr lang="ar-JO" sz="3200" b="1" dirty="0" smtClean="0"/>
              <a:t>ما المعلومات التي ينغي أن تقدمها للجميع؟ </a:t>
            </a:r>
            <a:endParaRPr lang="en-US" sz="3200" b="1" dirty="0" smtClean="0"/>
          </a:p>
          <a:p>
            <a:pPr marL="320040" indent="-32004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195831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229600" cy="1066800"/>
          </a:xfrm>
        </p:spPr>
        <p:txBody>
          <a:bodyPr/>
          <a:lstStyle/>
          <a:p>
            <a:pPr eaLnBrk="1" hangingPunct="1"/>
            <a:r>
              <a:rPr lang="ar-JO" b="1" smtClean="0"/>
              <a:t>الخطوات الخمس</a:t>
            </a:r>
            <a:endParaRPr lang="en-US" b="1" smtClean="0"/>
          </a:p>
        </p:txBody>
      </p:sp>
      <p:sp>
        <p:nvSpPr>
          <p:cNvPr id="28675" name="Content Placeholder 2"/>
          <p:cNvSpPr>
            <a:spLocks noGrp="1"/>
          </p:cNvSpPr>
          <p:nvPr>
            <p:ph sz="quarter" idx="1"/>
          </p:nvPr>
        </p:nvSpPr>
        <p:spPr>
          <a:xfrm>
            <a:off x="381000" y="2286000"/>
            <a:ext cx="8229600" cy="4324350"/>
          </a:xfrm>
        </p:spPr>
        <p:txBody>
          <a:bodyPr/>
          <a:lstStyle/>
          <a:p>
            <a:pPr eaLnBrk="1" hangingPunct="1">
              <a:buFont typeface="Georgia" pitchFamily="18" charset="0"/>
              <a:buNone/>
            </a:pPr>
            <a:endParaRPr lang="ar-JO" smtClean="0"/>
          </a:p>
        </p:txBody>
      </p:sp>
      <p:sp>
        <p:nvSpPr>
          <p:cNvPr id="5" name="Rectangle 4"/>
          <p:cNvSpPr/>
          <p:nvPr/>
        </p:nvSpPr>
        <p:spPr>
          <a:xfrm>
            <a:off x="5638800" y="24384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FFFF00"/>
                </a:solidFill>
              </a:rPr>
              <a:t>تحديد الأهداف العامة للمؤسسة</a:t>
            </a:r>
            <a:endParaRPr lang="en-US" sz="2400" b="1" dirty="0">
              <a:solidFill>
                <a:srgbClr val="FFFF00"/>
              </a:solidFill>
            </a:endParaRPr>
          </a:p>
        </p:txBody>
      </p:sp>
      <p:sp>
        <p:nvSpPr>
          <p:cNvPr id="6" name="Rectangle 5"/>
          <p:cNvSpPr/>
          <p:nvPr/>
        </p:nvSpPr>
        <p:spPr>
          <a:xfrm>
            <a:off x="6477000" y="3886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FFFF00"/>
                </a:solidFill>
              </a:rPr>
              <a:t>تحديد الأهداف لكل موظف</a:t>
            </a:r>
            <a:endParaRPr lang="en-US" sz="2400" b="1" dirty="0">
              <a:solidFill>
                <a:srgbClr val="FFFF00"/>
              </a:solidFill>
            </a:endParaRPr>
          </a:p>
        </p:txBody>
      </p:sp>
      <p:sp>
        <p:nvSpPr>
          <p:cNvPr id="7" name="Rectangle 6"/>
          <p:cNvSpPr/>
          <p:nvPr/>
        </p:nvSpPr>
        <p:spPr>
          <a:xfrm>
            <a:off x="5791200" y="5486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FFFF00"/>
                </a:solidFill>
              </a:rPr>
              <a:t>متابعة الأداء</a:t>
            </a:r>
            <a:endParaRPr lang="en-US" sz="2400" b="1" dirty="0">
              <a:solidFill>
                <a:srgbClr val="FFFF00"/>
              </a:solidFill>
            </a:endParaRPr>
          </a:p>
        </p:txBody>
      </p:sp>
      <p:sp>
        <p:nvSpPr>
          <p:cNvPr id="8" name="Rectangle 7"/>
          <p:cNvSpPr/>
          <p:nvPr/>
        </p:nvSpPr>
        <p:spPr>
          <a:xfrm>
            <a:off x="2514600" y="5410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FFFF00"/>
                </a:solidFill>
              </a:rPr>
              <a:t>تقييم الأداء</a:t>
            </a:r>
            <a:endParaRPr lang="en-US" sz="2400" b="1" dirty="0">
              <a:solidFill>
                <a:srgbClr val="FFFF00"/>
              </a:solidFill>
            </a:endParaRPr>
          </a:p>
        </p:txBody>
      </p:sp>
      <p:sp>
        <p:nvSpPr>
          <p:cNvPr id="9" name="Rectangle 8"/>
          <p:cNvSpPr/>
          <p:nvPr/>
        </p:nvSpPr>
        <p:spPr>
          <a:xfrm>
            <a:off x="914400" y="39624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rgbClr val="FFFF00"/>
                </a:solidFill>
              </a:rPr>
              <a:t>المكافئة</a:t>
            </a:r>
            <a:endParaRPr lang="en-US" sz="2400" b="1" dirty="0">
              <a:solidFill>
                <a:srgbClr val="FFFF00"/>
              </a:solidFill>
            </a:endParaRPr>
          </a:p>
        </p:txBody>
      </p:sp>
      <p:sp>
        <p:nvSpPr>
          <p:cNvPr id="10" name="Pentagon 9"/>
          <p:cNvSpPr/>
          <p:nvPr/>
        </p:nvSpPr>
        <p:spPr>
          <a:xfrm>
            <a:off x="2362200" y="2438400"/>
            <a:ext cx="18288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400" b="1" dirty="0">
                <a:solidFill>
                  <a:schemeClr val="accent2">
                    <a:lumMod val="20000"/>
                    <a:lumOff val="80000"/>
                  </a:schemeClr>
                </a:solidFill>
              </a:rPr>
              <a:t>أهداف المرحلة التالية</a:t>
            </a:r>
            <a:endParaRPr lang="en-US" sz="2400" b="1" dirty="0">
              <a:solidFill>
                <a:schemeClr val="accent2">
                  <a:lumMod val="20000"/>
                  <a:lumOff val="80000"/>
                </a:schemeClr>
              </a:solidFill>
            </a:endParaRPr>
          </a:p>
        </p:txBody>
      </p:sp>
      <p:cxnSp>
        <p:nvCxnSpPr>
          <p:cNvPr id="12" name="Straight Arrow Connector 11"/>
          <p:cNvCxnSpPr/>
          <p:nvPr/>
        </p:nvCxnSpPr>
        <p:spPr>
          <a:xfrm>
            <a:off x="6705600" y="33528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81800" y="48006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a:off x="4191000" y="59436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flipV="1">
            <a:off x="1828800" y="4876800"/>
            <a:ext cx="685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88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r>
              <a:rPr lang="ar-JO" sz="3200" b="1" dirty="0" smtClean="0"/>
              <a:t>المدير المايكروي يتابع ويقيم كل خطوة في الأداء ..</a:t>
            </a:r>
          </a:p>
          <a:p>
            <a:r>
              <a:rPr lang="ar-JO" sz="3200" b="1" dirty="0" smtClean="0"/>
              <a:t>.. فهو لا يعطي تعليمات عامة حول مهام صغيرة ..</a:t>
            </a:r>
          </a:p>
          <a:p>
            <a:r>
              <a:rPr lang="ar-JO" sz="3200" b="1" dirty="0" smtClean="0"/>
              <a:t>.. على أساس أنه يتابع قضايا أكبر. </a:t>
            </a:r>
            <a:r>
              <a:rPr lang="en-US" sz="3200" b="1" dirty="0" smtClean="0"/>
              <a:t> </a:t>
            </a:r>
            <a:r>
              <a:rPr lang="ar-JO" sz="3200" b="1" dirty="0" smtClean="0"/>
              <a:t> </a:t>
            </a:r>
            <a:endParaRPr lang="en-US" sz="3200" b="1" dirty="0" smtClean="0"/>
          </a:p>
          <a:p>
            <a:endParaRPr lang="ar-JO" dirty="0" smtClean="0"/>
          </a:p>
          <a:p>
            <a:endParaRPr lang="ar-JO" dirty="0"/>
          </a:p>
        </p:txBody>
      </p:sp>
    </p:spTree>
    <p:extLst>
      <p:ext uri="{BB962C8B-B14F-4D97-AF65-F5344CB8AC3E}">
        <p14:creationId xmlns:p14="http://schemas.microsoft.com/office/powerpoint/2010/main" val="1798307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229600" cy="1066800"/>
          </a:xfrm>
        </p:spPr>
        <p:txBody>
          <a:bodyPr/>
          <a:lstStyle/>
          <a:p>
            <a:pPr eaLnBrk="1" hangingPunct="1"/>
            <a:r>
              <a:rPr lang="en-US" smtClean="0"/>
              <a:t>MBO </a:t>
            </a:r>
            <a:r>
              <a:rPr lang="ar-JO" b="1" smtClean="0"/>
              <a:t>مبادئ</a:t>
            </a:r>
            <a:r>
              <a:rPr lang="ar-JO" smtClean="0"/>
              <a:t> </a:t>
            </a:r>
            <a:endParaRPr lang="en-US" smtClean="0"/>
          </a:p>
        </p:txBody>
      </p:sp>
      <p:sp>
        <p:nvSpPr>
          <p:cNvPr id="23555" name="Rectangle 3"/>
          <p:cNvSpPr>
            <a:spLocks noGrp="1" noChangeArrowheads="1"/>
          </p:cNvSpPr>
          <p:nvPr>
            <p:ph sz="quarter" idx="1"/>
          </p:nvPr>
        </p:nvSpPr>
        <p:spPr>
          <a:xfrm>
            <a:off x="228600" y="1905000"/>
            <a:ext cx="8686800" cy="4343400"/>
          </a:xfrm>
        </p:spPr>
        <p:txBody>
          <a:bodyPr/>
          <a:lstStyle/>
          <a:p>
            <a:pPr algn="r" rtl="1" eaLnBrk="1" hangingPunct="1"/>
            <a:r>
              <a:rPr lang="ar-JO" sz="3200" b="1" smtClean="0"/>
              <a:t>تدفق أهداف المؤسسة وغاياتها.</a:t>
            </a:r>
          </a:p>
          <a:p>
            <a:pPr algn="r" rtl="1" eaLnBrk="1" hangingPunct="1"/>
            <a:r>
              <a:rPr lang="ar-JO" sz="3200" b="1" smtClean="0"/>
              <a:t>هدف محدد لكل عضو بالفريق.</a:t>
            </a:r>
          </a:p>
          <a:p>
            <a:pPr algn="r" rtl="1" eaLnBrk="1" hangingPunct="1"/>
            <a:r>
              <a:rPr lang="ar-JO" sz="3200" b="1" smtClean="0"/>
              <a:t>صنع قرار تشاركي.</a:t>
            </a:r>
          </a:p>
          <a:p>
            <a:pPr algn="r" rtl="1" eaLnBrk="1" hangingPunct="1"/>
            <a:r>
              <a:rPr lang="ar-JO" sz="3200" b="1" smtClean="0"/>
              <a:t>إطار زمني واضح.</a:t>
            </a:r>
          </a:p>
          <a:p>
            <a:pPr algn="r" rtl="1" eaLnBrk="1" hangingPunct="1"/>
            <a:r>
              <a:rPr lang="ar-JO" sz="3200" b="1" smtClean="0"/>
              <a:t>تقييم الأداء وتغذية عكسية.</a:t>
            </a:r>
            <a:r>
              <a:rPr lang="en-US" sz="3200" b="1" smtClean="0"/>
              <a:t> </a:t>
            </a:r>
          </a:p>
          <a:p>
            <a:pPr eaLnBrk="1" hangingPunct="1">
              <a:buFont typeface="Wingdings" pitchFamily="2" charset="2"/>
              <a:buNone/>
            </a:pPr>
            <a:endParaRPr lang="en-US" smtClean="0"/>
          </a:p>
        </p:txBody>
      </p:sp>
    </p:spTree>
    <p:extLst>
      <p:ext uri="{BB962C8B-B14F-4D97-AF65-F5344CB8AC3E}">
        <p14:creationId xmlns:p14="http://schemas.microsoft.com/office/powerpoint/2010/main" val="1292311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fade">
                                      <p:cBhvr>
                                        <p:cTn id="27" dur="20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fade">
                                      <p:cBhvr>
                                        <p:cTn id="3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229600" cy="1066800"/>
          </a:xfrm>
        </p:spPr>
        <p:txBody>
          <a:bodyPr/>
          <a:lstStyle/>
          <a:p>
            <a:pPr rtl="1" eaLnBrk="1" hangingPunct="1"/>
            <a:r>
              <a:rPr lang="ar-JO" b="1" smtClean="0"/>
              <a:t>أنواع الأهداف </a:t>
            </a:r>
            <a:endParaRPr lang="en-US" b="1" smtClean="0"/>
          </a:p>
        </p:txBody>
      </p:sp>
      <p:sp>
        <p:nvSpPr>
          <p:cNvPr id="24579" name="Rectangle 3"/>
          <p:cNvSpPr>
            <a:spLocks noGrp="1" noChangeArrowheads="1"/>
          </p:cNvSpPr>
          <p:nvPr>
            <p:ph sz="quarter" idx="1"/>
          </p:nvPr>
        </p:nvSpPr>
        <p:spPr>
          <a:xfrm>
            <a:off x="228600" y="2209800"/>
            <a:ext cx="8686800" cy="4419600"/>
          </a:xfrm>
        </p:spPr>
        <p:txBody>
          <a:bodyPr/>
          <a:lstStyle/>
          <a:p>
            <a:pPr algn="r" rtl="1" eaLnBrk="1" hangingPunct="1">
              <a:lnSpc>
                <a:spcPct val="80000"/>
              </a:lnSpc>
            </a:pPr>
            <a:r>
              <a:rPr lang="ar-JO" sz="3200" b="1" smtClean="0"/>
              <a:t>أهداف روتينية</a:t>
            </a:r>
          </a:p>
          <a:p>
            <a:pPr algn="r" rtl="1" eaLnBrk="1" hangingPunct="1">
              <a:lnSpc>
                <a:spcPct val="80000"/>
              </a:lnSpc>
            </a:pPr>
            <a:r>
              <a:rPr lang="ar-JO" sz="3200" b="1" smtClean="0"/>
              <a:t>أهداف مبتكرة</a:t>
            </a:r>
          </a:p>
          <a:p>
            <a:pPr algn="r" rtl="1" eaLnBrk="1" hangingPunct="1">
              <a:lnSpc>
                <a:spcPct val="80000"/>
              </a:lnSpc>
            </a:pPr>
            <a:r>
              <a:rPr lang="ar-JO" sz="3200" b="1" smtClean="0"/>
              <a:t>أهداف تحسينية </a:t>
            </a:r>
            <a:r>
              <a:rPr lang="en-US" sz="3200" b="1" smtClean="0"/>
              <a:t> </a:t>
            </a:r>
          </a:p>
        </p:txBody>
      </p:sp>
    </p:spTree>
    <p:extLst>
      <p:ext uri="{BB962C8B-B14F-4D97-AF65-F5344CB8AC3E}">
        <p14:creationId xmlns:p14="http://schemas.microsoft.com/office/powerpoint/2010/main" val="372729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endParaRPr lang="ar-JO" smtClean="0"/>
          </a:p>
        </p:txBody>
      </p:sp>
      <p:sp>
        <p:nvSpPr>
          <p:cNvPr id="31747" name="Content Placeholder 2"/>
          <p:cNvSpPr>
            <a:spLocks noGrp="1"/>
          </p:cNvSpPr>
          <p:nvPr>
            <p:ph sz="quarter" idx="1"/>
          </p:nvPr>
        </p:nvSpPr>
        <p:spPr>
          <a:xfrm>
            <a:off x="0" y="2249488"/>
            <a:ext cx="9144000" cy="4324350"/>
          </a:xfrm>
        </p:spPr>
        <p:txBody>
          <a:bodyPr/>
          <a:lstStyle/>
          <a:p>
            <a:pPr eaLnBrk="1" hangingPunct="1">
              <a:lnSpc>
                <a:spcPct val="80000"/>
              </a:lnSpc>
              <a:buFont typeface="Georgia" pitchFamily="18" charset="0"/>
              <a:buNone/>
            </a:pPr>
            <a:r>
              <a:rPr lang="en-US" sz="2000" b="1" smtClean="0"/>
              <a:t> </a:t>
            </a:r>
          </a:p>
          <a:p>
            <a:pPr algn="r" rtl="1" eaLnBrk="1" hangingPunct="1">
              <a:lnSpc>
                <a:spcPct val="80000"/>
              </a:lnSpc>
            </a:pPr>
            <a:r>
              <a:rPr lang="ar-JO" sz="3200" b="1" smtClean="0"/>
              <a:t>ينبغي للأهداف أن تكون:</a:t>
            </a:r>
          </a:p>
          <a:p>
            <a:pPr algn="r" rtl="1" eaLnBrk="1" hangingPunct="1">
              <a:lnSpc>
                <a:spcPct val="80000"/>
              </a:lnSpc>
            </a:pPr>
            <a:r>
              <a:rPr lang="ar-JO" sz="3200" b="1" smtClean="0"/>
              <a:t>مركزة على النتائج،ليس الأفعال</a:t>
            </a:r>
            <a:r>
              <a:rPr lang="en-US" sz="2000" b="1" smtClean="0"/>
              <a:t>focused on a result,not on activity </a:t>
            </a:r>
          </a:p>
          <a:p>
            <a:pPr algn="r" rtl="1" eaLnBrk="1" hangingPunct="1">
              <a:lnSpc>
                <a:spcPct val="80000"/>
              </a:lnSpc>
            </a:pPr>
            <a:r>
              <a:rPr lang="ar-JO" sz="3200" b="1" smtClean="0"/>
              <a:t>متسقة </a:t>
            </a:r>
            <a:r>
              <a:rPr lang="en-US" sz="2000" b="1" smtClean="0"/>
              <a:t>consistent</a:t>
            </a:r>
            <a:r>
              <a:rPr lang="en-US" sz="3200" b="1" smtClean="0"/>
              <a:t> </a:t>
            </a:r>
          </a:p>
          <a:p>
            <a:pPr algn="r" rtl="1" eaLnBrk="1" hangingPunct="1">
              <a:lnSpc>
                <a:spcPct val="80000"/>
              </a:lnSpc>
            </a:pPr>
            <a:r>
              <a:rPr lang="ar-JO" sz="3200" b="1" smtClean="0"/>
              <a:t>محددة </a:t>
            </a:r>
            <a:r>
              <a:rPr lang="en-US" sz="2000" b="1" smtClean="0"/>
              <a:t>specific</a:t>
            </a:r>
            <a:r>
              <a:rPr lang="en-US" sz="3200" b="1" smtClean="0"/>
              <a:t> </a:t>
            </a:r>
          </a:p>
          <a:p>
            <a:pPr algn="r" rtl="1" eaLnBrk="1" hangingPunct="1">
              <a:lnSpc>
                <a:spcPct val="80000"/>
              </a:lnSpc>
            </a:pPr>
            <a:r>
              <a:rPr lang="ar-JO" sz="3200" b="1" smtClean="0"/>
              <a:t>قابلة للقياس </a:t>
            </a:r>
            <a:r>
              <a:rPr lang="en-US" sz="2000" b="1" smtClean="0"/>
              <a:t>measurable</a:t>
            </a:r>
            <a:endParaRPr lang="ar-JO" sz="2000" b="1" smtClean="0"/>
          </a:p>
          <a:p>
            <a:pPr algn="r" rtl="1" eaLnBrk="1" hangingPunct="1">
              <a:lnSpc>
                <a:spcPct val="80000"/>
              </a:lnSpc>
            </a:pPr>
            <a:r>
              <a:rPr lang="ar-JO" sz="3200" b="1" smtClean="0"/>
              <a:t>مرتبطة بالوقت </a:t>
            </a:r>
            <a:r>
              <a:rPr lang="en-US" sz="2000" b="1" smtClean="0"/>
              <a:t>related to time </a:t>
            </a:r>
          </a:p>
          <a:p>
            <a:pPr algn="r" rtl="1" eaLnBrk="1" hangingPunct="1">
              <a:lnSpc>
                <a:spcPct val="80000"/>
              </a:lnSpc>
            </a:pPr>
            <a:r>
              <a:rPr lang="ar-JO" sz="3200" b="1" smtClean="0"/>
              <a:t>قابلة للتحقيق </a:t>
            </a:r>
            <a:r>
              <a:rPr lang="en-US" sz="2000" b="1" smtClean="0"/>
              <a:t>attainable</a:t>
            </a:r>
            <a:r>
              <a:rPr lang="en-US" sz="3200" b="1" smtClean="0"/>
              <a:t> </a:t>
            </a:r>
            <a:endParaRPr lang="ar-JO" sz="3200" b="1" smtClean="0"/>
          </a:p>
          <a:p>
            <a:pPr algn="r" rtl="1" eaLnBrk="1" hangingPunct="1">
              <a:lnSpc>
                <a:spcPct val="80000"/>
              </a:lnSpc>
            </a:pPr>
            <a:endParaRPr lang="en-US" sz="3200" b="1" smtClean="0"/>
          </a:p>
          <a:p>
            <a:pPr eaLnBrk="1" hangingPunct="1"/>
            <a:endParaRPr lang="en-US" smtClean="0"/>
          </a:p>
        </p:txBody>
      </p:sp>
    </p:spTree>
    <p:extLst>
      <p:ext uri="{BB962C8B-B14F-4D97-AF65-F5344CB8AC3E}">
        <p14:creationId xmlns:p14="http://schemas.microsoft.com/office/powerpoint/2010/main" val="54338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normAutofit fontScale="90000"/>
          </a:bodyPr>
          <a:lstStyle/>
          <a:p>
            <a:pPr algn="r" rtl="1" eaLnBrk="1" fontAlgn="auto" hangingPunct="1">
              <a:spcAft>
                <a:spcPts val="0"/>
              </a:spcAft>
              <a:defRPr/>
            </a:pPr>
            <a:r>
              <a:rPr lang="ar-JO" b="1" dirty="0" smtClean="0"/>
              <a:t>ستراتيجية الإدارة بالأهداف- </a:t>
            </a:r>
            <a:r>
              <a:rPr lang="ar-JO" sz="3100" b="1" dirty="0" smtClean="0"/>
              <a:t>المكونات الثلاث الأساسية:</a:t>
            </a:r>
            <a:endParaRPr lang="en-US" sz="3100" b="1" dirty="0" smtClean="0"/>
          </a:p>
        </p:txBody>
      </p:sp>
      <p:sp>
        <p:nvSpPr>
          <p:cNvPr id="3" name="Content Placeholder 2"/>
          <p:cNvSpPr>
            <a:spLocks noGrp="1"/>
          </p:cNvSpPr>
          <p:nvPr>
            <p:ph sz="quarter" idx="1"/>
          </p:nvPr>
        </p:nvSpPr>
        <p:spPr>
          <a:xfrm>
            <a:off x="612775" y="1600200"/>
            <a:ext cx="8153400" cy="4495800"/>
          </a:xfrm>
        </p:spPr>
        <p:txBody>
          <a:bodyPr>
            <a:normAutofit/>
          </a:bodyPr>
          <a:lstStyle/>
          <a:p>
            <a:pPr marL="590550" indent="-590550" algn="r" rtl="1" eaLnBrk="1" fontAlgn="auto" hangingPunct="1">
              <a:lnSpc>
                <a:spcPct val="90000"/>
              </a:lnSpc>
              <a:spcAft>
                <a:spcPts val="0"/>
              </a:spcAft>
              <a:buFont typeface="Wingdings"/>
              <a:buChar char=""/>
              <a:defRPr/>
            </a:pPr>
            <a:r>
              <a:rPr lang="ar-JO" sz="3200" b="1" dirty="0" smtClean="0"/>
              <a:t>توكل لجميع الأفراد في المؤسسة مجموعة من الأهداف التي يعملون على إتمامها ضمن فترة عمل إعتيادية.</a:t>
            </a:r>
          </a:p>
          <a:p>
            <a:pPr marL="590550" indent="-590550" algn="r" rtl="1" eaLnBrk="1" fontAlgn="auto" hangingPunct="1">
              <a:lnSpc>
                <a:spcPct val="90000"/>
              </a:lnSpc>
              <a:spcAft>
                <a:spcPts val="0"/>
              </a:spcAft>
              <a:buFont typeface="Wingdings"/>
              <a:buChar char=""/>
              <a:defRPr/>
            </a:pPr>
            <a:r>
              <a:rPr lang="ar-JO" sz="3200" b="1" dirty="0" smtClean="0"/>
              <a:t>تجرى مراجعات للأداء بشكل دوري لمعرفة مدى تحقيق الأفراد لأهدافهم.</a:t>
            </a:r>
          </a:p>
          <a:p>
            <a:pPr marL="590550" indent="-590550" algn="r" rtl="1" eaLnBrk="1" fontAlgn="auto" hangingPunct="1">
              <a:lnSpc>
                <a:spcPct val="90000"/>
              </a:lnSpc>
              <a:spcAft>
                <a:spcPts val="0"/>
              </a:spcAft>
              <a:buFont typeface="Wingdings"/>
              <a:buChar char=""/>
              <a:defRPr/>
            </a:pPr>
            <a:r>
              <a:rPr lang="ar-JO" sz="3200" b="1" dirty="0" smtClean="0"/>
              <a:t>يكافئ الأفراد على مدى قربهم من تحقيق أهدافهم. </a:t>
            </a:r>
            <a:endParaRPr lang="en-US" sz="3200" b="1" dirty="0" smtClean="0"/>
          </a:p>
          <a:p>
            <a:pPr marL="320040" indent="-320040" algn="r" rtl="1" eaLnBrk="1" fontAlgn="auto" hangingPunct="1">
              <a:spcAft>
                <a:spcPts val="0"/>
              </a:spcAft>
              <a:buFont typeface="Wingdings"/>
              <a:buChar char=""/>
              <a:defRPr/>
            </a:pPr>
            <a:endParaRPr lang="en-US" b="1" dirty="0"/>
          </a:p>
        </p:txBody>
      </p:sp>
    </p:spTree>
    <p:extLst>
      <p:ext uri="{BB962C8B-B14F-4D97-AF65-F5344CB8AC3E}">
        <p14:creationId xmlns:p14="http://schemas.microsoft.com/office/powerpoint/2010/main" val="1787512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rtl="1" eaLnBrk="1" hangingPunct="1"/>
            <a:r>
              <a:rPr lang="ar-JO" b="1" smtClean="0"/>
              <a:t>مراحل الإدارة بالأهداف الست</a:t>
            </a:r>
            <a:endParaRPr lang="en-US" b="1" smtClean="0"/>
          </a:p>
        </p:txBody>
      </p:sp>
      <p:sp>
        <p:nvSpPr>
          <p:cNvPr id="3" name="Content Placeholder 2"/>
          <p:cNvSpPr>
            <a:spLocks noGrp="1"/>
          </p:cNvSpPr>
          <p:nvPr>
            <p:ph sz="quarter" idx="1"/>
          </p:nvPr>
        </p:nvSpPr>
        <p:spPr>
          <a:xfrm>
            <a:off x="612775" y="1600200"/>
            <a:ext cx="8153400" cy="4495800"/>
          </a:xfrm>
        </p:spPr>
        <p:txBody>
          <a:bodyPr>
            <a:normAutofit/>
          </a:bodyPr>
          <a:lstStyle/>
          <a:p>
            <a:pPr marL="590550" indent="-590550" algn="r" rtl="1" eaLnBrk="1" fontAlgn="auto" hangingPunct="1">
              <a:spcAft>
                <a:spcPts val="0"/>
              </a:spcAft>
              <a:buFont typeface="Wingdings"/>
              <a:buChar char=""/>
              <a:defRPr/>
            </a:pPr>
            <a:r>
              <a:rPr lang="ar-JO" sz="3200" b="1" dirty="0" smtClean="0"/>
              <a:t>حدد أهداف عامة للمؤسسة على مستوى مجلس الإدارة.</a:t>
            </a:r>
          </a:p>
          <a:p>
            <a:pPr marL="590550" indent="-590550" algn="r" rtl="1" eaLnBrk="1" fontAlgn="auto" hangingPunct="1">
              <a:spcAft>
                <a:spcPts val="0"/>
              </a:spcAft>
              <a:buFont typeface="Wingdings"/>
              <a:buChar char=""/>
              <a:defRPr/>
            </a:pPr>
            <a:r>
              <a:rPr lang="ar-JO" sz="3200" b="1" dirty="0" smtClean="0"/>
              <a:t>حلل المهام الإدارية وصمم وصف وظيفي بحيث يتم تخصيص المسؤوليات وحق إتخاذ القرارات لكل مدير.</a:t>
            </a:r>
          </a:p>
          <a:p>
            <a:pPr marL="590550" indent="-590550" algn="r" rtl="1" eaLnBrk="1" fontAlgn="auto" hangingPunct="1">
              <a:spcAft>
                <a:spcPts val="0"/>
              </a:spcAft>
              <a:buFont typeface="Wingdings"/>
              <a:buChar char=""/>
              <a:defRPr/>
            </a:pPr>
            <a:r>
              <a:rPr lang="ar-JO" sz="3200" b="1" dirty="0" smtClean="0"/>
              <a:t>ضع معايير أداء</a:t>
            </a:r>
          </a:p>
          <a:p>
            <a:pPr marL="590550" indent="-590550" algn="r" rtl="1" eaLnBrk="1" fontAlgn="auto" hangingPunct="1">
              <a:spcAft>
                <a:spcPts val="0"/>
              </a:spcAft>
              <a:buFont typeface="Wingdings"/>
              <a:buChar char=""/>
              <a:defRPr/>
            </a:pPr>
            <a:r>
              <a:rPr lang="ar-JO" sz="3200" b="1" dirty="0" smtClean="0"/>
              <a:t>ضع أهداف محددة ومتفق عليها</a:t>
            </a:r>
          </a:p>
          <a:p>
            <a:pPr marL="590550" indent="-590550" algn="r" rtl="1" eaLnBrk="1" fontAlgn="auto" hangingPunct="1">
              <a:spcAft>
                <a:spcPts val="0"/>
              </a:spcAft>
              <a:buFont typeface="Wingdings"/>
              <a:buChar char=""/>
              <a:defRPr/>
            </a:pPr>
            <a:r>
              <a:rPr lang="en-US" sz="3200" b="1" dirty="0" smtClean="0"/>
              <a:t> </a:t>
            </a:r>
            <a:r>
              <a:rPr lang="ar-JO" sz="3200" b="1" dirty="0" smtClean="0"/>
              <a:t>وائم أهداف المدراء مع الأهداف العامة للمؤسسة.</a:t>
            </a:r>
          </a:p>
          <a:p>
            <a:pPr marL="590550" indent="-590550" algn="r" rtl="1" eaLnBrk="1" fontAlgn="auto" hangingPunct="1">
              <a:spcAft>
                <a:spcPts val="0"/>
              </a:spcAft>
              <a:buFont typeface="Wingdings"/>
              <a:buChar char=""/>
              <a:defRPr/>
            </a:pPr>
            <a:r>
              <a:rPr lang="ar-JO" sz="3200" b="1" dirty="0" smtClean="0"/>
              <a:t>إبن نظام معلومات إدارية لمتابعة تقدم العمل في تحقيق الأهداف.</a:t>
            </a:r>
            <a:endParaRPr lang="en-US" sz="3200" b="1" dirty="0" smtClean="0"/>
          </a:p>
          <a:p>
            <a:pPr marL="320040" indent="-320040" algn="r" rtl="1" eaLnBrk="1" fontAlgn="auto" hangingPunct="1">
              <a:spcAft>
                <a:spcPts val="0"/>
              </a:spcAft>
              <a:buFont typeface="Wingdings"/>
              <a:buChar char=""/>
              <a:defRPr/>
            </a:pPr>
            <a:endParaRPr lang="en-US" sz="3200" b="1" dirty="0"/>
          </a:p>
        </p:txBody>
      </p:sp>
    </p:spTree>
    <p:extLst>
      <p:ext uri="{BB962C8B-B14F-4D97-AF65-F5344CB8AC3E}">
        <p14:creationId xmlns:p14="http://schemas.microsoft.com/office/powerpoint/2010/main" val="3633171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066800"/>
          </a:xfrm>
        </p:spPr>
        <p:txBody>
          <a:bodyPr/>
          <a:lstStyle/>
          <a:p>
            <a:pPr rtl="1" eaLnBrk="1" hangingPunct="1"/>
            <a:r>
              <a:rPr lang="ar-JO" b="1" smtClean="0"/>
              <a:t>8 مجالات أساسية لملاحقة النتائج:</a:t>
            </a:r>
            <a:endParaRPr lang="en-US" b="1" smtClean="0"/>
          </a:p>
        </p:txBody>
      </p:sp>
      <p:sp>
        <p:nvSpPr>
          <p:cNvPr id="34819" name="Content Placeholder 2"/>
          <p:cNvSpPr>
            <a:spLocks noGrp="1"/>
          </p:cNvSpPr>
          <p:nvPr>
            <p:ph sz="quarter" idx="1"/>
          </p:nvPr>
        </p:nvSpPr>
        <p:spPr>
          <a:xfrm>
            <a:off x="612775" y="1600200"/>
            <a:ext cx="8153400" cy="4495800"/>
          </a:xfrm>
        </p:spPr>
        <p:txBody>
          <a:bodyPr/>
          <a:lstStyle/>
          <a:p>
            <a:pPr algn="r" rtl="1" eaLnBrk="1" hangingPunct="1">
              <a:lnSpc>
                <a:spcPct val="90000"/>
              </a:lnSpc>
            </a:pPr>
            <a:r>
              <a:rPr lang="ar-JO" sz="3200" b="1" smtClean="0"/>
              <a:t>التسويق</a:t>
            </a:r>
          </a:p>
          <a:p>
            <a:pPr algn="r" rtl="1" eaLnBrk="1" hangingPunct="1">
              <a:lnSpc>
                <a:spcPct val="90000"/>
              </a:lnSpc>
            </a:pPr>
            <a:r>
              <a:rPr lang="ar-JO" sz="3200" b="1" smtClean="0"/>
              <a:t>الإبتكار</a:t>
            </a:r>
          </a:p>
          <a:p>
            <a:pPr algn="r" rtl="1" eaLnBrk="1" hangingPunct="1">
              <a:lnSpc>
                <a:spcPct val="90000"/>
              </a:lnSpc>
            </a:pPr>
            <a:r>
              <a:rPr lang="ar-JO" sz="3200" b="1" smtClean="0"/>
              <a:t>تنظيم الموارد البشرية</a:t>
            </a:r>
          </a:p>
          <a:p>
            <a:pPr algn="r" rtl="1" eaLnBrk="1" hangingPunct="1">
              <a:lnSpc>
                <a:spcPct val="90000"/>
              </a:lnSpc>
            </a:pPr>
            <a:r>
              <a:rPr lang="ar-JO" sz="3200" b="1" smtClean="0"/>
              <a:t>الموارد المالية</a:t>
            </a:r>
          </a:p>
          <a:p>
            <a:pPr algn="r" rtl="1" eaLnBrk="1" hangingPunct="1">
              <a:lnSpc>
                <a:spcPct val="90000"/>
              </a:lnSpc>
            </a:pPr>
            <a:r>
              <a:rPr lang="ar-JO" sz="3200" b="1" smtClean="0"/>
              <a:t>الموارد الملموسة</a:t>
            </a:r>
          </a:p>
          <a:p>
            <a:pPr algn="r" rtl="1" eaLnBrk="1" hangingPunct="1">
              <a:lnSpc>
                <a:spcPct val="90000"/>
              </a:lnSpc>
            </a:pPr>
            <a:r>
              <a:rPr lang="ar-JO" sz="3200" b="1" smtClean="0"/>
              <a:t>الإنتاجية</a:t>
            </a:r>
          </a:p>
          <a:p>
            <a:pPr algn="r" rtl="1" eaLnBrk="1" hangingPunct="1">
              <a:lnSpc>
                <a:spcPct val="90000"/>
              </a:lnSpc>
            </a:pPr>
            <a:r>
              <a:rPr lang="ar-JO" sz="3200" b="1" smtClean="0"/>
              <a:t>المسؤولية الإجتماعية</a:t>
            </a:r>
          </a:p>
          <a:p>
            <a:pPr algn="r" rtl="1" eaLnBrk="1" hangingPunct="1">
              <a:lnSpc>
                <a:spcPct val="90000"/>
              </a:lnSpc>
            </a:pPr>
            <a:r>
              <a:rPr lang="ar-JO" sz="3200" b="1" smtClean="0"/>
              <a:t>متطلبات الأرباح</a:t>
            </a:r>
            <a:r>
              <a:rPr lang="en-US" sz="3200" b="1" smtClean="0"/>
              <a:t> </a:t>
            </a:r>
          </a:p>
          <a:p>
            <a:pPr algn="r" rtl="1" eaLnBrk="1" hangingPunct="1"/>
            <a:endParaRPr lang="en-US" sz="3200" b="1" smtClean="0"/>
          </a:p>
        </p:txBody>
      </p:sp>
    </p:spTree>
    <p:extLst>
      <p:ext uri="{BB962C8B-B14F-4D97-AF65-F5344CB8AC3E}">
        <p14:creationId xmlns:p14="http://schemas.microsoft.com/office/powerpoint/2010/main" val="1303765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304800"/>
            <a:ext cx="8534400" cy="685800"/>
          </a:xfrm>
        </p:spPr>
        <p:txBody>
          <a:bodyPr>
            <a:normAutofit fontScale="90000"/>
          </a:bodyPr>
          <a:lstStyle/>
          <a:p>
            <a:pPr rtl="1" eaLnBrk="1" fontAlgn="auto" hangingPunct="1">
              <a:spcAft>
                <a:spcPts val="0"/>
              </a:spcAft>
              <a:defRPr/>
            </a:pPr>
            <a:r>
              <a:rPr lang="ar-JO" b="1" dirty="0" smtClean="0"/>
              <a:t>مزايا الإدارة بالأهداف</a:t>
            </a:r>
            <a:endParaRPr lang="en-US" b="1" dirty="0" smtClean="0"/>
          </a:p>
        </p:txBody>
      </p:sp>
      <p:sp>
        <p:nvSpPr>
          <p:cNvPr id="33795" name="Rectangle 3"/>
          <p:cNvSpPr>
            <a:spLocks noGrp="1" noChangeArrowheads="1"/>
          </p:cNvSpPr>
          <p:nvPr>
            <p:ph sz="quarter" idx="1"/>
          </p:nvPr>
        </p:nvSpPr>
        <p:spPr>
          <a:xfrm>
            <a:off x="228600" y="1676400"/>
            <a:ext cx="8686800" cy="5181600"/>
          </a:xfrm>
        </p:spPr>
        <p:txBody>
          <a:bodyPr/>
          <a:lstStyle/>
          <a:p>
            <a:pPr algn="r" rtl="1" eaLnBrk="1" hangingPunct="1">
              <a:lnSpc>
                <a:spcPct val="80000"/>
              </a:lnSpc>
            </a:pPr>
            <a:r>
              <a:rPr lang="ar-JO" sz="3200" b="1" smtClean="0"/>
              <a:t>تركز الإدارة بالأهداف بإستمرار على ماذا ينبغي عمله في مؤسسة لتحقيق أهدافها.</a:t>
            </a:r>
          </a:p>
          <a:p>
            <a:pPr algn="r" rtl="1" eaLnBrk="1" hangingPunct="1">
              <a:lnSpc>
                <a:spcPct val="80000"/>
              </a:lnSpc>
            </a:pPr>
            <a:r>
              <a:rPr lang="ar-JO" sz="3200" b="1" smtClean="0"/>
              <a:t>تأكيد إنخراط الموظفين وإلتزامهم في تحقيق أهداف المؤسسة.</a:t>
            </a:r>
            <a:r>
              <a:rPr lang="ar-JO" sz="2700" smtClean="0"/>
              <a:t> </a:t>
            </a:r>
            <a:endParaRPr lang="en-US" sz="2700" smtClean="0"/>
          </a:p>
        </p:txBody>
      </p:sp>
    </p:spTree>
    <p:extLst>
      <p:ext uri="{BB962C8B-B14F-4D97-AF65-F5344CB8AC3E}">
        <p14:creationId xmlns:p14="http://schemas.microsoft.com/office/powerpoint/2010/main" val="176637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rtl="1" eaLnBrk="1" hangingPunct="1"/>
            <a:r>
              <a:rPr lang="ar-JO" b="1" smtClean="0"/>
              <a:t>مساوئ الإدارة بالأهداف</a:t>
            </a:r>
            <a:endParaRPr lang="en-US" b="1" smtClean="0"/>
          </a:p>
        </p:txBody>
      </p:sp>
      <p:sp>
        <p:nvSpPr>
          <p:cNvPr id="36867" name="Content Placeholder 2"/>
          <p:cNvSpPr>
            <a:spLocks noGrp="1"/>
          </p:cNvSpPr>
          <p:nvPr>
            <p:ph sz="quarter" idx="1"/>
          </p:nvPr>
        </p:nvSpPr>
        <p:spPr>
          <a:xfrm>
            <a:off x="612775" y="1600200"/>
            <a:ext cx="8153400" cy="4495800"/>
          </a:xfrm>
        </p:spPr>
        <p:txBody>
          <a:bodyPr/>
          <a:lstStyle/>
          <a:p>
            <a:pPr algn="r" rtl="1" eaLnBrk="1" hangingPunct="1">
              <a:lnSpc>
                <a:spcPct val="80000"/>
              </a:lnSpc>
            </a:pPr>
            <a:r>
              <a:rPr lang="ar-JO" sz="3200" b="1" smtClean="0"/>
              <a:t>تطوير الأهداف العامة يمكن أن يستهلك الكثير من الوقت بحيث يترك وقت أقل لتنفيذ أعمالهم.</a:t>
            </a:r>
          </a:p>
          <a:p>
            <a:pPr algn="r" rtl="1" eaLnBrk="1" hangingPunct="1">
              <a:lnSpc>
                <a:spcPct val="80000"/>
              </a:lnSpc>
            </a:pPr>
            <a:r>
              <a:rPr lang="ar-JO" sz="3200" b="1" smtClean="0"/>
              <a:t>صياغة الأهداف بالتفصيل وإيصالها وتقييم أداءها يزيد من حجم العمل الكتابي.</a:t>
            </a:r>
            <a:endParaRPr lang="en-US" sz="3200" b="1" smtClean="0"/>
          </a:p>
          <a:p>
            <a:pPr eaLnBrk="1" hangingPunct="1"/>
            <a:endParaRPr lang="en-US" smtClean="0"/>
          </a:p>
        </p:txBody>
      </p:sp>
    </p:spTree>
    <p:extLst>
      <p:ext uri="{BB962C8B-B14F-4D97-AF65-F5344CB8AC3E}">
        <p14:creationId xmlns:p14="http://schemas.microsoft.com/office/powerpoint/2010/main" val="404675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ar-JO" sz="3200" b="1" dirty="0" smtClean="0"/>
              <a:t>بسم الله الرحمن الرحيم</a:t>
            </a:r>
            <a:endParaRPr lang="ar-JO" sz="3200" b="1" dirty="0"/>
          </a:p>
        </p:txBody>
      </p:sp>
      <p:sp>
        <p:nvSpPr>
          <p:cNvPr id="3" name="Subtitle 2"/>
          <p:cNvSpPr>
            <a:spLocks noGrp="1"/>
          </p:cNvSpPr>
          <p:nvPr>
            <p:ph type="subTitle" idx="1"/>
          </p:nvPr>
        </p:nvSpPr>
        <p:spPr>
          <a:xfrm>
            <a:off x="685800" y="2743200"/>
            <a:ext cx="8001000" cy="2895600"/>
          </a:xfrm>
        </p:spPr>
        <p:txBody>
          <a:bodyPr/>
          <a:lstStyle/>
          <a:p>
            <a:r>
              <a:rPr lang="en-US" sz="4400" b="1" dirty="0" smtClean="0"/>
              <a:t>Materials Requirements Planning (MRP)</a:t>
            </a:r>
          </a:p>
          <a:p>
            <a:endParaRPr lang="ar-JO" dirty="0"/>
          </a:p>
        </p:txBody>
      </p:sp>
    </p:spTree>
    <p:extLst>
      <p:ext uri="{BB962C8B-B14F-4D97-AF65-F5344CB8AC3E}">
        <p14:creationId xmlns:p14="http://schemas.microsoft.com/office/powerpoint/2010/main" val="2513346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MRP</a:t>
            </a:r>
            <a:endParaRPr lang="ar-JO" dirty="0"/>
          </a:p>
        </p:txBody>
      </p:sp>
      <p:sp>
        <p:nvSpPr>
          <p:cNvPr id="3" name="Content Placeholder 2"/>
          <p:cNvSpPr>
            <a:spLocks noGrp="1"/>
          </p:cNvSpPr>
          <p:nvPr>
            <p:ph idx="1"/>
          </p:nvPr>
        </p:nvSpPr>
        <p:spPr/>
        <p:txBody>
          <a:bodyPr>
            <a:normAutofit/>
          </a:bodyPr>
          <a:lstStyle/>
          <a:p>
            <a:pPr algn="r" rtl="1"/>
            <a:r>
              <a:rPr lang="ar-JO" b="1" dirty="0" smtClean="0"/>
              <a:t>أداة تخطيط مصممة بشكل خاص لعمليات التجميع.</a:t>
            </a:r>
          </a:p>
          <a:p>
            <a:pPr algn="r" rtl="1"/>
            <a:r>
              <a:rPr lang="ar-JO" b="1" dirty="0" smtClean="0"/>
              <a:t>وتهدف لجعل كل وحدة إنتاجية قادرة على إخبار مورديها ما هي القطع التي تحتاج ومتى تحتاجها.</a:t>
            </a:r>
          </a:p>
          <a:p>
            <a:pPr algn="r" rtl="1"/>
            <a:r>
              <a:rPr lang="ar-JO" b="1" dirty="0" smtClean="0"/>
              <a:t>وهذا المورد قد يكون محطة إنتاجية سابقة وقد يكون مورداً خارجياً.</a:t>
            </a:r>
            <a:endParaRPr lang="en-US" b="1" dirty="0" smtClean="0"/>
          </a:p>
          <a:p>
            <a:endParaRPr lang="ar-JO" dirty="0"/>
          </a:p>
        </p:txBody>
      </p:sp>
    </p:spTree>
    <p:extLst>
      <p:ext uri="{BB962C8B-B14F-4D97-AF65-F5344CB8AC3E}">
        <p14:creationId xmlns:p14="http://schemas.microsoft.com/office/powerpoint/2010/main" val="272335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الإدارة المايكروية قد تنشأ عن ضرورات محلية..</a:t>
            </a:r>
          </a:p>
          <a:p>
            <a:r>
              <a:rPr lang="ar-JO" sz="3200" b="1" dirty="0" smtClean="0"/>
              <a:t>.. الإهتمام بالتفاصيل ..</a:t>
            </a:r>
          </a:p>
          <a:p>
            <a:r>
              <a:rPr lang="ar-JO" sz="3200" b="1" dirty="0" smtClean="0"/>
              <a:t>.. تزايد ضغط العمل ..</a:t>
            </a:r>
          </a:p>
          <a:p>
            <a:r>
              <a:rPr lang="ar-JO" sz="3200" b="1" dirty="0" smtClean="0"/>
              <a:t>.. أو الإحساس بعدم الأمان.</a:t>
            </a:r>
            <a:r>
              <a:rPr lang="en-US" sz="3200" b="1" dirty="0" smtClean="0"/>
              <a:t> </a:t>
            </a:r>
          </a:p>
          <a:p>
            <a:endParaRPr lang="ar-JO" dirty="0"/>
          </a:p>
        </p:txBody>
      </p:sp>
    </p:spTree>
    <p:extLst>
      <p:ext uri="{BB962C8B-B14F-4D97-AF65-F5344CB8AC3E}">
        <p14:creationId xmlns:p14="http://schemas.microsoft.com/office/powerpoint/2010/main" val="3871773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تخطيط متطلبات الإنتاج</a:t>
            </a:r>
            <a:endParaRPr lang="ar-JO" b="1" dirty="0"/>
          </a:p>
        </p:txBody>
      </p:sp>
      <p:sp>
        <p:nvSpPr>
          <p:cNvPr id="3" name="Content Placeholder 2"/>
          <p:cNvSpPr>
            <a:spLocks noGrp="1"/>
          </p:cNvSpPr>
          <p:nvPr>
            <p:ph idx="1"/>
          </p:nvPr>
        </p:nvSpPr>
        <p:spPr>
          <a:xfrm>
            <a:off x="0" y="1600200"/>
            <a:ext cx="9144000" cy="4525963"/>
          </a:xfrm>
        </p:spPr>
        <p:txBody>
          <a:bodyPr>
            <a:normAutofit/>
          </a:bodyPr>
          <a:lstStyle/>
          <a:p>
            <a:pPr algn="r" rtl="1"/>
            <a:r>
              <a:rPr lang="ar-JO" b="1" dirty="0" smtClean="0"/>
              <a:t>يعد </a:t>
            </a:r>
            <a:r>
              <a:rPr lang="en-US" b="1" dirty="0" smtClean="0"/>
              <a:t>MRP</a:t>
            </a:r>
            <a:r>
              <a:rPr lang="ar-JO" b="1" dirty="0" smtClean="0"/>
              <a:t> إذا ما أستخدم مع </a:t>
            </a:r>
            <a:r>
              <a:rPr lang="en-US" b="1" dirty="0" smtClean="0"/>
              <a:t> </a:t>
            </a:r>
            <a:r>
              <a:rPr lang="ar-JO" b="1" dirty="0" smtClean="0"/>
              <a:t> </a:t>
            </a:r>
            <a:r>
              <a:rPr lang="en-US" b="1" dirty="0" smtClean="0"/>
              <a:t>MRP II</a:t>
            </a:r>
            <a:r>
              <a:rPr lang="ar-JO" b="1" dirty="0" smtClean="0"/>
              <a:t> من أفضل أدوات التخطيط في العالم.</a:t>
            </a:r>
          </a:p>
          <a:p>
            <a:pPr algn="r" rtl="1"/>
            <a:r>
              <a:rPr lang="ar-JO" b="1" dirty="0" smtClean="0"/>
              <a:t>صُمم  للتعامل مع مشاكل المتطلبات المُعتمدة</a:t>
            </a:r>
            <a:r>
              <a:rPr lang="en-US" b="1" dirty="0" smtClean="0"/>
              <a:t> </a:t>
            </a:r>
            <a:r>
              <a:rPr lang="ar-JO" b="1" dirty="0" smtClean="0"/>
              <a:t> </a:t>
            </a:r>
            <a:r>
              <a:rPr lang="en-US" sz="2400" b="1" dirty="0" smtClean="0"/>
              <a:t>dependant</a:t>
            </a:r>
            <a:r>
              <a:rPr lang="en-US" sz="2800" b="1" dirty="0" smtClean="0"/>
              <a:t> </a:t>
            </a:r>
            <a:r>
              <a:rPr lang="en-US" sz="2400" b="1" dirty="0" smtClean="0"/>
              <a:t>demands</a:t>
            </a:r>
            <a:r>
              <a:rPr lang="ar-JO" sz="2800" b="1" dirty="0" smtClean="0"/>
              <a:t> </a:t>
            </a:r>
            <a:r>
              <a:rPr lang="ar-JO" b="1" dirty="0" smtClean="0"/>
              <a:t>- حيث يتم تحديد مقدار المدخلات بعد تحديد عدد المنتجات.</a:t>
            </a:r>
          </a:p>
          <a:p>
            <a:pPr algn="r" rtl="1"/>
            <a:r>
              <a:rPr lang="ar-JO" b="1" dirty="0" smtClean="0"/>
              <a:t>إستفاد هذا النظام من تقدم علوم الحاسوب لإتمام العمليات الحسابية بسرعة.</a:t>
            </a:r>
            <a:endParaRPr lang="en-US" b="1" dirty="0" smtClean="0"/>
          </a:p>
          <a:p>
            <a:pPr>
              <a:buNone/>
            </a:pPr>
            <a:endParaRPr lang="ar-JO" b="1" dirty="0"/>
          </a:p>
        </p:txBody>
      </p:sp>
    </p:spTree>
    <p:extLst>
      <p:ext uri="{BB962C8B-B14F-4D97-AF65-F5344CB8AC3E}">
        <p14:creationId xmlns:p14="http://schemas.microsoft.com/office/powerpoint/2010/main" val="815861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Dependant  demands inventory</a:t>
            </a:r>
            <a:endParaRPr lang="ar-JO" b="1" dirty="0"/>
          </a:p>
        </p:txBody>
      </p:sp>
      <p:sp>
        <p:nvSpPr>
          <p:cNvPr id="3" name="Content Placeholder 2"/>
          <p:cNvSpPr>
            <a:spLocks noGrp="1"/>
          </p:cNvSpPr>
          <p:nvPr>
            <p:ph idx="1"/>
          </p:nvPr>
        </p:nvSpPr>
        <p:spPr/>
        <p:txBody>
          <a:bodyPr/>
          <a:lstStyle/>
          <a:p>
            <a:pPr algn="r" rtl="1"/>
            <a:r>
              <a:rPr lang="ar-JO" b="1" dirty="0" smtClean="0"/>
              <a:t>وهي المدخلات والمكونات والمنتجات التي تتحقق الحاجة إليها بتوفير منتجات ومدخلات أخرى، أي مرتبطة بأخرى.</a:t>
            </a:r>
          </a:p>
          <a:p>
            <a:pPr algn="r" rtl="1"/>
            <a:r>
              <a:rPr lang="ar-JO" b="1" dirty="0" smtClean="0"/>
              <a:t>مثال :  توفير كراسي السفرة وإرتباطها بطاولة السفرة.</a:t>
            </a:r>
          </a:p>
          <a:p>
            <a:pPr algn="r" rtl="1"/>
            <a:r>
              <a:rPr lang="ar-JO" b="1" dirty="0" smtClean="0"/>
              <a:t>الكراسي </a:t>
            </a:r>
            <a:r>
              <a:rPr lang="en-US" b="1" dirty="0" smtClean="0"/>
              <a:t>dependent demand inventory</a:t>
            </a:r>
            <a:endParaRPr lang="ar-JO" b="1" dirty="0" smtClean="0"/>
          </a:p>
          <a:p>
            <a:pPr algn="r" rtl="1"/>
            <a:r>
              <a:rPr lang="ar-JO" b="1" dirty="0" smtClean="0"/>
              <a:t>الطاولات</a:t>
            </a:r>
            <a:r>
              <a:rPr lang="en-US" b="1" dirty="0" smtClean="0"/>
              <a:t>independent demand inventory </a:t>
            </a:r>
            <a:r>
              <a:rPr lang="ar-JO" b="1" dirty="0" smtClean="0"/>
              <a:t> </a:t>
            </a:r>
            <a:endParaRPr lang="ar-JO" b="1" dirty="0"/>
          </a:p>
        </p:txBody>
      </p:sp>
    </p:spTree>
    <p:extLst>
      <p:ext uri="{BB962C8B-B14F-4D97-AF65-F5344CB8AC3E}">
        <p14:creationId xmlns:p14="http://schemas.microsoft.com/office/powerpoint/2010/main" val="1174810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Master Production Schedule</a:t>
            </a:r>
            <a:endParaRPr lang="ar-JO" dirty="0"/>
          </a:p>
        </p:txBody>
      </p:sp>
      <p:sp>
        <p:nvSpPr>
          <p:cNvPr id="3" name="Content Placeholder 2"/>
          <p:cNvSpPr>
            <a:spLocks noGrp="1"/>
          </p:cNvSpPr>
          <p:nvPr>
            <p:ph idx="1"/>
          </p:nvPr>
        </p:nvSpPr>
        <p:spPr/>
        <p:txBody>
          <a:bodyPr>
            <a:normAutofit/>
          </a:bodyPr>
          <a:lstStyle/>
          <a:p>
            <a:pPr algn="r" rtl="1"/>
            <a:r>
              <a:rPr lang="ar-JO" b="1" dirty="0" smtClean="0"/>
              <a:t>تبدأ العملية على مستوى الإدارة العليا بتحديد.....</a:t>
            </a:r>
          </a:p>
          <a:p>
            <a:pPr algn="r" rtl="1"/>
            <a:r>
              <a:rPr lang="ar-JO" b="1" dirty="0" smtClean="0"/>
              <a:t>.... ” جدول إنتاج رئيسي ”                           </a:t>
            </a:r>
            <a:r>
              <a:rPr lang="en-US" b="1" dirty="0" smtClean="0"/>
              <a:t>Master Production Schedule (MPS)</a:t>
            </a:r>
            <a:r>
              <a:rPr lang="ar-JO" b="1" dirty="0" smtClean="0"/>
              <a:t> </a:t>
            </a:r>
            <a:endParaRPr lang="en-US" b="1" dirty="0" smtClean="0"/>
          </a:p>
          <a:p>
            <a:pPr algn="r" rtl="1"/>
            <a:r>
              <a:rPr lang="ar-JO" b="1" dirty="0" smtClean="0"/>
              <a:t>وهو تجميع للمتطلبات المحددة والتوقعات وعدد المنتجات الجاهزة.</a:t>
            </a:r>
          </a:p>
          <a:p>
            <a:endParaRPr lang="en-US" dirty="0" smtClean="0"/>
          </a:p>
          <a:p>
            <a:pPr>
              <a:buNone/>
            </a:pPr>
            <a:endParaRPr lang="ar-JO" dirty="0"/>
          </a:p>
        </p:txBody>
      </p:sp>
    </p:spTree>
    <p:extLst>
      <p:ext uri="{BB962C8B-B14F-4D97-AF65-F5344CB8AC3E}">
        <p14:creationId xmlns:p14="http://schemas.microsoft.com/office/powerpoint/2010/main" val="3965780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MPS</a:t>
            </a:r>
            <a:endParaRPr lang="ar-JO" dirty="0"/>
          </a:p>
        </p:txBody>
      </p:sp>
      <p:sp>
        <p:nvSpPr>
          <p:cNvPr id="3" name="Content Placeholder 2"/>
          <p:cNvSpPr>
            <a:spLocks noGrp="1"/>
          </p:cNvSpPr>
          <p:nvPr>
            <p:ph idx="1"/>
          </p:nvPr>
        </p:nvSpPr>
        <p:spPr/>
        <p:txBody>
          <a:bodyPr>
            <a:normAutofit/>
          </a:bodyPr>
          <a:lstStyle/>
          <a:p>
            <a:pPr algn="r" rtl="1"/>
            <a:r>
              <a:rPr lang="ar-JO" b="1" dirty="0" smtClean="0"/>
              <a:t>الإعتبارات الرئيسية لإعداد جدول الإنتاج الرئيسي  </a:t>
            </a:r>
            <a:r>
              <a:rPr lang="en-US" b="1" dirty="0" smtClean="0"/>
              <a:t>MPS</a:t>
            </a:r>
            <a:r>
              <a:rPr lang="ar-JO" b="1" dirty="0" smtClean="0"/>
              <a:t> :</a:t>
            </a:r>
          </a:p>
          <a:p>
            <a:pPr algn="r" rtl="1"/>
            <a:r>
              <a:rPr lang="ar-JO" b="1" dirty="0" smtClean="0"/>
              <a:t>الوعاء الزمني </a:t>
            </a:r>
            <a:r>
              <a:rPr lang="en-US" b="1" dirty="0" smtClean="0"/>
              <a:t>time bucket</a:t>
            </a:r>
            <a:r>
              <a:rPr lang="ar-JO" b="1" dirty="0" smtClean="0"/>
              <a:t> يمثل الفترة التي يعد لها الجدول وهي في العادة أسبوع أو شهر أو أكثر.</a:t>
            </a:r>
          </a:p>
          <a:p>
            <a:pPr algn="r" rtl="1"/>
            <a:r>
              <a:rPr lang="ar-JO" b="1" dirty="0" smtClean="0"/>
              <a:t>أفق التخطيط </a:t>
            </a:r>
            <a:r>
              <a:rPr lang="en-US" b="1" dirty="0" smtClean="0"/>
              <a:t>planning horizon</a:t>
            </a:r>
            <a:r>
              <a:rPr lang="ar-JO" b="1" dirty="0" smtClean="0"/>
              <a:t> ويمثل مدى مجال التخطيط .. أي إلى أي مدى زمني ينبغي التخطيط. </a:t>
            </a:r>
            <a:endParaRPr lang="en-US" b="1" dirty="0" smtClean="0"/>
          </a:p>
        </p:txBody>
      </p:sp>
    </p:spTree>
    <p:extLst>
      <p:ext uri="{BB962C8B-B14F-4D97-AF65-F5344CB8AC3E}">
        <p14:creationId xmlns:p14="http://schemas.microsoft.com/office/powerpoint/2010/main" val="2789415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r" rtl="1"/>
            <a:r>
              <a:rPr lang="ar-JO" b="1" dirty="0" smtClean="0"/>
              <a:t>هناك ثلاث خطوات لإعداد جدول الأم آر بي:</a:t>
            </a:r>
            <a:endParaRPr lang="en-US" b="1" dirty="0" smtClean="0"/>
          </a:p>
          <a:p>
            <a:pPr algn="r" rtl="1">
              <a:buFont typeface="Wingdings" pitchFamily="2" charset="2"/>
              <a:buChar char="Ø"/>
            </a:pPr>
            <a:r>
              <a:rPr lang="en-US" b="1" dirty="0" smtClean="0"/>
              <a:t>Exploding</a:t>
            </a:r>
            <a:r>
              <a:rPr lang="ar-JO" b="1" dirty="0" smtClean="0"/>
              <a:t>تفكيك - المنتج إلى مكوناته المتناهية الصغر. </a:t>
            </a:r>
            <a:endParaRPr lang="en-US" b="1" dirty="0" smtClean="0"/>
          </a:p>
          <a:p>
            <a:pPr algn="r" rtl="1">
              <a:buFont typeface="Wingdings" pitchFamily="2" charset="2"/>
              <a:buChar char="Ø"/>
            </a:pPr>
            <a:r>
              <a:rPr lang="en-US" b="1" dirty="0" smtClean="0"/>
              <a:t>Netting</a:t>
            </a:r>
            <a:r>
              <a:rPr lang="ar-JO" b="1" dirty="0" smtClean="0"/>
              <a:t> إحتساب صافي القطع – بطرح القطع المتوفرة والمثبت بها طلبيات.</a:t>
            </a:r>
            <a:endParaRPr lang="en-US" b="1" dirty="0" smtClean="0"/>
          </a:p>
          <a:p>
            <a:pPr algn="r" rtl="1">
              <a:buFont typeface="Wingdings" pitchFamily="2" charset="2"/>
              <a:buChar char="Ø"/>
            </a:pPr>
            <a:r>
              <a:rPr lang="en-US" b="1" dirty="0" smtClean="0"/>
              <a:t>Offsetting</a:t>
            </a:r>
            <a:r>
              <a:rPr lang="ar-JO" b="1" dirty="0" smtClean="0"/>
              <a:t>تحديد الإطار الزمني – أي متى نحتاج القطعة.</a:t>
            </a:r>
          </a:p>
          <a:p>
            <a:pPr algn="r" rtl="1"/>
            <a:r>
              <a:rPr lang="ar-JO" b="1" dirty="0" smtClean="0"/>
              <a:t>يتم تعبئة المعلومات في جدول.</a:t>
            </a:r>
          </a:p>
          <a:p>
            <a:pPr algn="r" rtl="1"/>
            <a:r>
              <a:rPr lang="ar-JO" b="1" dirty="0" smtClean="0"/>
              <a:t>يُصدر النظام أوامر شراء بالكميات الصافية وحسب الإطار الزمني.</a:t>
            </a:r>
            <a:endParaRPr lang="en-US" b="1" dirty="0" smtClean="0"/>
          </a:p>
          <a:p>
            <a:pPr algn="r" rtl="1">
              <a:buFont typeface="Wingdings" pitchFamily="2" charset="2"/>
              <a:buChar char="Ø"/>
            </a:pPr>
            <a:endParaRPr lang="ar-JO" b="1" dirty="0"/>
          </a:p>
        </p:txBody>
      </p:sp>
    </p:spTree>
    <p:extLst>
      <p:ext uri="{BB962C8B-B14F-4D97-AF65-F5344CB8AC3E}">
        <p14:creationId xmlns:p14="http://schemas.microsoft.com/office/powerpoint/2010/main" val="760993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MRP </a:t>
            </a:r>
            <a:r>
              <a:rPr lang="ar-JO" b="1" dirty="0" smtClean="0"/>
              <a:t>برنامج</a:t>
            </a:r>
            <a:r>
              <a:rPr lang="ar-JO" dirty="0" smtClean="0"/>
              <a:t> </a:t>
            </a:r>
            <a:endParaRPr lang="ar-JO" dirty="0"/>
          </a:p>
        </p:txBody>
      </p:sp>
      <p:sp>
        <p:nvSpPr>
          <p:cNvPr id="3" name="Content Placeholder 2"/>
          <p:cNvSpPr>
            <a:spLocks noGrp="1"/>
          </p:cNvSpPr>
          <p:nvPr>
            <p:ph idx="1"/>
          </p:nvPr>
        </p:nvSpPr>
        <p:spPr/>
        <p:txBody>
          <a:bodyPr>
            <a:normAutofit/>
          </a:bodyPr>
          <a:lstStyle/>
          <a:p>
            <a:pPr algn="r" rtl="1"/>
            <a:r>
              <a:rPr lang="ar-JO" b="1" dirty="0" smtClean="0">
                <a:latin typeface="Arial Unicode MS" pitchFamily="34" charset="-128"/>
                <a:ea typeface="Arial Unicode MS" pitchFamily="34" charset="-128"/>
                <a:cs typeface="Arial Unicode MS" pitchFamily="34" charset="-128"/>
              </a:rPr>
              <a:t>هناك ثلاث فرضيات أساسية عند بناء جدول الأم آر بي</a:t>
            </a:r>
            <a:r>
              <a:rPr lang="en-US" b="1" dirty="0" err="1" smtClean="0">
                <a:latin typeface="Arial Unicode MS" pitchFamily="34" charset="-128"/>
                <a:ea typeface="Arial Unicode MS" pitchFamily="34" charset="-128"/>
                <a:cs typeface="Arial Unicode MS" pitchFamily="34" charset="-128"/>
              </a:rPr>
              <a:t>mrp</a:t>
            </a:r>
            <a:r>
              <a:rPr lang="en-US" b="1" dirty="0" smtClean="0">
                <a:latin typeface="Arial Unicode MS" pitchFamily="34" charset="-128"/>
                <a:ea typeface="Arial Unicode MS" pitchFamily="34" charset="-128"/>
                <a:cs typeface="Arial Unicode MS" pitchFamily="34" charset="-128"/>
              </a:rPr>
              <a:t> schedule </a:t>
            </a:r>
            <a:r>
              <a:rPr lang="ar-JO" b="1" dirty="0" smtClean="0">
                <a:latin typeface="Arial Unicode MS" pitchFamily="34" charset="-128"/>
                <a:ea typeface="Arial Unicode MS" pitchFamily="34" charset="-128"/>
                <a:cs typeface="Arial Unicode MS" pitchFamily="34" charset="-128"/>
              </a:rPr>
              <a:t> : </a:t>
            </a:r>
          </a:p>
          <a:p>
            <a:pPr algn="r" rtl="1"/>
            <a:r>
              <a:rPr lang="ar-JO" b="1" dirty="0" smtClean="0">
                <a:latin typeface="Arial Unicode MS" pitchFamily="34" charset="-128"/>
                <a:ea typeface="Arial Unicode MS" pitchFamily="34" charset="-128"/>
                <a:cs typeface="Arial Unicode MS" pitchFamily="34" charset="-128"/>
              </a:rPr>
              <a:t>الأول: أن الطاقة الإنتاجية متوفرة.</a:t>
            </a:r>
          </a:p>
          <a:p>
            <a:pPr algn="r" rtl="1"/>
            <a:r>
              <a:rPr lang="ar-JO" b="1" dirty="0" smtClean="0">
                <a:latin typeface="Arial Unicode MS" pitchFamily="34" charset="-128"/>
                <a:ea typeface="Arial Unicode MS" pitchFamily="34" charset="-128"/>
                <a:cs typeface="Arial Unicode MS" pitchFamily="34" charset="-128"/>
              </a:rPr>
              <a:t>الثاني: أن مدة تنفيذ الطلبية </a:t>
            </a:r>
            <a:r>
              <a:rPr lang="en-US" b="1" dirty="0" smtClean="0">
                <a:latin typeface="Arial Unicode MS" pitchFamily="34" charset="-128"/>
                <a:ea typeface="Arial Unicode MS" pitchFamily="34" charset="-128"/>
                <a:cs typeface="Arial Unicode MS" pitchFamily="34" charset="-128"/>
              </a:rPr>
              <a:t>lead time</a:t>
            </a:r>
            <a:r>
              <a:rPr lang="ar-JO" b="1" dirty="0" smtClean="0">
                <a:latin typeface="Arial Unicode MS" pitchFamily="34" charset="-128"/>
                <a:ea typeface="Arial Unicode MS" pitchFamily="34" charset="-128"/>
                <a:cs typeface="Arial Unicode MS" pitchFamily="34" charset="-128"/>
              </a:rPr>
              <a:t> معروف.</a:t>
            </a:r>
          </a:p>
          <a:p>
            <a:pPr algn="r" rtl="1"/>
            <a:r>
              <a:rPr lang="ar-JO" b="1" dirty="0" smtClean="0">
                <a:latin typeface="Arial Unicode MS" pitchFamily="34" charset="-128"/>
                <a:ea typeface="Arial Unicode MS" pitchFamily="34" charset="-128"/>
                <a:cs typeface="Arial Unicode MS" pitchFamily="34" charset="-128"/>
              </a:rPr>
              <a:t>الثالث: أن تاريخ الطلبية هو تاريخ بدء تنفيذها. </a:t>
            </a:r>
            <a:endParaRPr lang="en-US" b="1" dirty="0" smtClean="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70416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lstStyle/>
          <a:p>
            <a:endParaRPr lang="ar-JO"/>
          </a:p>
        </p:txBody>
      </p:sp>
      <p:sp>
        <p:nvSpPr>
          <p:cNvPr id="3" name="Subtitle 2"/>
          <p:cNvSpPr>
            <a:spLocks noGrp="1"/>
          </p:cNvSpPr>
          <p:nvPr>
            <p:ph type="subTitle" idx="1"/>
          </p:nvPr>
        </p:nvSpPr>
        <p:spPr>
          <a:xfrm>
            <a:off x="1371600" y="3048000"/>
            <a:ext cx="6400800" cy="1752600"/>
          </a:xfrm>
        </p:spPr>
        <p:txBody>
          <a:bodyPr/>
          <a:lstStyle/>
          <a:p>
            <a:r>
              <a:rPr lang="en-US" b="1" dirty="0" smtClean="0"/>
              <a:t>Manufacturing resource planning</a:t>
            </a:r>
            <a:r>
              <a:rPr lang="en-US" dirty="0" smtClean="0"/>
              <a:t> (</a:t>
            </a:r>
            <a:r>
              <a:rPr lang="en-US" b="1" dirty="0" smtClean="0"/>
              <a:t>MRP II</a:t>
            </a:r>
            <a:r>
              <a:rPr lang="en-US" dirty="0" smtClean="0"/>
              <a:t>)</a:t>
            </a:r>
            <a:endParaRPr lang="ar-JO" dirty="0"/>
          </a:p>
        </p:txBody>
      </p:sp>
    </p:spTree>
    <p:extLst>
      <p:ext uri="{BB962C8B-B14F-4D97-AF65-F5344CB8AC3E}">
        <p14:creationId xmlns:p14="http://schemas.microsoft.com/office/powerpoint/2010/main" val="25387142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MRP II</a:t>
            </a:r>
            <a:endParaRPr lang="ar-JO" dirty="0"/>
          </a:p>
        </p:txBody>
      </p:sp>
      <p:sp>
        <p:nvSpPr>
          <p:cNvPr id="3" name="Content Placeholder 2"/>
          <p:cNvSpPr>
            <a:spLocks noGrp="1"/>
          </p:cNvSpPr>
          <p:nvPr>
            <p:ph idx="1"/>
          </p:nvPr>
        </p:nvSpPr>
        <p:spPr/>
        <p:txBody>
          <a:bodyPr>
            <a:normAutofit/>
          </a:bodyPr>
          <a:lstStyle/>
          <a:p>
            <a:pPr algn="r" rtl="1">
              <a:buNone/>
            </a:pPr>
            <a:r>
              <a:rPr lang="en-US" dirty="0" smtClean="0"/>
              <a:t>                                                                                                                                                                    </a:t>
            </a:r>
          </a:p>
          <a:p>
            <a:pPr algn="r" rtl="1"/>
            <a:r>
              <a:rPr lang="ar-JO" b="1" dirty="0" smtClean="0"/>
              <a:t>يتعامل هذا النظام مع التخطيط العملياتي بالوحدات الإنتاجية..</a:t>
            </a:r>
          </a:p>
          <a:p>
            <a:pPr algn="r" rtl="1"/>
            <a:r>
              <a:rPr lang="ar-JO" b="1" dirty="0" smtClean="0"/>
              <a:t>ومع التخطيط المالي بالوحدات النقدية..</a:t>
            </a:r>
          </a:p>
          <a:p>
            <a:pPr algn="r" rtl="1"/>
            <a:r>
              <a:rPr lang="ar-JO" b="1" dirty="0" smtClean="0"/>
              <a:t>ولديه قدرة محاكاة للإجابة على أسئلة ” ماذا لو؟ ”..</a:t>
            </a:r>
            <a:endParaRPr lang="en-US" b="1" dirty="0" smtClean="0"/>
          </a:p>
          <a:p>
            <a:pPr algn="r" rtl="1"/>
            <a:r>
              <a:rPr lang="ar-JO" b="1" dirty="0" smtClean="0"/>
              <a:t>كما يستطيع التعامل مع مشاكل </a:t>
            </a:r>
            <a:r>
              <a:rPr lang="en-US" b="1" dirty="0" smtClean="0"/>
              <a:t> MRP </a:t>
            </a:r>
          </a:p>
          <a:p>
            <a:pPr algn="r" rtl="1"/>
            <a:endParaRPr lang="ar-JO" b="1" dirty="0"/>
          </a:p>
        </p:txBody>
      </p:sp>
    </p:spTree>
    <p:extLst>
      <p:ext uri="{BB962C8B-B14F-4D97-AF65-F5344CB8AC3E}">
        <p14:creationId xmlns:p14="http://schemas.microsoft.com/office/powerpoint/2010/main" val="1145857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أم آر بي 2</a:t>
            </a:r>
            <a:endParaRPr lang="ar-JO" b="1" dirty="0"/>
          </a:p>
        </p:txBody>
      </p:sp>
      <p:sp>
        <p:nvSpPr>
          <p:cNvPr id="3" name="Content Placeholder 2"/>
          <p:cNvSpPr>
            <a:spLocks noGrp="1"/>
          </p:cNvSpPr>
          <p:nvPr>
            <p:ph idx="1"/>
          </p:nvPr>
        </p:nvSpPr>
        <p:spPr/>
        <p:txBody>
          <a:bodyPr>
            <a:normAutofit/>
          </a:bodyPr>
          <a:lstStyle/>
          <a:p>
            <a:pPr algn="r" rtl="1"/>
            <a:r>
              <a:rPr lang="ar-JO" b="1" dirty="0" smtClean="0"/>
              <a:t>تفاعل بين:</a:t>
            </a:r>
          </a:p>
          <a:p>
            <a:pPr algn="r" rtl="1"/>
            <a:r>
              <a:rPr lang="ar-JO" b="1" dirty="0" smtClean="0"/>
              <a:t>مهارات العناصر البشرية </a:t>
            </a:r>
          </a:p>
          <a:p>
            <a:pPr algn="r" rtl="1"/>
            <a:r>
              <a:rPr lang="ar-JO" b="1" dirty="0" smtClean="0"/>
              <a:t>الإلتزام الكامل بالدقة المبنية على البيانات</a:t>
            </a:r>
          </a:p>
          <a:p>
            <a:pPr algn="r" rtl="1"/>
            <a:r>
              <a:rPr lang="ar-JO" b="1" dirty="0" smtClean="0"/>
              <a:t>وإمكانات الحاسوب</a:t>
            </a:r>
          </a:p>
          <a:p>
            <a:pPr algn="r" rtl="1"/>
            <a:r>
              <a:rPr lang="ar-JO" b="1" dirty="0" smtClean="0"/>
              <a:t>وهو مفهوم قائم على الإلتزام الكامل للإدارة يهدف إلى إستخدام الموارد البشرية بطريقة أكثر إنتاجية.</a:t>
            </a:r>
            <a:endParaRPr lang="ar-JO" b="1" dirty="0"/>
          </a:p>
        </p:txBody>
      </p:sp>
    </p:spTree>
    <p:extLst>
      <p:ext uri="{BB962C8B-B14F-4D97-AF65-F5344CB8AC3E}">
        <p14:creationId xmlns:p14="http://schemas.microsoft.com/office/powerpoint/2010/main" val="2101526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الخصائص الأساسية</a:t>
            </a:r>
            <a:endParaRPr lang="ar-JO" dirty="0"/>
          </a:p>
        </p:txBody>
      </p:sp>
      <p:sp>
        <p:nvSpPr>
          <p:cNvPr id="3" name="Content Placeholder 2"/>
          <p:cNvSpPr>
            <a:spLocks noGrp="1"/>
          </p:cNvSpPr>
          <p:nvPr>
            <p:ph idx="1"/>
          </p:nvPr>
        </p:nvSpPr>
        <p:spPr/>
        <p:txBody>
          <a:bodyPr>
            <a:normAutofit/>
          </a:bodyPr>
          <a:lstStyle/>
          <a:p>
            <a:pPr algn="r" rtl="1"/>
            <a:r>
              <a:rPr lang="ar-JO" b="1" dirty="0" smtClean="0"/>
              <a:t>يعتمد نظام أم آر بي 2 على الحاسوب كثيراً.. </a:t>
            </a:r>
          </a:p>
          <a:p>
            <a:pPr algn="r" rtl="1"/>
            <a:r>
              <a:rPr lang="ar-JO" b="1" dirty="0" smtClean="0"/>
              <a:t>..لا يمكن تخيل نظام أم آر بي 2 يستخدم بدون الحاسوب</a:t>
            </a:r>
          </a:p>
          <a:p>
            <a:pPr algn="r" rtl="1"/>
            <a:r>
              <a:rPr lang="ar-JO" b="1" dirty="0" smtClean="0"/>
              <a:t>ولكنه ليس حكراً على أحد</a:t>
            </a:r>
          </a:p>
          <a:p>
            <a:pPr algn="r" rtl="1"/>
            <a:r>
              <a:rPr lang="ar-JO" b="1" dirty="0" smtClean="0"/>
              <a:t>كما  يمكن بناءه في المصنع</a:t>
            </a:r>
            <a:endParaRPr lang="ar-JO" b="1" dirty="0"/>
          </a:p>
        </p:txBody>
      </p:sp>
    </p:spTree>
    <p:extLst>
      <p:ext uri="{BB962C8B-B14F-4D97-AF65-F5344CB8AC3E}">
        <p14:creationId xmlns:p14="http://schemas.microsoft.com/office/powerpoint/2010/main" val="64987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 </a:t>
            </a:r>
            <a:r>
              <a:rPr lang="ar-JO" sz="3200" b="1" dirty="0" smtClean="0"/>
              <a:t>في بعض الحالات تنشأ الإدارة المايكروية عن تكتيك يستخدم من قبل بعض المدراء للتخلص من أحد الموظفين.</a:t>
            </a:r>
          </a:p>
          <a:p>
            <a:pPr>
              <a:buFont typeface="Wingdings" pitchFamily="2" charset="2"/>
              <a:buChar char="Ø"/>
            </a:pPr>
            <a:r>
              <a:rPr lang="ar-JO" sz="3200" b="1" dirty="0" smtClean="0"/>
              <a:t>بخلق جو عمل متوتر</a:t>
            </a:r>
          </a:p>
          <a:p>
            <a:pPr>
              <a:buFont typeface="Wingdings" pitchFamily="2" charset="2"/>
              <a:buChar char="Ø"/>
            </a:pPr>
            <a:r>
              <a:rPr lang="ar-JO" sz="3200" b="1" dirty="0" smtClean="0"/>
              <a:t>بخلق معايير عمل لا يمكن للموظف تحملها.</a:t>
            </a:r>
          </a:p>
          <a:p>
            <a:r>
              <a:rPr lang="ar-JO" sz="3200" b="1" dirty="0" smtClean="0"/>
              <a:t>وهذا كفيل بخفض دافعية الموظفين وخلق حالة من الإستياء وتدمير الثقة.</a:t>
            </a:r>
            <a:endParaRPr lang="en-US" sz="3200" b="1" dirty="0"/>
          </a:p>
        </p:txBody>
      </p:sp>
    </p:spTree>
    <p:extLst>
      <p:ext uri="{BB962C8B-B14F-4D97-AF65-F5344CB8AC3E}">
        <p14:creationId xmlns:p14="http://schemas.microsoft.com/office/powerpoint/2010/main" val="3121861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وظائف وخصائص </a:t>
            </a:r>
            <a:endParaRPr lang="ar-JO" b="1" dirty="0"/>
          </a:p>
        </p:txBody>
      </p:sp>
      <p:sp>
        <p:nvSpPr>
          <p:cNvPr id="3" name="Content Placeholder 2"/>
          <p:cNvSpPr>
            <a:spLocks noGrp="1"/>
          </p:cNvSpPr>
          <p:nvPr>
            <p:ph idx="1"/>
          </p:nvPr>
        </p:nvSpPr>
        <p:spPr/>
        <p:txBody>
          <a:bodyPr>
            <a:normAutofit/>
          </a:bodyPr>
          <a:lstStyle/>
          <a:p>
            <a:pPr algn="r" rtl="1"/>
            <a:r>
              <a:rPr lang="ar-JO" b="1" dirty="0" smtClean="0"/>
              <a:t>تتكون نظم الأم آر بي من أجزاء </a:t>
            </a:r>
            <a:r>
              <a:rPr lang="en-US" b="1" dirty="0" smtClean="0"/>
              <a:t>modules</a:t>
            </a:r>
            <a:r>
              <a:rPr lang="ar-JO" b="1" dirty="0" smtClean="0"/>
              <a:t>  </a:t>
            </a:r>
          </a:p>
          <a:p>
            <a:pPr algn="r" rtl="1"/>
            <a:r>
              <a:rPr lang="ar-JO" b="1" dirty="0" smtClean="0"/>
              <a:t>وكل جزء يخدم وظيفة </a:t>
            </a:r>
          </a:p>
          <a:p>
            <a:pPr algn="r" rtl="1"/>
            <a:r>
              <a:rPr lang="ar-JO" b="1" dirty="0" smtClean="0"/>
              <a:t>كما يلي: </a:t>
            </a:r>
            <a:endParaRPr lang="en-US" b="1" dirty="0" smtClean="0"/>
          </a:p>
        </p:txBody>
      </p:sp>
    </p:spTree>
    <p:extLst>
      <p:ext uri="{BB962C8B-B14F-4D97-AF65-F5344CB8AC3E}">
        <p14:creationId xmlns:p14="http://schemas.microsoft.com/office/powerpoint/2010/main" val="1772987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جدول الإنتاج الرئيسي</a:t>
            </a:r>
            <a:endParaRPr lang="ar-JO" b="1" dirty="0"/>
          </a:p>
        </p:txBody>
      </p:sp>
      <p:sp>
        <p:nvSpPr>
          <p:cNvPr id="3" name="Content Placeholder 2"/>
          <p:cNvSpPr>
            <a:spLocks noGrp="1"/>
          </p:cNvSpPr>
          <p:nvPr>
            <p:ph idx="1"/>
          </p:nvPr>
        </p:nvSpPr>
        <p:spPr/>
        <p:txBody>
          <a:bodyPr>
            <a:normAutofit fontScale="85000" lnSpcReduction="20000"/>
          </a:bodyPr>
          <a:lstStyle/>
          <a:p>
            <a:pPr algn="r" rtl="1"/>
            <a:r>
              <a:rPr lang="en-US" sz="3300" b="1" dirty="0" smtClean="0"/>
              <a:t>Master production schedule - MPS</a:t>
            </a:r>
            <a:endParaRPr lang="ar-JO" sz="3300" b="1" dirty="0" smtClean="0"/>
          </a:p>
          <a:p>
            <a:pPr algn="r" rtl="1"/>
            <a:r>
              <a:rPr lang="ar-SA" sz="3300" b="1" dirty="0" smtClean="0"/>
              <a:t>فواتير المواد </a:t>
            </a:r>
            <a:endParaRPr lang="ar-JO" sz="3300" b="1" dirty="0" smtClean="0"/>
          </a:p>
          <a:p>
            <a:pPr algn="r" rtl="1"/>
            <a:r>
              <a:rPr lang="ar-SA" sz="3300" b="1" dirty="0" smtClean="0"/>
              <a:t>الجدولة </a:t>
            </a:r>
            <a:endParaRPr lang="ar-JO" sz="3300" b="1" dirty="0" smtClean="0"/>
          </a:p>
          <a:p>
            <a:pPr algn="r" rtl="1"/>
            <a:r>
              <a:rPr lang="ar-SA" sz="3300" b="1" dirty="0" smtClean="0"/>
              <a:t>ال</a:t>
            </a:r>
            <a:r>
              <a:rPr lang="ar-JO" sz="3300" b="1" dirty="0" smtClean="0"/>
              <a:t>طاق</a:t>
            </a:r>
            <a:r>
              <a:rPr lang="ar-SA" sz="3300" b="1" dirty="0" smtClean="0"/>
              <a:t>ة </a:t>
            </a:r>
            <a:r>
              <a:rPr lang="ar-JO" sz="3300" b="1" dirty="0" smtClean="0"/>
              <a:t>الإنتاجية </a:t>
            </a:r>
          </a:p>
          <a:p>
            <a:pPr algn="r" rtl="1"/>
            <a:r>
              <a:rPr lang="ar-SA" sz="3300" b="1" dirty="0" smtClean="0"/>
              <a:t>إدارة سير العمل </a:t>
            </a:r>
            <a:endParaRPr lang="ar-JO" sz="3300" b="1" dirty="0" smtClean="0"/>
          </a:p>
          <a:p>
            <a:pPr algn="r" rtl="1"/>
            <a:r>
              <a:rPr lang="ar-SA" sz="3300" b="1" dirty="0" smtClean="0"/>
              <a:t>مراقبة الجودة </a:t>
            </a:r>
            <a:endParaRPr lang="ar-JO" sz="3300" b="1" dirty="0" smtClean="0"/>
          </a:p>
          <a:p>
            <a:pPr algn="r" rtl="1"/>
            <a:r>
              <a:rPr lang="ar-SA" sz="3300" b="1" dirty="0" smtClean="0"/>
              <a:t>إدارة التكاليف </a:t>
            </a:r>
            <a:endParaRPr lang="ar-JO" sz="3300" b="1" dirty="0" smtClean="0"/>
          </a:p>
          <a:p>
            <a:pPr algn="r" rtl="1"/>
            <a:r>
              <a:rPr lang="ar-JO" sz="3300" b="1" dirty="0" smtClean="0"/>
              <a:t>ع</a:t>
            </a:r>
            <a:r>
              <a:rPr lang="ar-SA" sz="3300" b="1" dirty="0" smtClean="0"/>
              <a:t>ملية التصنيع </a:t>
            </a:r>
            <a:endParaRPr lang="ar-JO" sz="3300" b="1" dirty="0" smtClean="0"/>
          </a:p>
          <a:p>
            <a:pPr algn="r" rtl="1"/>
            <a:r>
              <a:rPr lang="ar-SA" sz="3300" b="1" dirty="0" smtClean="0"/>
              <a:t>مشاريع التصنيع </a:t>
            </a:r>
            <a:endParaRPr lang="ar-JO" sz="3300" b="1" dirty="0" smtClean="0"/>
          </a:p>
          <a:p>
            <a:pPr algn="r" rtl="1"/>
            <a:r>
              <a:rPr lang="ar-SA" sz="3300" b="1" dirty="0" smtClean="0"/>
              <a:t>مسار التصنيع</a:t>
            </a:r>
          </a:p>
          <a:p>
            <a:endParaRPr lang="en-US" dirty="0" smtClean="0"/>
          </a:p>
          <a:p>
            <a:endParaRPr lang="en-US" dirty="0" smtClean="0"/>
          </a:p>
          <a:p>
            <a:endParaRPr lang="ar-JO" dirty="0"/>
          </a:p>
        </p:txBody>
      </p:sp>
    </p:spTree>
    <p:extLst>
      <p:ext uri="{BB962C8B-B14F-4D97-AF65-F5344CB8AC3E}">
        <p14:creationId xmlns:p14="http://schemas.microsoft.com/office/powerpoint/2010/main" val="2096989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جدول المواد</a:t>
            </a:r>
            <a:endParaRPr lang="ar-JO" b="1" dirty="0"/>
          </a:p>
        </p:txBody>
      </p:sp>
      <p:sp>
        <p:nvSpPr>
          <p:cNvPr id="3" name="Content Placeholder 2"/>
          <p:cNvSpPr>
            <a:spLocks noGrp="1"/>
          </p:cNvSpPr>
          <p:nvPr>
            <p:ph idx="1"/>
          </p:nvPr>
        </p:nvSpPr>
        <p:spPr/>
        <p:txBody>
          <a:bodyPr>
            <a:normAutofit/>
          </a:bodyPr>
          <a:lstStyle/>
          <a:p>
            <a:pPr algn="r" rtl="1"/>
            <a:r>
              <a:rPr lang="en-US" b="1" dirty="0" smtClean="0"/>
              <a:t>Bill of materials</a:t>
            </a:r>
          </a:p>
          <a:p>
            <a:pPr algn="r" rtl="1"/>
            <a:r>
              <a:rPr lang="ar-JO" b="1" dirty="0" smtClean="0"/>
              <a:t>يتضمن كشف بجميع المواد الداخلة في الإنتاج..</a:t>
            </a:r>
          </a:p>
          <a:p>
            <a:pPr algn="r" rtl="1"/>
            <a:r>
              <a:rPr lang="ar-JO" b="1" dirty="0" smtClean="0"/>
              <a:t>.. وكمياتها.</a:t>
            </a:r>
            <a:endParaRPr lang="en-US" b="1" dirty="0" smtClean="0"/>
          </a:p>
          <a:p>
            <a:endParaRPr lang="ar-JO" dirty="0"/>
          </a:p>
        </p:txBody>
      </p:sp>
    </p:spTree>
    <p:extLst>
      <p:ext uri="{BB962C8B-B14F-4D97-AF65-F5344CB8AC3E}">
        <p14:creationId xmlns:p14="http://schemas.microsoft.com/office/powerpoint/2010/main" val="3187087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إدارة المشتريات</a:t>
            </a:r>
            <a:endParaRPr lang="ar-JO" b="1" dirty="0"/>
          </a:p>
        </p:txBody>
      </p:sp>
      <p:sp>
        <p:nvSpPr>
          <p:cNvPr id="3" name="Content Placeholder 2"/>
          <p:cNvSpPr>
            <a:spLocks noGrp="1"/>
          </p:cNvSpPr>
          <p:nvPr>
            <p:ph idx="1"/>
          </p:nvPr>
        </p:nvSpPr>
        <p:spPr/>
        <p:txBody>
          <a:bodyPr/>
          <a:lstStyle/>
          <a:p>
            <a:pPr algn="r" rtl="1"/>
            <a:r>
              <a:rPr lang="en-US" b="1" dirty="0" smtClean="0"/>
              <a:t>Purchasing management</a:t>
            </a:r>
          </a:p>
          <a:p>
            <a:pPr algn="r" rtl="1"/>
            <a:r>
              <a:rPr lang="ar-JO" b="1" dirty="0" smtClean="0"/>
              <a:t>تننظيم وضبط عمليات شراء المدخلات</a:t>
            </a:r>
          </a:p>
          <a:p>
            <a:pPr algn="r" rtl="1"/>
            <a:r>
              <a:rPr lang="ar-JO" b="1" dirty="0" smtClean="0"/>
              <a:t>تحديد كميات الشراء</a:t>
            </a:r>
          </a:p>
          <a:p>
            <a:pPr algn="r" rtl="1"/>
            <a:r>
              <a:rPr lang="ar-JO" b="1" dirty="0" smtClean="0"/>
              <a:t>تحديد مصادر الشراء</a:t>
            </a:r>
          </a:p>
          <a:p>
            <a:pPr algn="r" rtl="1"/>
            <a:r>
              <a:rPr lang="ar-JO" b="1" dirty="0" smtClean="0"/>
              <a:t>ضبط مواعيد التوريد</a:t>
            </a:r>
            <a:endParaRPr lang="en-US" b="1" dirty="0" smtClean="0"/>
          </a:p>
          <a:p>
            <a:pPr algn="r" rtl="1"/>
            <a:endParaRPr lang="en-US" b="1" dirty="0" smtClean="0"/>
          </a:p>
          <a:p>
            <a:pPr algn="r" rtl="1"/>
            <a:endParaRPr lang="ar-JO" b="1" dirty="0" smtClean="0"/>
          </a:p>
          <a:p>
            <a:endParaRPr lang="ar-JO" dirty="0"/>
          </a:p>
        </p:txBody>
      </p:sp>
    </p:spTree>
    <p:extLst>
      <p:ext uri="{BB962C8B-B14F-4D97-AF65-F5344CB8AC3E}">
        <p14:creationId xmlns:p14="http://schemas.microsoft.com/office/powerpoint/2010/main" val="10186641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تخطيط متطلبات المواد</a:t>
            </a:r>
            <a:endParaRPr lang="ar-JO" b="1" dirty="0"/>
          </a:p>
        </p:txBody>
      </p:sp>
      <p:sp>
        <p:nvSpPr>
          <p:cNvPr id="3" name="Content Placeholder 2"/>
          <p:cNvSpPr>
            <a:spLocks noGrp="1"/>
          </p:cNvSpPr>
          <p:nvPr>
            <p:ph idx="1"/>
          </p:nvPr>
        </p:nvSpPr>
        <p:spPr/>
        <p:txBody>
          <a:bodyPr/>
          <a:lstStyle/>
          <a:p>
            <a:pPr algn="r" rtl="1"/>
            <a:r>
              <a:rPr lang="en-US" b="1" dirty="0" smtClean="0"/>
              <a:t>Material requirement planning - MRP</a:t>
            </a:r>
            <a:endParaRPr lang="ar-JO" b="1" dirty="0" smtClean="0"/>
          </a:p>
          <a:p>
            <a:pPr algn="r" rtl="1"/>
            <a:r>
              <a:rPr lang="ar-JO" b="1" dirty="0" smtClean="0"/>
              <a:t>تحديد أنواع المواد المطلوبة</a:t>
            </a:r>
          </a:p>
          <a:p>
            <a:pPr algn="r" rtl="1"/>
            <a:r>
              <a:rPr lang="ar-JO" b="1" dirty="0" smtClean="0"/>
              <a:t>تحديد توقيت الإحتياج إليها</a:t>
            </a:r>
            <a:endParaRPr lang="en-US" b="1" dirty="0" smtClean="0"/>
          </a:p>
          <a:p>
            <a:endParaRPr lang="ar-JO" dirty="0"/>
          </a:p>
        </p:txBody>
      </p:sp>
    </p:spTree>
    <p:extLst>
      <p:ext uri="{BB962C8B-B14F-4D97-AF65-F5344CB8AC3E}">
        <p14:creationId xmlns:p14="http://schemas.microsoft.com/office/powerpoint/2010/main" val="18797561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تخطيط الإنتاج</a:t>
            </a:r>
            <a:endParaRPr lang="ar-JO" b="1" dirty="0"/>
          </a:p>
        </p:txBody>
      </p:sp>
      <p:sp>
        <p:nvSpPr>
          <p:cNvPr id="3" name="Content Placeholder 2"/>
          <p:cNvSpPr>
            <a:spLocks noGrp="1"/>
          </p:cNvSpPr>
          <p:nvPr>
            <p:ph idx="1"/>
          </p:nvPr>
        </p:nvSpPr>
        <p:spPr/>
        <p:txBody>
          <a:bodyPr/>
          <a:lstStyle/>
          <a:p>
            <a:pPr algn="r" rtl="1"/>
            <a:r>
              <a:rPr lang="en-US" b="1" dirty="0" smtClean="0"/>
              <a:t>Shop floor planning</a:t>
            </a:r>
          </a:p>
          <a:p>
            <a:pPr algn="r" rtl="1"/>
            <a:r>
              <a:rPr lang="ar-JO" b="1" dirty="0" smtClean="0"/>
              <a:t>تخطيط الطلبيات</a:t>
            </a:r>
          </a:p>
          <a:p>
            <a:pPr algn="r" rtl="1"/>
            <a:r>
              <a:rPr lang="ar-JO" b="1" dirty="0" smtClean="0"/>
              <a:t>تحديد تراتبية مراحل الإنتاج.</a:t>
            </a:r>
            <a:endParaRPr lang="ar-JO" b="1" dirty="0"/>
          </a:p>
        </p:txBody>
      </p:sp>
    </p:spTree>
    <p:extLst>
      <p:ext uri="{BB962C8B-B14F-4D97-AF65-F5344CB8AC3E}">
        <p14:creationId xmlns:p14="http://schemas.microsoft.com/office/powerpoint/2010/main" val="35129417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تخطيط الطاقة الإنتاجية</a:t>
            </a:r>
            <a:endParaRPr lang="ar-JO" b="1" dirty="0"/>
          </a:p>
        </p:txBody>
      </p:sp>
      <p:sp>
        <p:nvSpPr>
          <p:cNvPr id="3" name="Content Placeholder 2"/>
          <p:cNvSpPr>
            <a:spLocks noGrp="1"/>
          </p:cNvSpPr>
          <p:nvPr>
            <p:ph idx="1"/>
          </p:nvPr>
        </p:nvSpPr>
        <p:spPr/>
        <p:txBody>
          <a:bodyPr/>
          <a:lstStyle/>
          <a:p>
            <a:r>
              <a:rPr lang="en-US" b="1" dirty="0" smtClean="0"/>
              <a:t>Capacity planning .. Or..</a:t>
            </a:r>
          </a:p>
          <a:p>
            <a:r>
              <a:rPr lang="en-US" b="1" dirty="0" smtClean="0"/>
              <a:t>.. Capacity requirement planning.</a:t>
            </a:r>
          </a:p>
          <a:p>
            <a:r>
              <a:rPr lang="ar-JO" b="1" dirty="0" smtClean="0"/>
              <a:t>تخطيط الطاقة الإنتاجية .. أو .. تخطيط إحتياجات الطاقة الإنتاجية..</a:t>
            </a:r>
            <a:endParaRPr lang="en-US" b="1" dirty="0" smtClean="0"/>
          </a:p>
          <a:p>
            <a:endParaRPr lang="ar-JO" dirty="0"/>
          </a:p>
        </p:txBody>
      </p:sp>
    </p:spTree>
    <p:extLst>
      <p:ext uri="{BB962C8B-B14F-4D97-AF65-F5344CB8AC3E}">
        <p14:creationId xmlns:p14="http://schemas.microsoft.com/office/powerpoint/2010/main" val="29815954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إحتساب التكاليف</a:t>
            </a:r>
            <a:endParaRPr lang="ar-JO" b="1" dirty="0"/>
          </a:p>
        </p:txBody>
      </p:sp>
      <p:sp>
        <p:nvSpPr>
          <p:cNvPr id="3" name="Content Placeholder 2"/>
          <p:cNvSpPr>
            <a:spLocks noGrp="1"/>
          </p:cNvSpPr>
          <p:nvPr>
            <p:ph idx="1"/>
          </p:nvPr>
        </p:nvSpPr>
        <p:spPr/>
        <p:txBody>
          <a:bodyPr/>
          <a:lstStyle/>
          <a:p>
            <a:r>
              <a:rPr lang="en-US" b="1" dirty="0" smtClean="0"/>
              <a:t>Standard costing ..</a:t>
            </a:r>
          </a:p>
          <a:p>
            <a:r>
              <a:rPr lang="en-US" b="1" dirty="0" smtClean="0"/>
              <a:t>..cost control.</a:t>
            </a:r>
          </a:p>
          <a:p>
            <a:r>
              <a:rPr lang="ar-JO" b="1" dirty="0" smtClean="0"/>
              <a:t>إحتساب تكاليف نمطي..</a:t>
            </a:r>
          </a:p>
          <a:p>
            <a:r>
              <a:rPr lang="ar-JO" b="1" dirty="0" smtClean="0"/>
              <a:t>.. خفض التكاليف.</a:t>
            </a:r>
            <a:endParaRPr lang="en-US" b="1" dirty="0" smtClean="0"/>
          </a:p>
          <a:p>
            <a:endParaRPr lang="en-US" dirty="0" smtClean="0"/>
          </a:p>
          <a:p>
            <a:endParaRPr lang="ar-JO" dirty="0"/>
          </a:p>
        </p:txBody>
      </p:sp>
    </p:spTree>
    <p:extLst>
      <p:ext uri="{BB962C8B-B14F-4D97-AF65-F5344CB8AC3E}">
        <p14:creationId xmlns:p14="http://schemas.microsoft.com/office/powerpoint/2010/main" val="20917649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السيطرة على التكاليف</a:t>
            </a:r>
            <a:endParaRPr lang="ar-JO" b="1" dirty="0"/>
          </a:p>
        </p:txBody>
      </p:sp>
      <p:sp>
        <p:nvSpPr>
          <p:cNvPr id="3" name="Content Placeholder 2"/>
          <p:cNvSpPr>
            <a:spLocks noGrp="1"/>
          </p:cNvSpPr>
          <p:nvPr>
            <p:ph idx="1"/>
          </p:nvPr>
        </p:nvSpPr>
        <p:spPr/>
        <p:txBody>
          <a:bodyPr/>
          <a:lstStyle/>
          <a:p>
            <a:r>
              <a:rPr lang="en-US" b="1" dirty="0" smtClean="0"/>
              <a:t>Cost reporting  </a:t>
            </a:r>
            <a:r>
              <a:rPr lang="ar-JO" b="1" dirty="0" smtClean="0"/>
              <a:t> التقارير المالية </a:t>
            </a:r>
            <a:endParaRPr lang="en-US" b="1" dirty="0" smtClean="0"/>
          </a:p>
          <a:p>
            <a:r>
              <a:rPr lang="en-US" b="1" dirty="0" smtClean="0"/>
              <a:t>cost control</a:t>
            </a:r>
            <a:r>
              <a:rPr lang="ar-JO" b="1" dirty="0" smtClean="0"/>
              <a:t> خفض التكاليف ووضعها تحت السيطرة.</a:t>
            </a:r>
            <a:endParaRPr lang="en-US" b="1" dirty="0" smtClean="0"/>
          </a:p>
          <a:p>
            <a:endParaRPr lang="ar-JO" dirty="0"/>
          </a:p>
        </p:txBody>
      </p:sp>
    </p:spTree>
    <p:extLst>
      <p:ext uri="{BB962C8B-B14F-4D97-AF65-F5344CB8AC3E}">
        <p14:creationId xmlns:p14="http://schemas.microsoft.com/office/powerpoint/2010/main" val="1274883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نمط العمل الشمولي</a:t>
            </a:r>
            <a:endParaRPr lang="ar-JO" b="1" dirty="0"/>
          </a:p>
        </p:txBody>
      </p:sp>
      <p:sp>
        <p:nvSpPr>
          <p:cNvPr id="3" name="Content Placeholder 2"/>
          <p:cNvSpPr>
            <a:spLocks noGrp="1"/>
          </p:cNvSpPr>
          <p:nvPr>
            <p:ph idx="1"/>
          </p:nvPr>
        </p:nvSpPr>
        <p:spPr/>
        <p:txBody>
          <a:bodyPr>
            <a:normAutofit/>
          </a:bodyPr>
          <a:lstStyle/>
          <a:p>
            <a:pPr algn="r" rtl="1"/>
            <a:r>
              <a:rPr lang="ar-JO" b="1" dirty="0" smtClean="0"/>
              <a:t>يقوم النظام بعملية تكامل</a:t>
            </a:r>
            <a:r>
              <a:rPr lang="en-US" b="1" dirty="0" smtClean="0"/>
              <a:t>integration </a:t>
            </a:r>
            <a:r>
              <a:rPr lang="ar-JO" b="1" dirty="0" smtClean="0"/>
              <a:t> بين هذه الوحدات </a:t>
            </a:r>
            <a:r>
              <a:rPr lang="en-US" b="1" dirty="0" smtClean="0"/>
              <a:t>modules</a:t>
            </a:r>
            <a:r>
              <a:rPr lang="ar-JO" b="1" dirty="0" smtClean="0"/>
              <a:t>..</a:t>
            </a:r>
          </a:p>
          <a:p>
            <a:pPr algn="r" rtl="1"/>
            <a:r>
              <a:rPr lang="ar-JO" b="1" dirty="0" smtClean="0"/>
              <a:t>.. فيستخدمون بيانات مشتركة</a:t>
            </a:r>
            <a:r>
              <a:rPr lang="en-US" b="1" dirty="0" smtClean="0"/>
              <a:t>common data </a:t>
            </a:r>
            <a:endParaRPr lang="ar-JO" b="1" dirty="0" smtClean="0"/>
          </a:p>
          <a:p>
            <a:pPr algn="r" rtl="1"/>
            <a:r>
              <a:rPr lang="ar-JO" b="1" dirty="0" smtClean="0"/>
              <a:t>ويتبادلون المعلومات</a:t>
            </a:r>
            <a:r>
              <a:rPr lang="en-US" b="1" dirty="0" smtClean="0"/>
              <a:t> information</a:t>
            </a:r>
            <a:endParaRPr lang="ar-JO" b="1" dirty="0" smtClean="0"/>
          </a:p>
          <a:p>
            <a:pPr algn="r" rtl="1"/>
            <a:r>
              <a:rPr lang="ar-JO" b="1" dirty="0" smtClean="0"/>
              <a:t>بحيث تحدد طريقة عمل موحدة للوحدة الصناعية</a:t>
            </a:r>
            <a:r>
              <a:rPr lang="en-US" b="1" dirty="0" smtClean="0"/>
              <a:t>.</a:t>
            </a:r>
            <a:r>
              <a:rPr lang="ar-JO" b="1" dirty="0" smtClean="0"/>
              <a:t> </a:t>
            </a:r>
            <a:endParaRPr lang="ar-JO" b="1" dirty="0"/>
          </a:p>
        </p:txBody>
      </p:sp>
    </p:spTree>
    <p:extLst>
      <p:ext uri="{BB962C8B-B14F-4D97-AF65-F5344CB8AC3E}">
        <p14:creationId xmlns:p14="http://schemas.microsoft.com/office/powerpoint/2010/main" val="289397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يمكن تمييز الإدارة المايكروية من إحتساب نسبة الإداريين إلى العمال.</a:t>
            </a:r>
            <a:endParaRPr lang="en-US" sz="3200" b="1" dirty="0" smtClean="0"/>
          </a:p>
          <a:p>
            <a:r>
              <a:rPr lang="ar-JO" sz="3200" b="1" dirty="0" smtClean="0"/>
              <a:t>عندما يكون المدير قادراً على القيام بعمل عاملٍ ما </a:t>
            </a:r>
            <a:r>
              <a:rPr lang="en-US" sz="3200" b="1" dirty="0" smtClean="0"/>
              <a:t> </a:t>
            </a:r>
            <a:r>
              <a:rPr lang="ar-JO" sz="3200" b="1" dirty="0" smtClean="0"/>
              <a:t>.. أكثر من قدرته على الطلب من ذلك العامل القيام بذلك العمل .. تلك تكون إدارة مايكروية. </a:t>
            </a:r>
            <a:endParaRPr lang="en-US" sz="3200" b="1" dirty="0" smtClean="0"/>
          </a:p>
        </p:txBody>
      </p:sp>
    </p:spTree>
    <p:extLst>
      <p:ext uri="{BB962C8B-B14F-4D97-AF65-F5344CB8AC3E}">
        <p14:creationId xmlns:p14="http://schemas.microsoft.com/office/powerpoint/2010/main" val="3953079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نمط العمل الشمولي</a:t>
            </a:r>
            <a:endParaRPr lang="ar-JO" b="1" dirty="0"/>
          </a:p>
        </p:txBody>
      </p:sp>
      <p:sp>
        <p:nvSpPr>
          <p:cNvPr id="3" name="Content Placeholder 2"/>
          <p:cNvSpPr>
            <a:spLocks noGrp="1"/>
          </p:cNvSpPr>
          <p:nvPr>
            <p:ph idx="1"/>
          </p:nvPr>
        </p:nvSpPr>
        <p:spPr/>
        <p:txBody>
          <a:bodyPr>
            <a:normAutofit/>
          </a:bodyPr>
          <a:lstStyle/>
          <a:p>
            <a:pPr algn="r" rtl="1"/>
            <a:r>
              <a:rPr lang="ar-JO" b="1" dirty="0" smtClean="0"/>
              <a:t>يختلف نظام </a:t>
            </a:r>
            <a:r>
              <a:rPr lang="en-US" b="1" dirty="0" smtClean="0"/>
              <a:t>MRP II</a:t>
            </a:r>
            <a:r>
              <a:rPr lang="ar-JO" dirty="0" smtClean="0"/>
              <a:t> </a:t>
            </a:r>
            <a:r>
              <a:rPr lang="ar-JO" b="1" dirty="0" smtClean="0"/>
              <a:t>عن نظم أخرى بكونها تشغل وحدات مختلفة نشكل مستقل لإدارة النشاطات المختلفة للجهد الصناعي.</a:t>
            </a:r>
          </a:p>
          <a:p>
            <a:pPr algn="r" rtl="1"/>
            <a:r>
              <a:rPr lang="ar-JO" b="1" dirty="0" smtClean="0"/>
              <a:t>نظام </a:t>
            </a:r>
            <a:r>
              <a:rPr lang="en-US" b="1" dirty="0" smtClean="0"/>
              <a:t>MRP II </a:t>
            </a:r>
            <a:r>
              <a:rPr lang="ar-JO" b="1" dirty="0" smtClean="0"/>
              <a:t>هو نظام متكامل يغطي الجوانب المختلفة لعملية الإنتاج والأنشطة الأخرى المصاحبة له.</a:t>
            </a:r>
            <a:endParaRPr lang="ar-JO" b="1" dirty="0"/>
          </a:p>
        </p:txBody>
      </p:sp>
    </p:spTree>
    <p:extLst>
      <p:ext uri="{BB962C8B-B14F-4D97-AF65-F5344CB8AC3E}">
        <p14:creationId xmlns:p14="http://schemas.microsoft.com/office/powerpoint/2010/main" val="26492040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MRP and MRPII: General concepts</a:t>
            </a:r>
            <a:endParaRPr lang="ar-JO" dirty="0"/>
          </a:p>
        </p:txBody>
      </p:sp>
      <p:sp>
        <p:nvSpPr>
          <p:cNvPr id="3" name="Content Placeholder 2"/>
          <p:cNvSpPr>
            <a:spLocks noGrp="1"/>
          </p:cNvSpPr>
          <p:nvPr>
            <p:ph idx="1"/>
          </p:nvPr>
        </p:nvSpPr>
        <p:spPr/>
        <p:txBody>
          <a:bodyPr>
            <a:normAutofit/>
          </a:bodyPr>
          <a:lstStyle/>
          <a:p>
            <a:pPr algn="l" rtl="0"/>
            <a:r>
              <a:rPr lang="en-US" sz="2800" b="1" dirty="0" smtClean="0"/>
              <a:t>Material requirements planning (MRP) and manufacturing resource planning (MRPII)..</a:t>
            </a:r>
          </a:p>
          <a:p>
            <a:pPr algn="l" rtl="0"/>
            <a:r>
              <a:rPr lang="en-US" sz="2800" b="1" dirty="0" smtClean="0"/>
              <a:t>.. are both..</a:t>
            </a:r>
          </a:p>
          <a:p>
            <a:pPr algn="l" rtl="0"/>
            <a:r>
              <a:rPr lang="en-US" sz="2800" b="1" dirty="0" smtClean="0"/>
              <a:t>.. incremental information integration business process strategies..</a:t>
            </a:r>
          </a:p>
          <a:p>
            <a:pPr algn="l" rtl="0"/>
            <a:r>
              <a:rPr lang="en-US" sz="2800" b="1" dirty="0" smtClean="0"/>
              <a:t>.. that are implemented using hardware and modular software applications linked to a central database that </a:t>
            </a:r>
            <a:r>
              <a:rPr lang="en-US" sz="2800" b="1" u="sng" dirty="0" smtClean="0"/>
              <a:t>stores</a:t>
            </a:r>
            <a:r>
              <a:rPr lang="en-US" sz="2800" b="1" dirty="0" smtClean="0"/>
              <a:t> and </a:t>
            </a:r>
            <a:r>
              <a:rPr lang="en-US" sz="2800" b="1" u="sng" dirty="0" smtClean="0"/>
              <a:t>delivers</a:t>
            </a:r>
            <a:r>
              <a:rPr lang="en-US" sz="2800" b="1" dirty="0" smtClean="0"/>
              <a:t> business data and information</a:t>
            </a:r>
            <a:r>
              <a:rPr lang="en-US" b="1" dirty="0" smtClean="0"/>
              <a:t>.</a:t>
            </a:r>
          </a:p>
          <a:p>
            <a:endParaRPr lang="ar-JO" dirty="0"/>
          </a:p>
        </p:txBody>
      </p:sp>
    </p:spTree>
    <p:extLst>
      <p:ext uri="{BB962C8B-B14F-4D97-AF65-F5344CB8AC3E}">
        <p14:creationId xmlns:p14="http://schemas.microsoft.com/office/powerpoint/2010/main" val="27706937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مقارنة</a:t>
            </a:r>
            <a:endParaRPr lang="ar-JO" b="1" dirty="0"/>
          </a:p>
        </p:txBody>
      </p:sp>
      <p:sp>
        <p:nvSpPr>
          <p:cNvPr id="3" name="Content Placeholder 2"/>
          <p:cNvSpPr>
            <a:spLocks noGrp="1"/>
          </p:cNvSpPr>
          <p:nvPr>
            <p:ph idx="1"/>
          </p:nvPr>
        </p:nvSpPr>
        <p:spPr/>
        <p:txBody>
          <a:bodyPr>
            <a:normAutofit/>
          </a:bodyPr>
          <a:lstStyle/>
          <a:p>
            <a:pPr algn="r" rtl="1"/>
            <a:r>
              <a:rPr lang="ar-JO" b="1" dirty="0" smtClean="0"/>
              <a:t>أم آر بي تعنى بشكل اساسي بمواد الانتاج..</a:t>
            </a:r>
          </a:p>
          <a:p>
            <a:pPr algn="r" rtl="1"/>
            <a:r>
              <a:rPr lang="ar-JO" b="1" dirty="0" smtClean="0"/>
              <a:t>.. بينما تعنى ام ار بي 2 بالتنسيق بين مجمل العمليات الانتاجية.. بما في ذلك – المواد – التمويل – والعلاقات الانسانية.</a:t>
            </a:r>
          </a:p>
          <a:p>
            <a:pPr algn="r" rtl="1"/>
            <a:r>
              <a:rPr lang="ar-JO" b="1" dirty="0" smtClean="0"/>
              <a:t>تهدف ام ار بي 2 الى توفير بيانات متسقة الى جميع اللاعبين في عملية الانتاج بينما يتقدم المنتج على طول خط الانتاج.</a:t>
            </a:r>
          </a:p>
          <a:p>
            <a:endParaRPr lang="ar-JO" dirty="0"/>
          </a:p>
        </p:txBody>
      </p:sp>
    </p:spTree>
    <p:extLst>
      <p:ext uri="{BB962C8B-B14F-4D97-AF65-F5344CB8AC3E}">
        <p14:creationId xmlns:p14="http://schemas.microsoft.com/office/powerpoint/2010/main" val="6858370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مقارنة</a:t>
            </a:r>
            <a:endParaRPr lang="ar-JO" b="1" dirty="0"/>
          </a:p>
        </p:txBody>
      </p:sp>
      <p:sp>
        <p:nvSpPr>
          <p:cNvPr id="3" name="Content Placeholder 2"/>
          <p:cNvSpPr>
            <a:spLocks noGrp="1"/>
          </p:cNvSpPr>
          <p:nvPr>
            <p:ph idx="1"/>
          </p:nvPr>
        </p:nvSpPr>
        <p:spPr/>
        <p:txBody>
          <a:bodyPr>
            <a:normAutofit/>
          </a:bodyPr>
          <a:lstStyle/>
          <a:p>
            <a:pPr algn="r" rtl="1"/>
            <a:r>
              <a:rPr lang="ar-JO" sz="3500" b="1" dirty="0" smtClean="0"/>
              <a:t>يبدأ نظام </a:t>
            </a:r>
            <a:r>
              <a:rPr lang="en-US" sz="3500" b="1" dirty="0" smtClean="0"/>
              <a:t>MRP II</a:t>
            </a:r>
            <a:r>
              <a:rPr lang="ar-JO" sz="3500" b="1" dirty="0" smtClean="0"/>
              <a:t> بالنظام </a:t>
            </a:r>
            <a:r>
              <a:rPr lang="en-US" sz="3500" b="1" dirty="0" smtClean="0"/>
              <a:t>MRP</a:t>
            </a:r>
            <a:r>
              <a:rPr lang="ar-JO" sz="3500" b="1" dirty="0" smtClean="0"/>
              <a:t> </a:t>
            </a:r>
          </a:p>
          <a:p>
            <a:pPr algn="r" rtl="1"/>
            <a:r>
              <a:rPr lang="ar-JO" sz="3500" b="1" dirty="0" smtClean="0"/>
              <a:t>ويبدأفعلياً بإحتساب المبيعات المتوقعة</a:t>
            </a:r>
          </a:p>
          <a:p>
            <a:pPr algn="r" rtl="1"/>
            <a:r>
              <a:rPr lang="ar-JO" sz="3500" b="1" dirty="0" smtClean="0"/>
              <a:t>هذه التوقعات تحدد متطلبات المواد الاولية</a:t>
            </a:r>
          </a:p>
          <a:p>
            <a:pPr algn="r" rtl="1"/>
            <a:r>
              <a:rPr lang="ar-JO" sz="3500" b="1" dirty="0" smtClean="0"/>
              <a:t>كلا النظامين يتضمنان ” جدول انتاج رئيسي ” </a:t>
            </a:r>
            <a:r>
              <a:rPr lang="en-US" sz="3500" b="1" dirty="0" smtClean="0"/>
              <a:t>MPS</a:t>
            </a:r>
          </a:p>
          <a:p>
            <a:endParaRPr lang="ar-JO" dirty="0" smtClean="0"/>
          </a:p>
          <a:p>
            <a:endParaRPr lang="ar-JO" dirty="0" smtClean="0"/>
          </a:p>
        </p:txBody>
      </p:sp>
    </p:spTree>
    <p:extLst>
      <p:ext uri="{BB962C8B-B14F-4D97-AF65-F5344CB8AC3E}">
        <p14:creationId xmlns:p14="http://schemas.microsoft.com/office/powerpoint/2010/main" val="2495906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مقارنة</a:t>
            </a:r>
            <a:endParaRPr lang="ar-JO" dirty="0"/>
          </a:p>
        </p:txBody>
      </p:sp>
      <p:sp>
        <p:nvSpPr>
          <p:cNvPr id="3" name="Content Placeholder 2"/>
          <p:cNvSpPr>
            <a:spLocks noGrp="1"/>
          </p:cNvSpPr>
          <p:nvPr>
            <p:ph idx="1"/>
          </p:nvPr>
        </p:nvSpPr>
        <p:spPr/>
        <p:txBody>
          <a:bodyPr/>
          <a:lstStyle/>
          <a:p>
            <a:pPr algn="r" rtl="1"/>
            <a:r>
              <a:rPr lang="ar-JO" b="1" dirty="0" smtClean="0"/>
              <a:t>بينما يسمح </a:t>
            </a:r>
            <a:r>
              <a:rPr lang="en-US" b="1" dirty="0" smtClean="0"/>
              <a:t>MRP</a:t>
            </a:r>
            <a:r>
              <a:rPr lang="ar-JO" b="1" dirty="0" smtClean="0"/>
              <a:t> بتنسيق شراء المواد الخام..</a:t>
            </a:r>
          </a:p>
          <a:p>
            <a:pPr algn="r" rtl="1"/>
            <a:r>
              <a:rPr lang="ar-JO" b="1" dirty="0" smtClean="0"/>
              <a:t>..</a:t>
            </a:r>
            <a:r>
              <a:rPr lang="en-US" b="1" dirty="0" smtClean="0"/>
              <a:t>MRP II</a:t>
            </a:r>
            <a:r>
              <a:rPr lang="ar-JO" b="1" dirty="0" smtClean="0"/>
              <a:t> يسهل تطوير وبناء برنامج إنتاج</a:t>
            </a:r>
            <a:r>
              <a:rPr lang="en-US" b="1" dirty="0" smtClean="0"/>
              <a:t> production schedule</a:t>
            </a:r>
            <a:r>
              <a:rPr lang="ar-JO" b="1" dirty="0" smtClean="0"/>
              <a:t> مفصل..</a:t>
            </a:r>
          </a:p>
          <a:p>
            <a:pPr algn="r" rtl="1"/>
            <a:r>
              <a:rPr lang="ar-JO" b="1" dirty="0" smtClean="0"/>
              <a:t>.. يتضمن تفاصيل عن المعدات والعمالة ..</a:t>
            </a:r>
          </a:p>
          <a:p>
            <a:pPr algn="r" rtl="1"/>
            <a:r>
              <a:rPr lang="ar-JO" b="1" dirty="0" smtClean="0"/>
              <a:t>.. برمجة الإنتاج</a:t>
            </a:r>
            <a:r>
              <a:rPr lang="en-US" b="1" dirty="0" smtClean="0"/>
              <a:t>production scheduling </a:t>
            </a:r>
            <a:r>
              <a:rPr lang="ar-JO" b="1" dirty="0" smtClean="0"/>
              <a:t> تتم بناء على وصول المواد الأولية.</a:t>
            </a:r>
          </a:p>
          <a:p>
            <a:endParaRPr lang="ar-JO" dirty="0"/>
          </a:p>
        </p:txBody>
      </p:sp>
    </p:spTree>
    <p:extLst>
      <p:ext uri="{BB962C8B-B14F-4D97-AF65-F5344CB8AC3E}">
        <p14:creationId xmlns:p14="http://schemas.microsoft.com/office/powerpoint/2010/main" val="24745440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مقارنة</a:t>
            </a:r>
            <a:endParaRPr lang="ar-JO" b="1" dirty="0"/>
          </a:p>
        </p:txBody>
      </p:sp>
      <p:sp>
        <p:nvSpPr>
          <p:cNvPr id="3" name="Content Placeholder 2"/>
          <p:cNvSpPr>
            <a:spLocks noGrp="1"/>
          </p:cNvSpPr>
          <p:nvPr>
            <p:ph idx="1"/>
          </p:nvPr>
        </p:nvSpPr>
        <p:spPr/>
        <p:txBody>
          <a:bodyPr>
            <a:normAutofit/>
          </a:bodyPr>
          <a:lstStyle/>
          <a:p>
            <a:pPr algn="r" rtl="1"/>
            <a:r>
              <a:rPr lang="ar-JO" b="1" dirty="0" smtClean="0"/>
              <a:t>مخرجات </a:t>
            </a:r>
            <a:r>
              <a:rPr lang="en-US" b="1" dirty="0" smtClean="0"/>
              <a:t>MRP II</a:t>
            </a:r>
            <a:r>
              <a:rPr lang="ar-JO" b="1" dirty="0" smtClean="0"/>
              <a:t> هي نتاج تفاعل العمالة والمعدات.</a:t>
            </a:r>
          </a:p>
          <a:p>
            <a:pPr algn="r" rtl="1"/>
            <a:r>
              <a:rPr lang="ar-JO" b="1" dirty="0" smtClean="0"/>
              <a:t>يقدم </a:t>
            </a:r>
            <a:r>
              <a:rPr lang="en-US" b="1" dirty="0" smtClean="0"/>
              <a:t>MRP II</a:t>
            </a:r>
            <a:r>
              <a:rPr lang="ar-JO" b="1" dirty="0" smtClean="0"/>
              <a:t> بيانات عن كلف الإنتاج للمحاسبة والإدارة المالية تتضمن كافة التفاصيل الضرورية</a:t>
            </a:r>
            <a:r>
              <a:rPr lang="en-US" b="1" dirty="0" smtClean="0"/>
              <a:t>.</a:t>
            </a:r>
            <a:endParaRPr lang="ar-JO" b="1" dirty="0" smtClean="0"/>
          </a:p>
          <a:p>
            <a:endParaRPr lang="ar-JO" dirty="0"/>
          </a:p>
        </p:txBody>
      </p:sp>
    </p:spTree>
    <p:extLst>
      <p:ext uri="{BB962C8B-B14F-4D97-AF65-F5344CB8AC3E}">
        <p14:creationId xmlns:p14="http://schemas.microsoft.com/office/powerpoint/2010/main" val="7978137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b="1" dirty="0" smtClean="0"/>
              <a:t>المزايا </a:t>
            </a:r>
            <a:r>
              <a:rPr lang="en-US" b="1" dirty="0" smtClean="0"/>
              <a:t>Benefits</a:t>
            </a:r>
            <a:endParaRPr lang="ar-JO" dirty="0"/>
          </a:p>
        </p:txBody>
      </p:sp>
      <p:sp>
        <p:nvSpPr>
          <p:cNvPr id="3" name="Content Placeholder 2"/>
          <p:cNvSpPr>
            <a:spLocks noGrp="1"/>
          </p:cNvSpPr>
          <p:nvPr>
            <p:ph idx="1"/>
          </p:nvPr>
        </p:nvSpPr>
        <p:spPr/>
        <p:txBody>
          <a:bodyPr>
            <a:normAutofit/>
          </a:bodyPr>
          <a:lstStyle/>
          <a:p>
            <a:pPr algn="r" rtl="1"/>
            <a:r>
              <a:rPr lang="ar-JO" b="1" dirty="0" smtClean="0"/>
              <a:t>يقدم نظام </a:t>
            </a:r>
            <a:r>
              <a:rPr lang="en-US" dirty="0" smtClean="0"/>
              <a:t>MRP II</a:t>
            </a:r>
            <a:r>
              <a:rPr lang="ar-JO" b="1" dirty="0" smtClean="0"/>
              <a:t> المزايا التالية على الصعيد العملياتي:   </a:t>
            </a:r>
          </a:p>
          <a:p>
            <a:pPr algn="r" rtl="1"/>
            <a:r>
              <a:rPr lang="ar-JO" b="1" dirty="0" smtClean="0"/>
              <a:t>ضبط افضل للمخزون</a:t>
            </a:r>
          </a:p>
          <a:p>
            <a:pPr algn="r" rtl="1"/>
            <a:r>
              <a:rPr lang="ar-JO" b="1" dirty="0" smtClean="0"/>
              <a:t>جدولة افضل</a:t>
            </a:r>
          </a:p>
          <a:p>
            <a:pPr algn="r" rtl="1"/>
            <a:r>
              <a:rPr lang="ar-JO" b="1" dirty="0" smtClean="0"/>
              <a:t>علاقة افضل مع الموردين</a:t>
            </a:r>
            <a:endParaRPr lang="en-US" b="1" dirty="0" smtClean="0"/>
          </a:p>
          <a:p>
            <a:pPr>
              <a:buNone/>
            </a:pPr>
            <a:endParaRPr lang="ar-JO" dirty="0"/>
          </a:p>
        </p:txBody>
      </p:sp>
    </p:spTree>
    <p:extLst>
      <p:ext uri="{BB962C8B-B14F-4D97-AF65-F5344CB8AC3E}">
        <p14:creationId xmlns:p14="http://schemas.microsoft.com/office/powerpoint/2010/main" val="10830331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b="1" dirty="0" smtClean="0"/>
              <a:t>المزايا </a:t>
            </a:r>
            <a:r>
              <a:rPr lang="en-US" b="1" dirty="0" smtClean="0"/>
              <a:t>Benefits</a:t>
            </a:r>
            <a:endParaRPr lang="ar-JO" dirty="0"/>
          </a:p>
        </p:txBody>
      </p:sp>
      <p:sp>
        <p:nvSpPr>
          <p:cNvPr id="3" name="Content Placeholder 2"/>
          <p:cNvSpPr>
            <a:spLocks noGrp="1"/>
          </p:cNvSpPr>
          <p:nvPr>
            <p:ph idx="1"/>
          </p:nvPr>
        </p:nvSpPr>
        <p:spPr/>
        <p:txBody>
          <a:bodyPr>
            <a:normAutofit/>
          </a:bodyPr>
          <a:lstStyle/>
          <a:p>
            <a:pPr algn="r" rtl="1"/>
            <a:r>
              <a:rPr lang="ar-JO" b="1" dirty="0" smtClean="0"/>
              <a:t>على صعيد التصميم:</a:t>
            </a:r>
          </a:p>
          <a:p>
            <a:pPr algn="r" rtl="1"/>
            <a:r>
              <a:rPr lang="ar-JO" b="1" dirty="0" smtClean="0"/>
              <a:t>تصاميم محسنة</a:t>
            </a:r>
          </a:p>
          <a:p>
            <a:pPr algn="r" rtl="1"/>
            <a:r>
              <a:rPr lang="ar-JO" b="1" dirty="0" smtClean="0"/>
              <a:t>نظم تصميم افضل</a:t>
            </a:r>
          </a:p>
          <a:p>
            <a:pPr algn="r" rtl="1"/>
            <a:r>
              <a:rPr lang="ar-JO" b="1" dirty="0" smtClean="0"/>
              <a:t>جودة افضل</a:t>
            </a:r>
          </a:p>
          <a:p>
            <a:pPr algn="r" rtl="1"/>
            <a:r>
              <a:rPr lang="ar-JO" b="1" dirty="0" smtClean="0"/>
              <a:t>ضبط جودة اسلس</a:t>
            </a:r>
          </a:p>
          <a:p>
            <a:endParaRPr lang="en-US" dirty="0" smtClean="0"/>
          </a:p>
        </p:txBody>
      </p:sp>
    </p:spTree>
    <p:extLst>
      <p:ext uri="{BB962C8B-B14F-4D97-AF65-F5344CB8AC3E}">
        <p14:creationId xmlns:p14="http://schemas.microsoft.com/office/powerpoint/2010/main" val="2079579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b="1" dirty="0" smtClean="0"/>
              <a:t>المزايا </a:t>
            </a:r>
            <a:r>
              <a:rPr lang="en-US" b="1" dirty="0" smtClean="0"/>
              <a:t>Benefits</a:t>
            </a:r>
            <a:endParaRPr lang="ar-JO" dirty="0"/>
          </a:p>
        </p:txBody>
      </p:sp>
      <p:sp>
        <p:nvSpPr>
          <p:cNvPr id="3" name="Content Placeholder 2"/>
          <p:cNvSpPr>
            <a:spLocks noGrp="1"/>
          </p:cNvSpPr>
          <p:nvPr>
            <p:ph idx="1"/>
          </p:nvPr>
        </p:nvSpPr>
        <p:spPr/>
        <p:txBody>
          <a:bodyPr>
            <a:normAutofit/>
          </a:bodyPr>
          <a:lstStyle/>
          <a:p>
            <a:pPr algn="r" rtl="1"/>
            <a:r>
              <a:rPr lang="ar-JO" b="1" dirty="0" smtClean="0"/>
              <a:t>على الصعيد المالي والكُلفي:</a:t>
            </a:r>
          </a:p>
          <a:p>
            <a:pPr algn="r" rtl="1"/>
            <a:r>
              <a:rPr lang="ar-JO" b="1" dirty="0" smtClean="0"/>
              <a:t>رأسمال عامل اقل بسبب خفض المخزون</a:t>
            </a:r>
          </a:p>
          <a:p>
            <a:pPr algn="r" rtl="1"/>
            <a:r>
              <a:rPr lang="ar-JO" b="1" dirty="0" smtClean="0"/>
              <a:t>تدفق مالي محسن بسبب التوريد السريع</a:t>
            </a:r>
          </a:p>
          <a:p>
            <a:pPr algn="r" rtl="1"/>
            <a:r>
              <a:rPr lang="ar-JO" b="1" dirty="0" smtClean="0"/>
              <a:t>سجلات مخزون أدق.</a:t>
            </a:r>
            <a:endParaRPr lang="en-US" b="1" dirty="0" smtClean="0"/>
          </a:p>
          <a:p>
            <a:pPr>
              <a:buNone/>
            </a:pPr>
            <a:endParaRPr lang="ar-JO" dirty="0"/>
          </a:p>
        </p:txBody>
      </p:sp>
    </p:spTree>
    <p:extLst>
      <p:ext uri="{BB962C8B-B14F-4D97-AF65-F5344CB8AC3E}">
        <p14:creationId xmlns:p14="http://schemas.microsoft.com/office/powerpoint/2010/main" val="21066799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ar-JO" sz="2400" b="1" dirty="0" smtClean="0">
                <a:solidFill>
                  <a:srgbClr val="FF0000"/>
                </a:solidFill>
              </a:rPr>
              <a:t>بسم الله الرحمن الرحيم</a:t>
            </a:r>
            <a:endParaRPr lang="ar-JO" sz="2400" b="1"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r>
              <a:rPr lang="ar-SA" sz="5400" b="1" dirty="0" smtClean="0"/>
              <a:t>تخطيط موارد المؤسسات</a:t>
            </a:r>
            <a:endParaRPr lang="ar-JO" sz="5400" b="1" dirty="0" smtClean="0"/>
          </a:p>
          <a:p>
            <a:r>
              <a:rPr lang="en-US" sz="3900" b="1" dirty="0" smtClean="0"/>
              <a:t>Enterprise resource planning</a:t>
            </a:r>
            <a:r>
              <a:rPr lang="en-US" sz="3900" dirty="0" smtClean="0"/>
              <a:t> </a:t>
            </a:r>
          </a:p>
          <a:p>
            <a:r>
              <a:rPr lang="en-US" dirty="0" smtClean="0"/>
              <a:t>(</a:t>
            </a:r>
            <a:r>
              <a:rPr lang="en-US" b="1" dirty="0" smtClean="0"/>
              <a:t>ERP</a:t>
            </a:r>
            <a:r>
              <a:rPr lang="en-US" dirty="0" smtClean="0"/>
              <a:t>) </a:t>
            </a:r>
            <a:endParaRPr lang="ar-JO" dirty="0"/>
          </a:p>
        </p:txBody>
      </p:sp>
    </p:spTree>
    <p:extLst>
      <p:ext uri="{BB962C8B-B14F-4D97-AF65-F5344CB8AC3E}">
        <p14:creationId xmlns:p14="http://schemas.microsoft.com/office/powerpoint/2010/main" val="319127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r>
              <a:rPr lang="ar-JO" sz="3200" b="1" dirty="0" smtClean="0"/>
              <a:t>المدراء المايكرويين يتابعون عمالهم عن قرب شديد.</a:t>
            </a:r>
            <a:r>
              <a:rPr lang="en-US" sz="3200" b="1" dirty="0" smtClean="0"/>
              <a:t> </a:t>
            </a:r>
          </a:p>
          <a:p>
            <a:r>
              <a:rPr lang="ar-JO" sz="3200" b="1" dirty="0" smtClean="0"/>
              <a:t>تجدهم ينظرون من فوق كتفك</a:t>
            </a:r>
            <a:r>
              <a:rPr lang="en-US" sz="3200" b="1" dirty="0" smtClean="0"/>
              <a:t> </a:t>
            </a:r>
            <a:r>
              <a:rPr lang="ar-JO" sz="3200" b="1" dirty="0" smtClean="0"/>
              <a:t> .. يعطون تعليقات إيجابية أو سلبية.</a:t>
            </a:r>
            <a:endParaRPr lang="en-US" sz="3200" b="1" dirty="0" smtClean="0"/>
          </a:p>
          <a:p>
            <a:r>
              <a:rPr lang="ar-JO" sz="3200" b="1" dirty="0" smtClean="0"/>
              <a:t>ويسعون إلى النظر في تفاصيل عمل موظفٍ ما .. عدة مرات يومياً .. ويعطون تعليقات غير ضرورية.  </a:t>
            </a:r>
          </a:p>
          <a:p>
            <a:endParaRPr lang="ar-JO" sz="3200" b="1" dirty="0" smtClean="0"/>
          </a:p>
          <a:p>
            <a:endParaRPr lang="en-US" dirty="0" smtClean="0"/>
          </a:p>
          <a:p>
            <a:endParaRPr lang="ar-JO" dirty="0" smtClean="0"/>
          </a:p>
          <a:p>
            <a:endParaRPr lang="ar-JO" dirty="0"/>
          </a:p>
        </p:txBody>
      </p:sp>
    </p:spTree>
    <p:extLst>
      <p:ext uri="{BB962C8B-B14F-4D97-AF65-F5344CB8AC3E}">
        <p14:creationId xmlns:p14="http://schemas.microsoft.com/office/powerpoint/2010/main" val="33648470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b="1" dirty="0"/>
          </a:p>
        </p:txBody>
      </p:sp>
      <p:sp>
        <p:nvSpPr>
          <p:cNvPr id="3" name="Content Placeholder 2"/>
          <p:cNvSpPr>
            <a:spLocks noGrp="1"/>
          </p:cNvSpPr>
          <p:nvPr>
            <p:ph idx="1"/>
          </p:nvPr>
        </p:nvSpPr>
        <p:spPr/>
        <p:txBody>
          <a:bodyPr>
            <a:normAutofit lnSpcReduction="10000"/>
          </a:bodyPr>
          <a:lstStyle/>
          <a:p>
            <a:pPr algn="r" rtl="1"/>
            <a:r>
              <a:rPr lang="ar-JO" b="1" dirty="0" smtClean="0"/>
              <a:t>يقوم هذا نظام (</a:t>
            </a:r>
            <a:r>
              <a:rPr lang="ar-SA" b="1" dirty="0" smtClean="0"/>
              <a:t>تخطيط موارد المؤسسات</a:t>
            </a:r>
            <a:r>
              <a:rPr lang="ar-JO" b="1" dirty="0" smtClean="0"/>
              <a:t> ) </a:t>
            </a:r>
            <a:r>
              <a:rPr lang="en-US" b="1" dirty="0" smtClean="0"/>
              <a:t>ERP</a:t>
            </a:r>
            <a:r>
              <a:rPr lang="ar-JO" b="1" dirty="0" smtClean="0"/>
              <a:t> بدمج المعلومات الإدارية </a:t>
            </a:r>
            <a:r>
              <a:rPr lang="en-US" b="1" dirty="0" smtClean="0"/>
              <a:t>management </a:t>
            </a:r>
            <a:r>
              <a:rPr lang="en-US" b="1" dirty="0" err="1" smtClean="0"/>
              <a:t>informations</a:t>
            </a:r>
            <a:r>
              <a:rPr lang="ar-JO" b="1" dirty="0" smtClean="0"/>
              <a:t>.. الداخلية والخارجية .. في جميع انحاء المؤسسة .. فتشمل المحاسبة والإنتاج والمبيعات والخدمات الخ..</a:t>
            </a:r>
          </a:p>
          <a:p>
            <a:pPr algn="r" rtl="1"/>
            <a:r>
              <a:rPr lang="ar-JO" b="1" dirty="0" smtClean="0"/>
              <a:t>ثم يقوم نظام </a:t>
            </a:r>
            <a:r>
              <a:rPr lang="en-US" b="1" dirty="0" smtClean="0"/>
              <a:t> ERP</a:t>
            </a:r>
            <a:r>
              <a:rPr lang="ar-JO" b="1" dirty="0" smtClean="0"/>
              <a:t>بتفعيل هذا النشاط بواسطة حاسوب.</a:t>
            </a:r>
          </a:p>
          <a:p>
            <a:pPr algn="r" rtl="1"/>
            <a:r>
              <a:rPr lang="ar-JO" b="1" dirty="0" smtClean="0"/>
              <a:t>والغاية هي تسهيل تدفق المعلومات بين جميع المحطات الوظيفية في المؤسسة .. كما يوصل المعلومات إلى الأطراف الخارجية ذات العلاقة.</a:t>
            </a:r>
          </a:p>
          <a:p>
            <a:pPr algn="r" rtl="1"/>
            <a:r>
              <a:rPr lang="ar-JO" b="1" dirty="0" smtClean="0"/>
              <a:t>ويقوم بتخزين البيانات المجمعة.</a:t>
            </a:r>
            <a:endParaRPr lang="en-US" b="1" dirty="0" smtClean="0"/>
          </a:p>
        </p:txBody>
      </p:sp>
    </p:spTree>
    <p:extLst>
      <p:ext uri="{BB962C8B-B14F-4D97-AF65-F5344CB8AC3E}">
        <p14:creationId xmlns:p14="http://schemas.microsoft.com/office/powerpoint/2010/main" val="41265270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dirty="0"/>
          </a:p>
        </p:txBody>
      </p:sp>
      <p:sp>
        <p:nvSpPr>
          <p:cNvPr id="3" name="Content Placeholder 2"/>
          <p:cNvSpPr>
            <a:spLocks noGrp="1"/>
          </p:cNvSpPr>
          <p:nvPr>
            <p:ph idx="1"/>
          </p:nvPr>
        </p:nvSpPr>
        <p:spPr/>
        <p:txBody>
          <a:bodyPr/>
          <a:lstStyle/>
          <a:p>
            <a:pPr algn="r" rtl="1"/>
            <a:r>
              <a:rPr lang="ar-SA" b="1" dirty="0" smtClean="0"/>
              <a:t>هو مشروع </a:t>
            </a:r>
            <a:r>
              <a:rPr lang="ar-JO" b="1" dirty="0" smtClean="0"/>
              <a:t>نظام معلومات</a:t>
            </a:r>
            <a:r>
              <a:rPr lang="ar-SA" b="1" dirty="0" smtClean="0"/>
              <a:t>، صمّم لتنسيق جميع الموارد والمعلومات والأنشطة اللازمة لإتمام الإجراءات العملية، مثل </a:t>
            </a:r>
            <a:r>
              <a:rPr lang="ar-JO" b="1" dirty="0" smtClean="0"/>
              <a:t>المحاسبة والفواتير والتكاليف.</a:t>
            </a:r>
            <a:endParaRPr lang="ar-JO" b="1" dirty="0"/>
          </a:p>
        </p:txBody>
      </p:sp>
    </p:spTree>
    <p:extLst>
      <p:ext uri="{BB962C8B-B14F-4D97-AF65-F5344CB8AC3E}">
        <p14:creationId xmlns:p14="http://schemas.microsoft.com/office/powerpoint/2010/main" val="37867587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dirty="0"/>
          </a:p>
        </p:txBody>
      </p:sp>
      <p:sp>
        <p:nvSpPr>
          <p:cNvPr id="3" name="Content Placeholder 2"/>
          <p:cNvSpPr>
            <a:spLocks noGrp="1"/>
          </p:cNvSpPr>
          <p:nvPr>
            <p:ph idx="1"/>
          </p:nvPr>
        </p:nvSpPr>
        <p:spPr/>
        <p:txBody>
          <a:bodyPr>
            <a:normAutofit fontScale="92500" lnSpcReduction="10000"/>
          </a:bodyPr>
          <a:lstStyle/>
          <a:p>
            <a:pPr algn="r" rtl="1"/>
            <a:r>
              <a:rPr lang="ar-SA" b="1" dirty="0" smtClean="0"/>
              <a:t>تخطيط موارد المؤسسات</a:t>
            </a:r>
            <a:r>
              <a:rPr lang="ar-JO" b="1" dirty="0" smtClean="0"/>
              <a:t> </a:t>
            </a:r>
            <a:r>
              <a:rPr lang="en-US" b="1" dirty="0" smtClean="0"/>
              <a:t>ERP</a:t>
            </a:r>
            <a:r>
              <a:rPr lang="ar-SA" b="1" dirty="0" smtClean="0"/>
              <a:t> يدعم أغلب إجراءات الأنظمة التي تدير مجموعة متنوعة من الأعمال التنفيذية</a:t>
            </a:r>
            <a:r>
              <a:rPr lang="ar-JO" b="1" dirty="0" smtClean="0"/>
              <a:t>:</a:t>
            </a:r>
          </a:p>
          <a:p>
            <a:pPr algn="r" rtl="1">
              <a:buFont typeface="Wingdings" pitchFamily="2" charset="2"/>
              <a:buChar char="Ø"/>
            </a:pPr>
            <a:r>
              <a:rPr lang="ar-JO" b="1" dirty="0" smtClean="0"/>
              <a:t>الانتاج </a:t>
            </a:r>
          </a:p>
          <a:p>
            <a:pPr algn="r" rtl="1">
              <a:buFont typeface="Wingdings" pitchFamily="2" charset="2"/>
              <a:buChar char="Ø"/>
            </a:pPr>
            <a:r>
              <a:rPr lang="ar-SA" b="1" dirty="0" smtClean="0"/>
              <a:t>إدارة الإمدادات </a:t>
            </a:r>
            <a:endParaRPr lang="ar-JO" b="1" dirty="0" smtClean="0"/>
          </a:p>
          <a:p>
            <a:pPr algn="r" rtl="1">
              <a:buFont typeface="Wingdings" pitchFamily="2" charset="2"/>
              <a:buChar char="Ø"/>
            </a:pPr>
            <a:r>
              <a:rPr lang="ar-SA" b="1" dirty="0" smtClean="0"/>
              <a:t>المالية </a:t>
            </a:r>
            <a:endParaRPr lang="ar-JO" b="1" dirty="0" smtClean="0"/>
          </a:p>
          <a:p>
            <a:pPr algn="r" rtl="1">
              <a:buFont typeface="Wingdings" pitchFamily="2" charset="2"/>
              <a:buChar char="Ø"/>
            </a:pPr>
            <a:r>
              <a:rPr lang="ar-SA" b="1" dirty="0" smtClean="0"/>
              <a:t>المشاريع </a:t>
            </a:r>
            <a:endParaRPr lang="ar-JO" b="1" dirty="0" smtClean="0"/>
          </a:p>
          <a:p>
            <a:pPr algn="r" rtl="1">
              <a:buFont typeface="Wingdings" pitchFamily="2" charset="2"/>
              <a:buChar char="Ø"/>
            </a:pPr>
            <a:r>
              <a:rPr lang="ar-SA" b="1" dirty="0" smtClean="0"/>
              <a:t>الموارد البشرية </a:t>
            </a:r>
            <a:endParaRPr lang="ar-JO" b="1" dirty="0" smtClean="0"/>
          </a:p>
          <a:p>
            <a:pPr algn="r" rtl="1">
              <a:buFont typeface="Wingdings" pitchFamily="2" charset="2"/>
              <a:buChar char="Ø"/>
            </a:pPr>
            <a:r>
              <a:rPr lang="ar-SA" b="1" dirty="0" smtClean="0"/>
              <a:t>إدارة علاقات العملاء</a:t>
            </a:r>
            <a:endParaRPr lang="ar-JO" b="1" dirty="0" smtClean="0"/>
          </a:p>
          <a:p>
            <a:pPr algn="r" rtl="1"/>
            <a:r>
              <a:rPr lang="ar-SA" b="1" dirty="0" smtClean="0"/>
              <a:t>كل ذلك في </a:t>
            </a:r>
            <a:r>
              <a:rPr lang="ar-JO" b="1" dirty="0" smtClean="0"/>
              <a:t>قاعدة بيانات </a:t>
            </a:r>
            <a:r>
              <a:rPr lang="ar-SA" b="1" dirty="0" smtClean="0"/>
              <a:t>موحّدة.</a:t>
            </a:r>
          </a:p>
          <a:p>
            <a:pPr algn="r" rtl="1"/>
            <a:endParaRPr lang="ar-JO" b="1" dirty="0"/>
          </a:p>
        </p:txBody>
      </p:sp>
    </p:spTree>
    <p:extLst>
      <p:ext uri="{BB962C8B-B14F-4D97-AF65-F5344CB8AC3E}">
        <p14:creationId xmlns:p14="http://schemas.microsoft.com/office/powerpoint/2010/main" val="28955756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dirty="0"/>
          </a:p>
        </p:txBody>
      </p:sp>
      <p:sp>
        <p:nvSpPr>
          <p:cNvPr id="3" name="Content Placeholder 2"/>
          <p:cNvSpPr>
            <a:spLocks noGrp="1"/>
          </p:cNvSpPr>
          <p:nvPr>
            <p:ph idx="1"/>
          </p:nvPr>
        </p:nvSpPr>
        <p:spPr/>
        <p:txBody>
          <a:bodyPr/>
          <a:lstStyle/>
          <a:p>
            <a:pPr algn="r" rtl="1"/>
            <a:r>
              <a:rPr lang="ar-SA" b="1" dirty="0" smtClean="0"/>
              <a:t>تخطيط موارد المؤسسات يعتمد على قاعدة بيانات مشتركة وتصميم برمجي خاص، فقاعدة البيانات المشتركة تسمح لأقسام العمل تخزين واسترجاع المعلومات في فترة النشاط، أما التصميم البرمجي فيتيح لإدارة العمل اختيار النماذج اللازمة وترتيبها وربطها بنماذج الموردين وإضافة نماذج جديدة خاصة لتحسين الأداء.</a:t>
            </a:r>
          </a:p>
          <a:p>
            <a:endParaRPr lang="ar-JO" dirty="0"/>
          </a:p>
        </p:txBody>
      </p:sp>
    </p:spTree>
    <p:extLst>
      <p:ext uri="{BB962C8B-B14F-4D97-AF65-F5344CB8AC3E}">
        <p14:creationId xmlns:p14="http://schemas.microsoft.com/office/powerpoint/2010/main" val="9669133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dirty="0"/>
          </a:p>
        </p:txBody>
      </p:sp>
      <p:sp>
        <p:nvSpPr>
          <p:cNvPr id="3" name="Content Placeholder 2"/>
          <p:cNvSpPr>
            <a:spLocks noGrp="1"/>
          </p:cNvSpPr>
          <p:nvPr>
            <p:ph idx="1"/>
          </p:nvPr>
        </p:nvSpPr>
        <p:spPr/>
        <p:txBody>
          <a:bodyPr/>
          <a:lstStyle/>
          <a:p>
            <a:pPr algn="r" rtl="1"/>
            <a:r>
              <a:rPr lang="ar-SA" b="1" dirty="0" smtClean="0"/>
              <a:t>نشأ هذا مصطلح</a:t>
            </a:r>
            <a:r>
              <a:rPr lang="ar-JO" b="1" dirty="0" smtClean="0"/>
              <a:t> </a:t>
            </a:r>
            <a:r>
              <a:rPr lang="ar-SA" b="1" dirty="0" smtClean="0"/>
              <a:t>تخطيط موارد المؤسسات</a:t>
            </a:r>
            <a:r>
              <a:rPr lang="ar-JO" b="1" dirty="0" smtClean="0"/>
              <a:t> </a:t>
            </a:r>
            <a:r>
              <a:rPr lang="en-US" b="1" dirty="0" smtClean="0"/>
              <a:t>ERP</a:t>
            </a:r>
            <a:r>
              <a:rPr lang="ar-SA" b="1" dirty="0" smtClean="0"/>
              <a:t> من نظامي "تخطيط إحتياجات المواد“</a:t>
            </a:r>
            <a:r>
              <a:rPr lang="en-US" b="1" dirty="0" smtClean="0"/>
              <a:t> MRP  </a:t>
            </a:r>
            <a:r>
              <a:rPr lang="ar-JO" b="1" dirty="0" smtClean="0"/>
              <a:t>و</a:t>
            </a:r>
            <a:r>
              <a:rPr lang="ar-SA" b="1" dirty="0" smtClean="0"/>
              <a:t>تخطيط موارد التصنيع- </a:t>
            </a:r>
            <a:r>
              <a:rPr lang="en-US" b="1" dirty="0" smtClean="0"/>
              <a:t>MRP II</a:t>
            </a:r>
            <a:r>
              <a:rPr lang="ar-JO" b="1" dirty="0" smtClean="0"/>
              <a:t>.</a:t>
            </a:r>
          </a:p>
          <a:p>
            <a:pPr algn="r" rtl="1"/>
            <a:r>
              <a:rPr lang="ar-SA" b="1" dirty="0" smtClean="0"/>
              <a:t>تم تقديمه من قبل شركة جارنر للبحث والتحليل. </a:t>
            </a:r>
            <a:endParaRPr lang="ar-JO" b="1" dirty="0" smtClean="0"/>
          </a:p>
          <a:p>
            <a:pPr algn="r" rtl="1"/>
            <a:r>
              <a:rPr lang="ar-SA" b="1" dirty="0" smtClean="0"/>
              <a:t>أنظمة تخطيط الموارد حاليا تسعى لتغطية جميع الوظائف الأساسية لأي مؤسسة بغض النظر عن كونها تجارية أو لا، فالمؤسسات اللاصناعية والمنظمات اللاربحية والحكومات، كلها قادرة الآن على استخدام أنظمة تخطيط الموارد.</a:t>
            </a:r>
          </a:p>
          <a:p>
            <a:pPr algn="r" rtl="1"/>
            <a:endParaRPr lang="ar-JO" b="1" dirty="0"/>
          </a:p>
        </p:txBody>
      </p:sp>
    </p:spTree>
    <p:extLst>
      <p:ext uri="{BB962C8B-B14F-4D97-AF65-F5344CB8AC3E}">
        <p14:creationId xmlns:p14="http://schemas.microsoft.com/office/powerpoint/2010/main" val="8502860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تخطيط موارد المؤسسات</a:t>
            </a:r>
            <a:endParaRPr lang="ar-JO" dirty="0"/>
          </a:p>
        </p:txBody>
      </p:sp>
      <p:sp>
        <p:nvSpPr>
          <p:cNvPr id="3" name="Content Placeholder 2"/>
          <p:cNvSpPr>
            <a:spLocks noGrp="1"/>
          </p:cNvSpPr>
          <p:nvPr>
            <p:ph idx="1"/>
          </p:nvPr>
        </p:nvSpPr>
        <p:spPr/>
        <p:txBody>
          <a:bodyPr>
            <a:normAutofit/>
          </a:bodyPr>
          <a:lstStyle/>
          <a:p>
            <a:pPr algn="r" rtl="1"/>
            <a:r>
              <a:rPr lang="ar-JO" b="1" dirty="0" smtClean="0"/>
              <a:t>يتضمن نظام تخطيط موارد المؤسسات ”  </a:t>
            </a:r>
            <a:r>
              <a:rPr lang="en-US" b="1" dirty="0" smtClean="0"/>
              <a:t>ERP</a:t>
            </a:r>
            <a:r>
              <a:rPr lang="ar-JO" b="1" dirty="0" smtClean="0"/>
              <a:t>  ” الخصائص التالية:</a:t>
            </a:r>
          </a:p>
          <a:p>
            <a:pPr marL="514350" indent="-514350" algn="r" rtl="1">
              <a:buFont typeface="+mj-lt"/>
              <a:buAutoNum type="arabicPeriod"/>
            </a:pPr>
            <a:r>
              <a:rPr lang="ar-JO" b="1" dirty="0" smtClean="0"/>
              <a:t>نظام متكامل يعمل بدون تعديلات دورية.</a:t>
            </a:r>
          </a:p>
          <a:p>
            <a:pPr marL="514350" indent="-514350" algn="r" rtl="1">
              <a:buFont typeface="+mj-lt"/>
              <a:buAutoNum type="arabicPeriod"/>
            </a:pPr>
            <a:r>
              <a:rPr lang="ar-JO" b="1" dirty="0" smtClean="0"/>
              <a:t>قاعدة بيانات مشتركة تدعم جميع التطبيقات.</a:t>
            </a:r>
          </a:p>
          <a:p>
            <a:pPr marL="514350" indent="-514350" algn="r" rtl="1">
              <a:buFont typeface="+mj-lt"/>
              <a:buAutoNum type="arabicPeriod"/>
            </a:pPr>
            <a:r>
              <a:rPr lang="ar-JO" b="1" dirty="0" smtClean="0"/>
              <a:t>مظاهر متسقة في كل جزء </a:t>
            </a:r>
            <a:r>
              <a:rPr lang="en-US" b="1" dirty="0" smtClean="0"/>
              <a:t>Module</a:t>
            </a:r>
            <a:r>
              <a:rPr lang="ar-JO" b="1" dirty="0" smtClean="0"/>
              <a:t>.</a:t>
            </a:r>
          </a:p>
          <a:p>
            <a:pPr marL="514350" indent="-514350" algn="r" rtl="1">
              <a:buFont typeface="+mj-lt"/>
              <a:buAutoNum type="arabicPeriod"/>
            </a:pPr>
            <a:r>
              <a:rPr lang="ar-JO" b="1" dirty="0" smtClean="0"/>
              <a:t>تطبيق النظام دون تعديلات وتعريفات كبيرة.</a:t>
            </a:r>
            <a:endParaRPr lang="en-US" b="1" dirty="0" smtClean="0"/>
          </a:p>
          <a:p>
            <a:endParaRPr lang="ar-JO" dirty="0"/>
          </a:p>
        </p:txBody>
      </p:sp>
    </p:spTree>
    <p:extLst>
      <p:ext uri="{BB962C8B-B14F-4D97-AF65-F5344CB8AC3E}">
        <p14:creationId xmlns:p14="http://schemas.microsoft.com/office/powerpoint/2010/main" val="36364788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الوظائف</a:t>
            </a:r>
            <a:endParaRPr lang="ar-JO" b="1" dirty="0"/>
          </a:p>
        </p:txBody>
      </p:sp>
      <p:sp>
        <p:nvSpPr>
          <p:cNvPr id="3" name="Content Placeholder 2"/>
          <p:cNvSpPr>
            <a:spLocks noGrp="1"/>
          </p:cNvSpPr>
          <p:nvPr>
            <p:ph idx="1"/>
          </p:nvPr>
        </p:nvSpPr>
        <p:spPr/>
        <p:txBody>
          <a:bodyPr>
            <a:noAutofit/>
          </a:bodyPr>
          <a:lstStyle/>
          <a:p>
            <a:pPr algn="r" rtl="1"/>
            <a:r>
              <a:rPr lang="ar-JO" b="1" dirty="0" smtClean="0"/>
              <a:t>محاسبة</a:t>
            </a:r>
          </a:p>
          <a:p>
            <a:pPr algn="r" rtl="1"/>
            <a:r>
              <a:rPr lang="ar-JO" b="1" dirty="0" smtClean="0"/>
              <a:t>موارد بشرية</a:t>
            </a:r>
          </a:p>
          <a:p>
            <a:pPr algn="r" rtl="1"/>
            <a:r>
              <a:rPr lang="ar-JO" b="1" dirty="0" smtClean="0"/>
              <a:t>تغييرات ادارية</a:t>
            </a:r>
          </a:p>
          <a:p>
            <a:pPr algn="r" rtl="1"/>
            <a:r>
              <a:rPr lang="ar-JO" b="1" dirty="0" smtClean="0"/>
              <a:t>كشوف الراتب</a:t>
            </a:r>
          </a:p>
          <a:p>
            <a:pPr algn="r" rtl="1"/>
            <a:r>
              <a:rPr lang="ar-JO" b="1" dirty="0" smtClean="0"/>
              <a:t>التدريب</a:t>
            </a:r>
          </a:p>
          <a:p>
            <a:pPr algn="r" rtl="1"/>
            <a:r>
              <a:rPr lang="ar-JO" b="1" dirty="0" smtClean="0"/>
              <a:t>الإنتاج</a:t>
            </a:r>
          </a:p>
          <a:p>
            <a:pPr algn="r" rtl="1"/>
            <a:r>
              <a:rPr lang="ar-JO" b="1" dirty="0" smtClean="0"/>
              <a:t>جدول المواد</a:t>
            </a:r>
          </a:p>
          <a:p>
            <a:pPr algn="r" rtl="1"/>
            <a:r>
              <a:rPr lang="ar-JO" b="1" dirty="0" smtClean="0"/>
              <a:t>الطاقة الإنتاجية</a:t>
            </a:r>
          </a:p>
        </p:txBody>
      </p:sp>
    </p:spTree>
    <p:extLst>
      <p:ext uri="{BB962C8B-B14F-4D97-AF65-F5344CB8AC3E}">
        <p14:creationId xmlns:p14="http://schemas.microsoft.com/office/powerpoint/2010/main" val="7417004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الوظائف</a:t>
            </a:r>
            <a:endParaRPr lang="ar-JO" b="1" dirty="0"/>
          </a:p>
        </p:txBody>
      </p:sp>
      <p:sp>
        <p:nvSpPr>
          <p:cNvPr id="3" name="Content Placeholder 2"/>
          <p:cNvSpPr>
            <a:spLocks noGrp="1"/>
          </p:cNvSpPr>
          <p:nvPr>
            <p:ph idx="1"/>
          </p:nvPr>
        </p:nvSpPr>
        <p:spPr/>
        <p:txBody>
          <a:bodyPr>
            <a:normAutofit lnSpcReduction="10000"/>
          </a:bodyPr>
          <a:lstStyle/>
          <a:p>
            <a:pPr algn="r" rtl="1"/>
            <a:r>
              <a:rPr lang="ar-JO" b="1" dirty="0" smtClean="0"/>
              <a:t>إدارة المخاطر</a:t>
            </a:r>
          </a:p>
          <a:p>
            <a:pPr algn="r" rtl="1"/>
            <a:r>
              <a:rPr lang="ar-JO" b="1" dirty="0" smtClean="0"/>
              <a:t>الطلبيات</a:t>
            </a:r>
          </a:p>
          <a:p>
            <a:pPr algn="r" rtl="1"/>
            <a:r>
              <a:rPr lang="ar-JO" b="1" dirty="0" smtClean="0"/>
              <a:t>تخطيط الطلبيات</a:t>
            </a:r>
          </a:p>
          <a:p>
            <a:pPr algn="r" rtl="1"/>
            <a:r>
              <a:rPr lang="ar-JO" b="1" dirty="0" smtClean="0"/>
              <a:t>الجودة</a:t>
            </a:r>
          </a:p>
          <a:p>
            <a:pPr algn="r" rtl="1"/>
            <a:r>
              <a:rPr lang="ar-JO" b="1" dirty="0" smtClean="0"/>
              <a:t>ضبط التكاليف</a:t>
            </a:r>
          </a:p>
          <a:p>
            <a:pPr algn="r" rtl="1"/>
            <a:r>
              <a:rPr lang="ar-JO" sz="3500" b="1" dirty="0" smtClean="0"/>
              <a:t>إدارة سلسلة التوريد</a:t>
            </a:r>
          </a:p>
          <a:p>
            <a:pPr algn="r" rtl="1"/>
            <a:r>
              <a:rPr lang="ar-JO" sz="3500" b="1" dirty="0" smtClean="0"/>
              <a:t>المخزون</a:t>
            </a:r>
          </a:p>
          <a:p>
            <a:pPr algn="r" rtl="1"/>
            <a:r>
              <a:rPr lang="ar-JO" sz="3500" b="1" dirty="0" smtClean="0"/>
              <a:t>الجرد</a:t>
            </a:r>
          </a:p>
          <a:p>
            <a:pPr algn="r" rtl="1"/>
            <a:endParaRPr lang="ar-JO" b="1" dirty="0" smtClean="0"/>
          </a:p>
          <a:p>
            <a:endParaRPr lang="ar-JO" dirty="0"/>
          </a:p>
        </p:txBody>
      </p:sp>
    </p:spTree>
    <p:extLst>
      <p:ext uri="{BB962C8B-B14F-4D97-AF65-F5344CB8AC3E}">
        <p14:creationId xmlns:p14="http://schemas.microsoft.com/office/powerpoint/2010/main" val="41473403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t>الوظائف</a:t>
            </a:r>
            <a:endParaRPr lang="ar-JO" b="1" dirty="0"/>
          </a:p>
        </p:txBody>
      </p:sp>
      <p:sp>
        <p:nvSpPr>
          <p:cNvPr id="3" name="Content Placeholder 2"/>
          <p:cNvSpPr>
            <a:spLocks noGrp="1"/>
          </p:cNvSpPr>
          <p:nvPr>
            <p:ph idx="1"/>
          </p:nvPr>
        </p:nvSpPr>
        <p:spPr/>
        <p:txBody>
          <a:bodyPr>
            <a:normAutofit fontScale="25000" lnSpcReduction="20000"/>
          </a:bodyPr>
          <a:lstStyle/>
          <a:p>
            <a:pPr algn="r" rtl="1"/>
            <a:r>
              <a:rPr lang="ar-JO" sz="12800" b="1" dirty="0" smtClean="0"/>
              <a:t>المشتريات</a:t>
            </a:r>
          </a:p>
          <a:p>
            <a:pPr algn="r" rtl="1"/>
            <a:r>
              <a:rPr lang="ar-JO" sz="12800" b="1" dirty="0" smtClean="0"/>
              <a:t>تحليل المنتج</a:t>
            </a:r>
          </a:p>
          <a:p>
            <a:pPr algn="r" rtl="1"/>
            <a:r>
              <a:rPr lang="ar-JO" sz="12800" b="1" dirty="0" smtClean="0"/>
              <a:t>فحص المنتجات</a:t>
            </a:r>
          </a:p>
          <a:p>
            <a:pPr algn="r" rtl="1"/>
            <a:r>
              <a:rPr lang="ar-JO" sz="12800" b="1" dirty="0" smtClean="0"/>
              <a:t>إدارة المشاريع</a:t>
            </a:r>
          </a:p>
          <a:p>
            <a:pPr algn="r" rtl="1"/>
            <a:r>
              <a:rPr lang="ar-JO" sz="12800" b="1" dirty="0" smtClean="0"/>
              <a:t>إعداد الفواتير</a:t>
            </a:r>
          </a:p>
          <a:p>
            <a:pPr algn="r" rtl="1"/>
            <a:r>
              <a:rPr lang="ar-JO" sz="12800" b="1" dirty="0" smtClean="0"/>
              <a:t>المبيعات </a:t>
            </a:r>
          </a:p>
          <a:p>
            <a:pPr algn="r" rtl="1"/>
            <a:r>
              <a:rPr lang="ar-JO" sz="12800" b="1" dirty="0" smtClean="0"/>
              <a:t>علاقات الزبائن</a:t>
            </a:r>
          </a:p>
          <a:p>
            <a:pPr algn="r" rtl="1"/>
            <a:r>
              <a:rPr lang="ar-JO" sz="12800" b="1" dirty="0" smtClean="0"/>
              <a:t>خدمة ما بعد البيع</a:t>
            </a:r>
            <a:endParaRPr lang="ar-JO" sz="12800" b="1" dirty="0"/>
          </a:p>
        </p:txBody>
      </p:sp>
    </p:spTree>
    <p:extLst>
      <p:ext uri="{BB962C8B-B14F-4D97-AF65-F5344CB8AC3E}">
        <p14:creationId xmlns:p14="http://schemas.microsoft.com/office/powerpoint/2010/main" val="17449105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b="1" dirty="0" smtClean="0"/>
              <a:t>خلفية إي آر بي</a:t>
            </a:r>
            <a:r>
              <a:rPr lang="en-US" b="1" dirty="0" smtClean="0"/>
              <a:t>"ERP“</a:t>
            </a:r>
            <a:endParaRPr lang="ar-JO" dirty="0"/>
          </a:p>
        </p:txBody>
      </p:sp>
      <p:sp>
        <p:nvSpPr>
          <p:cNvPr id="3" name="Content Placeholder 2"/>
          <p:cNvSpPr>
            <a:spLocks noGrp="1"/>
          </p:cNvSpPr>
          <p:nvPr>
            <p:ph idx="1"/>
          </p:nvPr>
        </p:nvSpPr>
        <p:spPr/>
        <p:txBody>
          <a:bodyPr>
            <a:normAutofit fontScale="77500" lnSpcReduction="20000"/>
          </a:bodyPr>
          <a:lstStyle/>
          <a:p>
            <a:pPr algn="r" rtl="1"/>
            <a:r>
              <a:rPr lang="ar-JO" sz="4600" b="1" dirty="0" smtClean="0"/>
              <a:t>في العام 1990 إستخدمت مجموعة جارتر الإسم </a:t>
            </a:r>
            <a:r>
              <a:rPr lang="en-US" sz="4600" b="1" dirty="0" smtClean="0"/>
              <a:t>ERP</a:t>
            </a:r>
            <a:r>
              <a:rPr lang="ar-JO" sz="4600" b="1" dirty="0" smtClean="0"/>
              <a:t> للمرة الأولى كإمتداد لنظام </a:t>
            </a:r>
            <a:r>
              <a:rPr lang="en-US" sz="4600" b="1" dirty="0" smtClean="0"/>
              <a:t>MRP</a:t>
            </a:r>
            <a:r>
              <a:rPr lang="ar-JO" sz="4600" b="1" dirty="0" smtClean="0"/>
              <a:t> ونظام </a:t>
            </a:r>
            <a:r>
              <a:rPr lang="en-US" sz="4600" b="1" dirty="0" smtClean="0"/>
              <a:t>MRP II</a:t>
            </a:r>
            <a:r>
              <a:rPr lang="ar-JO" sz="4600" b="1" dirty="0" smtClean="0"/>
              <a:t> </a:t>
            </a:r>
          </a:p>
          <a:p>
            <a:pPr algn="r" rtl="1"/>
            <a:r>
              <a:rPr lang="ar-JO" sz="4600" b="1" dirty="0" smtClean="0"/>
              <a:t> ثم تحول نظام </a:t>
            </a:r>
            <a:r>
              <a:rPr lang="en-US" sz="4600" b="1" dirty="0" smtClean="0"/>
              <a:t>ERP</a:t>
            </a:r>
            <a:r>
              <a:rPr lang="ar-JO" sz="4600" b="1" dirty="0" smtClean="0"/>
              <a:t> إلى نظام كبير متكامل وتخطى في تطبيقاته مجال الإنتاج.</a:t>
            </a:r>
          </a:p>
          <a:p>
            <a:pPr algn="r" rtl="1"/>
            <a:r>
              <a:rPr lang="ar-JO" sz="4600" b="1" dirty="0" smtClean="0"/>
              <a:t> في منتصف التسعينات أصبح يتعامل مع جميع وظائف المؤسسات.</a:t>
            </a:r>
          </a:p>
          <a:p>
            <a:pPr algn="r" rtl="1"/>
            <a:r>
              <a:rPr lang="ar-JO" sz="4600" b="1" dirty="0" smtClean="0"/>
              <a:t>كما تعدت إستخدامات الـ  </a:t>
            </a:r>
            <a:r>
              <a:rPr lang="en-US" sz="4600" b="1" dirty="0" smtClean="0"/>
              <a:t> ERP</a:t>
            </a:r>
            <a:r>
              <a:rPr lang="ar-JO" sz="4600" b="1" dirty="0" smtClean="0"/>
              <a:t>إلى أنواع أخرى من المؤسسات الحكومية وغير الربحية وغيرها..</a:t>
            </a:r>
          </a:p>
          <a:p>
            <a:endParaRPr lang="ar-JO" dirty="0"/>
          </a:p>
        </p:txBody>
      </p:sp>
    </p:spTree>
    <p:extLst>
      <p:ext uri="{BB962C8B-B14F-4D97-AF65-F5344CB8AC3E}">
        <p14:creationId xmlns:p14="http://schemas.microsoft.com/office/powerpoint/2010/main" val="271905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3763</Words>
  <Application>Microsoft Office PowerPoint</Application>
  <PresentationFormat>On-screen Show (4:3)</PresentationFormat>
  <Paragraphs>564</Paragraphs>
  <Slides>117</Slides>
  <Notes>72</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Office Theme</vt:lpstr>
      <vt:lpstr>بسم الله الرحمن الرحيم غرفة صناعة عمان معهد إيجابي</vt:lpstr>
      <vt:lpstr>الجزء الرابع</vt:lpstr>
      <vt:lpstr>بسم الله الرحمن الرحيم</vt:lpstr>
      <vt:lpstr>الإدارة المايكروية Micromanagement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Macromanagers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بسم الله الرحمن الرحيم   الإدارة بالأهداف  MANAGEMENT BY OBJECTIVES </vt:lpstr>
      <vt:lpstr>ما هي الإدارة بالأهداف؟.</vt:lpstr>
      <vt:lpstr>PowerPoint Presentation</vt:lpstr>
      <vt:lpstr>المفهوم الأساسي للإدارة بالأهداف</vt:lpstr>
      <vt:lpstr>تركيز الإدارة </vt:lpstr>
      <vt:lpstr>المبادئ الرئيسية للإدارة بالأهداف</vt:lpstr>
      <vt:lpstr>أين يمكن تطبيق الإدارة بالأهداف</vt:lpstr>
      <vt:lpstr>أين يمكن تطبيق الإدارة بالأهداف</vt:lpstr>
      <vt:lpstr>أين يمكن تطبيق الإدارة بالأهداف</vt:lpstr>
      <vt:lpstr>وضع الأهداف </vt:lpstr>
      <vt:lpstr>وضع الأهداف </vt:lpstr>
      <vt:lpstr>وضع الأهداف </vt:lpstr>
      <vt:lpstr>وضع الأهداف </vt:lpstr>
      <vt:lpstr>وضع الأهداف </vt:lpstr>
      <vt:lpstr>الموازنة بين الإدارة وتمكين الموظفين</vt:lpstr>
      <vt:lpstr>المسؤولية الفردية </vt:lpstr>
      <vt:lpstr>المسؤولية الفردية </vt:lpstr>
      <vt:lpstr>المسؤولية الفردية </vt:lpstr>
      <vt:lpstr>المسؤولية الفردية </vt:lpstr>
      <vt:lpstr>الخطوات الخمس</vt:lpstr>
      <vt:lpstr>MBO مبادئ </vt:lpstr>
      <vt:lpstr>أنواع الأهداف </vt:lpstr>
      <vt:lpstr>PowerPoint Presentation</vt:lpstr>
      <vt:lpstr>ستراتيجية الإدارة بالأهداف- المكونات الثلاث الأساسية:</vt:lpstr>
      <vt:lpstr>مراحل الإدارة بالأهداف الست</vt:lpstr>
      <vt:lpstr>8 مجالات أساسية لملاحقة النتائج:</vt:lpstr>
      <vt:lpstr>مزايا الإدارة بالأهداف</vt:lpstr>
      <vt:lpstr>مساوئ الإدارة بالأهداف</vt:lpstr>
      <vt:lpstr>بسم الله الرحمن الرحيم</vt:lpstr>
      <vt:lpstr>MRP</vt:lpstr>
      <vt:lpstr>تخطيط متطلبات الإنتاج</vt:lpstr>
      <vt:lpstr>Dependant  demands inventory</vt:lpstr>
      <vt:lpstr>Master Production Schedule</vt:lpstr>
      <vt:lpstr>MPS</vt:lpstr>
      <vt:lpstr>PowerPoint Presentation</vt:lpstr>
      <vt:lpstr>MRP برنامج </vt:lpstr>
      <vt:lpstr>PowerPoint Presentation</vt:lpstr>
      <vt:lpstr>MRP II</vt:lpstr>
      <vt:lpstr>أم آر بي 2</vt:lpstr>
      <vt:lpstr>الخصائص الأساسية</vt:lpstr>
      <vt:lpstr>وظائف وخصائص </vt:lpstr>
      <vt:lpstr>جدول الإنتاج الرئيسي</vt:lpstr>
      <vt:lpstr>جدول المواد</vt:lpstr>
      <vt:lpstr>إدارة المشتريات</vt:lpstr>
      <vt:lpstr>تخطيط متطلبات المواد</vt:lpstr>
      <vt:lpstr>تخطيط الإنتاج</vt:lpstr>
      <vt:lpstr>تخطيط الطاقة الإنتاجية</vt:lpstr>
      <vt:lpstr>إحتساب التكاليف</vt:lpstr>
      <vt:lpstr>السيطرة على التكاليف</vt:lpstr>
      <vt:lpstr>نمط العمل الشمولي</vt:lpstr>
      <vt:lpstr>نمط العمل الشمولي</vt:lpstr>
      <vt:lpstr>MRP and MRPII: General concepts</vt:lpstr>
      <vt:lpstr>مقارنة</vt:lpstr>
      <vt:lpstr>مقارنة</vt:lpstr>
      <vt:lpstr>مقارنة</vt:lpstr>
      <vt:lpstr>مقارنة</vt:lpstr>
      <vt:lpstr>المزايا Benefits</vt:lpstr>
      <vt:lpstr>المزايا Benefits</vt:lpstr>
      <vt:lpstr>المزايا Benefits</vt:lpstr>
      <vt:lpstr>بسم الله الرحمن الرحيم</vt:lpstr>
      <vt:lpstr>تخطيط موارد المؤسسات</vt:lpstr>
      <vt:lpstr>تخطيط موارد المؤسسات</vt:lpstr>
      <vt:lpstr>تخطيط موارد المؤسسات</vt:lpstr>
      <vt:lpstr>تخطيط موارد المؤسسات</vt:lpstr>
      <vt:lpstr>تخطيط موارد المؤسسات</vt:lpstr>
      <vt:lpstr>تخطيط موارد المؤسسات</vt:lpstr>
      <vt:lpstr>الوظائف</vt:lpstr>
      <vt:lpstr>الوظائف</vt:lpstr>
      <vt:lpstr>الوظائف</vt:lpstr>
      <vt:lpstr>خلفية إي آر بي"ERP“</vt:lpstr>
      <vt:lpstr>Expansion</vt:lpstr>
      <vt:lpstr>مكونات النظام</vt:lpstr>
      <vt:lpstr>Best practicesأفضل الممارسات </vt:lpstr>
      <vt:lpstr>الربط مع المعلومات الميدانية</vt:lpstr>
      <vt:lpstr>الربط مع المعلومات الميدانية</vt:lpstr>
      <vt:lpstr>التطبيق</vt:lpstr>
      <vt:lpstr>التطبيق</vt:lpstr>
      <vt:lpstr>Process preparation</vt:lpstr>
      <vt:lpstr>ملاحظات حول التطبيق</vt:lpstr>
      <vt:lpstr>ملاحظات حول التطبيق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الجزء الرابع</dc:title>
  <dc:creator>user</dc:creator>
  <cp:lastModifiedBy>user</cp:lastModifiedBy>
  <cp:revision>12</cp:revision>
  <dcterms:created xsi:type="dcterms:W3CDTF">2014-11-09T16:42:34Z</dcterms:created>
  <dcterms:modified xsi:type="dcterms:W3CDTF">2014-11-12T07:01:42Z</dcterms:modified>
</cp:coreProperties>
</file>