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5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41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notesSlides/notesSlide30.xml" ContentType="application/vnd.openxmlformats-officedocument.presentationml.notesSlide+xml"/>
  <Override PartName="/ppt/notesSlides/notesSlide168.xml" ContentType="application/vnd.openxmlformats-officedocument.presentationml.notes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5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notesSlides/notesSlide13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71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60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29.xml" ContentType="application/vnd.openxmlformats-officedocument.presentationml.notesSlide+xml"/>
  <Override PartName="/ppt/notesSlides/notesSlide176.xml" ContentType="application/vnd.openxmlformats-officedocument.presentationml.notesSlide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notesSlides/notesSlide118.xml" ContentType="application/vnd.openxmlformats-officedocument.presentationml.notesSlide+xml"/>
  <Override PartName="/ppt/notesSlides/notesSlide165.xml" ContentType="application/vnd.openxmlformats-officedocument.presentationml.notes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54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43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121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11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59.xml" ContentType="application/vnd.openxmlformats-officedocument.presentationml.notesSlide+xml"/>
  <Override PartName="/ppt/slides/slide79.xml" ContentType="application/vnd.openxmlformats-officedocument.presentationml.slide+xml"/>
  <Override PartName="/ppt/slides/slide127.xml" ContentType="application/vnd.openxmlformats-officedocument.presentationml.slide+xml"/>
  <Override PartName="/ppt/slides/slide17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37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116.xml" ContentType="application/vnd.openxmlformats-officedocument.presentationml.slide+xml"/>
  <Override PartName="/ppt/slides/slide163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126.xml" ContentType="application/vnd.openxmlformats-officedocument.presentationml.notesSlide+xml"/>
  <Override PartName="/ppt/notesSlides/notesSlide173.xml" ContentType="application/vnd.openxmlformats-officedocument.presentationml.notesSlide+xml"/>
  <Override PartName="/ppt/slides/slide57.xml" ContentType="application/vnd.openxmlformats-officedocument.presentationml.slide+xml"/>
  <Override PartName="/ppt/slides/slide105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62.xml" ContentType="application/vnd.openxmlformats-officedocument.presentationml.notesSlide+xml"/>
  <Override PartName="/ppt/slides/slide46.xml" ContentType="application/vnd.openxmlformats-officedocument.presentationml.slide+xml"/>
  <Override PartName="/ppt/slides/slide93.xml" ContentType="application/vnd.openxmlformats-officedocument.presentationml.slide+xml"/>
  <Override PartName="/ppt/slides/slide130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140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168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157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167.xml" ContentType="application/vnd.openxmlformats-officedocument.presentationml.notesSlide+xml"/>
  <Override PartName="/ppt/slides/slide98.xml" ContentType="application/vnd.openxmlformats-officedocument.presentationml.slide+xml"/>
  <Override PartName="/ppt/slides/slide146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5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63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70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9.xml" ContentType="application/vnd.openxmlformats-officedocument.presentationml.notes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notesSlides/notesSlide128.xml" ContentType="application/vnd.openxmlformats-officedocument.presentationml.notesSlide+xml"/>
  <Override PartName="/ppt/notesSlides/notesSlide175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64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142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31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12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169.xml" ContentType="application/vnd.openxmlformats-officedocument.presentationml.notesSlide+xml"/>
  <Override PartName="/ppt/slides/slide148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58.xml" ContentType="application/vnd.openxmlformats-officedocument.presentationml.notes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notesSlides/notesSlide147.xml" ContentType="application/vnd.openxmlformats-officedocument.presentationml.notes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ppt/notesSlides/notesSlide12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72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6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50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61.xml" ContentType="application/vnd.openxmlformats-officedocument.presentationml.notesSlide+xml"/>
  <Override PartName="/ppt/slides/slide167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109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notesSlides/notesSlide10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66.xml" ContentType="application/vnd.openxmlformats-officedocument.presentationml.notesSlide+xml"/>
  <Override PartName="/ppt/slides/slide97.xml" ContentType="application/vnd.openxmlformats-officedocument.presentationml.slide+xml"/>
  <Override PartName="/ppt/slides/slide134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44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23.xml" ContentType="application/vnd.openxmlformats-officedocument.presentationml.slide+xml"/>
  <Override PartName="/ppt/slides/slide170.xml" ContentType="application/vnd.openxmlformats-officedocument.presentationml.slide+xml"/>
  <Override PartName="/ppt/notesSlides/notesSlide88.xml" ContentType="application/vnd.openxmlformats-officedocument.presentationml.notesSlide+xml"/>
  <Override PartName="/ppt/notesSlides/notesSlide13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64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12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5.xml" ContentType="application/vnd.openxmlformats-officedocument.presentationml.notesSlide+xml"/>
  <Default Extension="jpeg" ContentType="image/jpeg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notesSlides/notesSlide44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0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49.xml" ContentType="application/vnd.openxmlformats-officedocument.presentationml.notes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notesSlides/notesSlide12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7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8"/>
  </p:notesMasterIdLst>
  <p:sldIdLst>
    <p:sldId id="256" r:id="rId2"/>
    <p:sldId id="376" r:id="rId3"/>
    <p:sldId id="393" r:id="rId4"/>
    <p:sldId id="257" r:id="rId5"/>
    <p:sldId id="258" r:id="rId6"/>
    <p:sldId id="322" r:id="rId7"/>
    <p:sldId id="316" r:id="rId8"/>
    <p:sldId id="270" r:id="rId9"/>
    <p:sldId id="271" r:id="rId10"/>
    <p:sldId id="267" r:id="rId11"/>
    <p:sldId id="259" r:id="rId12"/>
    <p:sldId id="268" r:id="rId13"/>
    <p:sldId id="260" r:id="rId14"/>
    <p:sldId id="261" r:id="rId15"/>
    <p:sldId id="262" r:id="rId16"/>
    <p:sldId id="263" r:id="rId17"/>
    <p:sldId id="277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278" r:id="rId28"/>
    <p:sldId id="323" r:id="rId29"/>
    <p:sldId id="346" r:id="rId30"/>
    <p:sldId id="347" r:id="rId31"/>
    <p:sldId id="394" r:id="rId32"/>
    <p:sldId id="406" r:id="rId33"/>
    <p:sldId id="420" r:id="rId34"/>
    <p:sldId id="421" r:id="rId35"/>
    <p:sldId id="422" r:id="rId36"/>
    <p:sldId id="423" r:id="rId37"/>
    <p:sldId id="264" r:id="rId38"/>
    <p:sldId id="424" r:id="rId39"/>
    <p:sldId id="272" r:id="rId40"/>
    <p:sldId id="324" r:id="rId41"/>
    <p:sldId id="409" r:id="rId42"/>
    <p:sldId id="410" r:id="rId43"/>
    <p:sldId id="377" r:id="rId44"/>
    <p:sldId id="411" r:id="rId45"/>
    <p:sldId id="412" r:id="rId46"/>
    <p:sldId id="413" r:id="rId47"/>
    <p:sldId id="273" r:id="rId48"/>
    <p:sldId id="414" r:id="rId49"/>
    <p:sldId id="415" r:id="rId50"/>
    <p:sldId id="416" r:id="rId51"/>
    <p:sldId id="378" r:id="rId52"/>
    <p:sldId id="417" r:id="rId53"/>
    <p:sldId id="418" r:id="rId54"/>
    <p:sldId id="419" r:id="rId55"/>
    <p:sldId id="274" r:id="rId56"/>
    <p:sldId id="364" r:id="rId57"/>
    <p:sldId id="265" r:id="rId58"/>
    <p:sldId id="279" r:id="rId59"/>
    <p:sldId id="306" r:id="rId60"/>
    <p:sldId id="379" r:id="rId61"/>
    <p:sldId id="307" r:id="rId62"/>
    <p:sldId id="308" r:id="rId63"/>
    <p:sldId id="309" r:id="rId64"/>
    <p:sldId id="310" r:id="rId65"/>
    <p:sldId id="311" r:id="rId66"/>
    <p:sldId id="312" r:id="rId67"/>
    <p:sldId id="313" r:id="rId68"/>
    <p:sldId id="314" r:id="rId69"/>
    <p:sldId id="315" r:id="rId70"/>
    <p:sldId id="335" r:id="rId71"/>
    <p:sldId id="336" r:id="rId72"/>
    <p:sldId id="396" r:id="rId73"/>
    <p:sldId id="348" r:id="rId74"/>
    <p:sldId id="431" r:id="rId75"/>
    <p:sldId id="432" r:id="rId76"/>
    <p:sldId id="433" r:id="rId77"/>
    <p:sldId id="434" r:id="rId78"/>
    <p:sldId id="448" r:id="rId79"/>
    <p:sldId id="436" r:id="rId80"/>
    <p:sldId id="428" r:id="rId81"/>
    <p:sldId id="443" r:id="rId82"/>
    <p:sldId id="430" r:id="rId83"/>
    <p:sldId id="435" r:id="rId84"/>
    <p:sldId id="380" r:id="rId85"/>
    <p:sldId id="395" r:id="rId86"/>
    <p:sldId id="280" r:id="rId87"/>
    <p:sldId id="386" r:id="rId88"/>
    <p:sldId id="387" r:id="rId89"/>
    <p:sldId id="444" r:id="rId90"/>
    <p:sldId id="449" r:id="rId91"/>
    <p:sldId id="388" r:id="rId92"/>
    <p:sldId id="450" r:id="rId93"/>
    <p:sldId id="363" r:id="rId94"/>
    <p:sldId id="427" r:id="rId95"/>
    <p:sldId id="382" r:id="rId96"/>
    <p:sldId id="425" r:id="rId97"/>
    <p:sldId id="445" r:id="rId98"/>
    <p:sldId id="446" r:id="rId99"/>
    <p:sldId id="447" r:id="rId100"/>
    <p:sldId id="451" r:id="rId101"/>
    <p:sldId id="453" r:id="rId102"/>
    <p:sldId id="452" r:id="rId103"/>
    <p:sldId id="281" r:id="rId104"/>
    <p:sldId id="282" r:id="rId105"/>
    <p:sldId id="283" r:id="rId106"/>
    <p:sldId id="405" r:id="rId107"/>
    <p:sldId id="284" r:id="rId108"/>
    <p:sldId id="285" r:id="rId109"/>
    <p:sldId id="286" r:id="rId110"/>
    <p:sldId id="287" r:id="rId111"/>
    <p:sldId id="288" r:id="rId112"/>
    <p:sldId id="398" r:id="rId113"/>
    <p:sldId id="397" r:id="rId114"/>
    <p:sldId id="294" r:id="rId115"/>
    <p:sldId id="295" r:id="rId116"/>
    <p:sldId id="317" r:id="rId117"/>
    <p:sldId id="318" r:id="rId118"/>
    <p:sldId id="383" r:id="rId119"/>
    <p:sldId id="407" r:id="rId120"/>
    <p:sldId id="321" r:id="rId121"/>
    <p:sldId id="326" r:id="rId122"/>
    <p:sldId id="327" r:id="rId123"/>
    <p:sldId id="328" r:id="rId124"/>
    <p:sldId id="329" r:id="rId125"/>
    <p:sldId id="389" r:id="rId126"/>
    <p:sldId id="337" r:id="rId127"/>
    <p:sldId id="338" r:id="rId128"/>
    <p:sldId id="339" r:id="rId129"/>
    <p:sldId id="340" r:id="rId130"/>
    <p:sldId id="341" r:id="rId131"/>
    <p:sldId id="384" r:id="rId132"/>
    <p:sldId id="342" r:id="rId133"/>
    <p:sldId id="343" r:id="rId134"/>
    <p:sldId id="345" r:id="rId135"/>
    <p:sldId id="354" r:id="rId136"/>
    <p:sldId id="344" r:id="rId137"/>
    <p:sldId id="400" r:id="rId138"/>
    <p:sldId id="325" r:id="rId139"/>
    <p:sldId id="390" r:id="rId140"/>
    <p:sldId id="391" r:id="rId141"/>
    <p:sldId id="399" r:id="rId142"/>
    <p:sldId id="349" r:id="rId143"/>
    <p:sldId id="350" r:id="rId144"/>
    <p:sldId id="351" r:id="rId145"/>
    <p:sldId id="352" r:id="rId146"/>
    <p:sldId id="353" r:id="rId147"/>
    <p:sldId id="355" r:id="rId148"/>
    <p:sldId id="356" r:id="rId149"/>
    <p:sldId id="357" r:id="rId150"/>
    <p:sldId id="358" r:id="rId151"/>
    <p:sldId id="359" r:id="rId152"/>
    <p:sldId id="360" r:id="rId153"/>
    <p:sldId id="361" r:id="rId154"/>
    <p:sldId id="365" r:id="rId155"/>
    <p:sldId id="368" r:id="rId156"/>
    <p:sldId id="369" r:id="rId157"/>
    <p:sldId id="366" r:id="rId158"/>
    <p:sldId id="402" r:id="rId159"/>
    <p:sldId id="370" r:id="rId160"/>
    <p:sldId id="367" r:id="rId161"/>
    <p:sldId id="371" r:id="rId162"/>
    <p:sldId id="392" r:id="rId163"/>
    <p:sldId id="372" r:id="rId164"/>
    <p:sldId id="373" r:id="rId165"/>
    <p:sldId id="374" r:id="rId166"/>
    <p:sldId id="454" r:id="rId167"/>
    <p:sldId id="455" r:id="rId168"/>
    <p:sldId id="456" r:id="rId169"/>
    <p:sldId id="375" r:id="rId170"/>
    <p:sldId id="437" r:id="rId171"/>
    <p:sldId id="441" r:id="rId172"/>
    <p:sldId id="438" r:id="rId173"/>
    <p:sldId id="442" r:id="rId174"/>
    <p:sldId id="439" r:id="rId175"/>
    <p:sldId id="440" r:id="rId176"/>
    <p:sldId id="401" r:id="rId1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97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B9E81-93FC-4033-9012-FA713076D2D1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C6873-376B-40A5-93E3-8993B4B69C64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</a:t>
            </a:fld>
            <a:endParaRPr lang="ar-J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</a:t>
            </a:fld>
            <a:endParaRPr lang="ar-JO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100</a:t>
            </a:fld>
            <a:endParaRPr lang="ar-JO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101</a:t>
            </a:fld>
            <a:endParaRPr lang="ar-JO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102</a:t>
            </a:fld>
            <a:endParaRPr lang="ar-JO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103</a:t>
            </a:fld>
            <a:endParaRPr lang="ar-JO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104</a:t>
            </a:fld>
            <a:endParaRPr lang="ar-JO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105</a:t>
            </a:fld>
            <a:endParaRPr lang="ar-JO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106</a:t>
            </a:fld>
            <a:endParaRPr lang="ar-JO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107</a:t>
            </a:fld>
            <a:endParaRPr lang="ar-JO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108</a:t>
            </a:fld>
            <a:endParaRPr lang="ar-JO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109</a:t>
            </a:fld>
            <a:endParaRPr lang="ar-J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110</a:t>
            </a:fld>
            <a:endParaRPr lang="ar-JO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111</a:t>
            </a:fld>
            <a:endParaRPr lang="ar-JO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112</a:t>
            </a:fld>
            <a:endParaRPr lang="ar-JO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113</a:t>
            </a:fld>
            <a:endParaRPr lang="ar-JO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114</a:t>
            </a:fld>
            <a:endParaRPr lang="ar-JO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115</a:t>
            </a:fld>
            <a:endParaRPr lang="ar-JO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116</a:t>
            </a:fld>
            <a:endParaRPr lang="ar-JO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117</a:t>
            </a:fld>
            <a:endParaRPr lang="ar-JO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118</a:t>
            </a:fld>
            <a:endParaRPr lang="ar-JO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119</a:t>
            </a:fld>
            <a:endParaRPr lang="ar-J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120</a:t>
            </a:fld>
            <a:endParaRPr lang="ar-JO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121</a:t>
            </a:fld>
            <a:endParaRPr lang="ar-JO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122</a:t>
            </a:fld>
            <a:endParaRPr lang="ar-JO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123</a:t>
            </a:fld>
            <a:endParaRPr lang="ar-JO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124</a:t>
            </a:fld>
            <a:endParaRPr lang="ar-JO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125</a:t>
            </a:fld>
            <a:endParaRPr lang="ar-JO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126</a:t>
            </a:fld>
            <a:endParaRPr lang="ar-JO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127</a:t>
            </a:fld>
            <a:endParaRPr lang="ar-JO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128</a:t>
            </a:fld>
            <a:endParaRPr lang="ar-JO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129</a:t>
            </a:fld>
            <a:endParaRPr lang="ar-J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130</a:t>
            </a:fld>
            <a:endParaRPr lang="ar-JO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131</a:t>
            </a:fld>
            <a:endParaRPr lang="ar-JO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132</a:t>
            </a:fld>
            <a:endParaRPr lang="ar-JO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133</a:t>
            </a:fld>
            <a:endParaRPr lang="ar-JO"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134</a:t>
            </a:fld>
            <a:endParaRPr lang="ar-JO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135</a:t>
            </a:fld>
            <a:endParaRPr lang="ar-JO"/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136</a:t>
            </a:fld>
            <a:endParaRPr lang="ar-JO"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137</a:t>
            </a:fld>
            <a:endParaRPr lang="ar-JO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138</a:t>
            </a:fld>
            <a:endParaRPr lang="ar-JO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139</a:t>
            </a:fld>
            <a:endParaRPr lang="ar-J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</a:t>
            </a:fld>
            <a:endParaRPr lang="ar-JO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140</a:t>
            </a:fld>
            <a:endParaRPr lang="ar-JO"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141</a:t>
            </a:fld>
            <a:endParaRPr lang="ar-JO"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142</a:t>
            </a:fld>
            <a:endParaRPr lang="ar-JO"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143</a:t>
            </a:fld>
            <a:endParaRPr lang="ar-JO"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144</a:t>
            </a:fld>
            <a:endParaRPr lang="ar-JO"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145</a:t>
            </a:fld>
            <a:endParaRPr lang="ar-JO"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146</a:t>
            </a:fld>
            <a:endParaRPr lang="ar-JO"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147</a:t>
            </a:fld>
            <a:endParaRPr lang="ar-JO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148</a:t>
            </a:fld>
            <a:endParaRPr lang="ar-JO"/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149</a:t>
            </a:fld>
            <a:endParaRPr lang="ar-J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</a:t>
            </a:fld>
            <a:endParaRPr lang="ar-JO"/>
          </a:p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150</a:t>
            </a:fld>
            <a:endParaRPr lang="ar-JO"/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151</a:t>
            </a:fld>
            <a:endParaRPr lang="ar-JO"/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152</a:t>
            </a:fld>
            <a:endParaRPr lang="ar-JO"/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153</a:t>
            </a:fld>
            <a:endParaRPr lang="ar-JO"/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154</a:t>
            </a:fld>
            <a:endParaRPr lang="ar-JO"/>
          </a:p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155</a:t>
            </a:fld>
            <a:endParaRPr lang="ar-JO"/>
          </a:p>
        </p:txBody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156</a:t>
            </a:fld>
            <a:endParaRPr lang="ar-JO"/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157</a:t>
            </a:fld>
            <a:endParaRPr lang="ar-JO"/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158</a:t>
            </a:fld>
            <a:endParaRPr lang="ar-JO"/>
          </a:p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159</a:t>
            </a:fld>
            <a:endParaRPr lang="ar-J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160</a:t>
            </a:fld>
            <a:endParaRPr lang="ar-JO"/>
          </a:p>
        </p:txBody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161</a:t>
            </a:fld>
            <a:endParaRPr lang="ar-JO"/>
          </a:p>
        </p:txBody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162</a:t>
            </a:fld>
            <a:endParaRPr lang="ar-JO"/>
          </a:p>
        </p:txBody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163</a:t>
            </a:fld>
            <a:endParaRPr lang="ar-JO"/>
          </a:p>
        </p:txBody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164</a:t>
            </a:fld>
            <a:endParaRPr lang="ar-JO"/>
          </a:p>
        </p:txBody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165</a:t>
            </a:fld>
            <a:endParaRPr lang="ar-JO"/>
          </a:p>
        </p:txBody>
      </p:sp>
    </p:spTree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166</a:t>
            </a:fld>
            <a:endParaRPr lang="ar-JO"/>
          </a:p>
        </p:txBody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167</a:t>
            </a:fld>
            <a:endParaRPr lang="ar-JO"/>
          </a:p>
        </p:txBody>
      </p:sp>
    </p:spTree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168</a:t>
            </a:fld>
            <a:endParaRPr lang="ar-JO"/>
          </a:p>
        </p:txBody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169</a:t>
            </a:fld>
            <a:endParaRPr lang="ar-J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170</a:t>
            </a:fld>
            <a:endParaRPr lang="ar-JO"/>
          </a:p>
        </p:txBody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171</a:t>
            </a:fld>
            <a:endParaRPr lang="ar-JO"/>
          </a:p>
        </p:txBody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172</a:t>
            </a:fld>
            <a:endParaRPr lang="ar-JO"/>
          </a:p>
        </p:txBody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173</a:t>
            </a:fld>
            <a:endParaRPr lang="ar-JO"/>
          </a:p>
        </p:txBody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174</a:t>
            </a:fld>
            <a:endParaRPr lang="ar-JO"/>
          </a:p>
        </p:txBody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175</a:t>
            </a:fld>
            <a:endParaRPr lang="ar-JO"/>
          </a:p>
        </p:txBody>
      </p:sp>
    </p:spTree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176</a:t>
            </a:fld>
            <a:endParaRPr lang="ar-J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19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</a:t>
            </a:fld>
            <a:endParaRPr lang="ar-J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21</a:t>
            </a:fld>
            <a:endParaRPr lang="ar-J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22</a:t>
            </a:fld>
            <a:endParaRPr lang="ar-J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23</a:t>
            </a:fld>
            <a:endParaRPr lang="ar-J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24</a:t>
            </a:fld>
            <a:endParaRPr lang="ar-J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25</a:t>
            </a:fld>
            <a:endParaRPr lang="ar-J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26</a:t>
            </a:fld>
            <a:endParaRPr lang="ar-J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27</a:t>
            </a:fld>
            <a:endParaRPr lang="ar-J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28</a:t>
            </a:fld>
            <a:endParaRPr lang="ar-JO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</a:t>
            </a:fld>
            <a:endParaRPr lang="ar-JO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31</a:t>
            </a:fld>
            <a:endParaRPr lang="ar-JO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32</a:t>
            </a:fld>
            <a:endParaRPr lang="ar-JO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33</a:t>
            </a:fld>
            <a:endParaRPr lang="ar-JO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34</a:t>
            </a:fld>
            <a:endParaRPr lang="ar-JO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35</a:t>
            </a:fld>
            <a:endParaRPr lang="ar-JO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36</a:t>
            </a:fld>
            <a:endParaRPr lang="ar-JO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37</a:t>
            </a:fld>
            <a:endParaRPr lang="ar-JO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38</a:t>
            </a:fld>
            <a:endParaRPr lang="ar-JO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39</a:t>
            </a:fld>
            <a:endParaRPr 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</a:t>
            </a:fld>
            <a:endParaRPr lang="ar-JO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40</a:t>
            </a:fld>
            <a:endParaRPr lang="ar-JO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41</a:t>
            </a:fld>
            <a:endParaRPr lang="ar-JO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42</a:t>
            </a:fld>
            <a:endParaRPr lang="ar-JO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43</a:t>
            </a:fld>
            <a:endParaRPr lang="ar-JO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44</a:t>
            </a:fld>
            <a:endParaRPr lang="ar-JO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45</a:t>
            </a:fld>
            <a:endParaRPr lang="ar-JO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46</a:t>
            </a:fld>
            <a:endParaRPr lang="ar-JO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47</a:t>
            </a:fld>
            <a:endParaRPr lang="ar-JO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48</a:t>
            </a:fld>
            <a:endParaRPr lang="ar-JO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49</a:t>
            </a:fld>
            <a:endParaRPr 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50</a:t>
            </a:fld>
            <a:endParaRPr lang="ar-JO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51</a:t>
            </a:fld>
            <a:endParaRPr lang="ar-JO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52</a:t>
            </a:fld>
            <a:endParaRPr lang="ar-JO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53</a:t>
            </a:fld>
            <a:endParaRPr lang="ar-JO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54</a:t>
            </a:fld>
            <a:endParaRPr lang="ar-JO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55</a:t>
            </a:fld>
            <a:endParaRPr lang="ar-JO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56</a:t>
            </a:fld>
            <a:endParaRPr lang="ar-JO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57</a:t>
            </a:fld>
            <a:endParaRPr lang="ar-JO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58</a:t>
            </a:fld>
            <a:endParaRPr lang="ar-JO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59</a:t>
            </a:fld>
            <a:endParaRPr 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</a:t>
            </a:fld>
            <a:endParaRPr lang="ar-JO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60</a:t>
            </a:fld>
            <a:endParaRPr lang="ar-JO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61</a:t>
            </a:fld>
            <a:endParaRPr lang="ar-JO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62</a:t>
            </a:fld>
            <a:endParaRPr lang="ar-JO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63</a:t>
            </a:fld>
            <a:endParaRPr lang="ar-JO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64</a:t>
            </a:fld>
            <a:endParaRPr lang="ar-JO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65</a:t>
            </a:fld>
            <a:endParaRPr lang="ar-JO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66</a:t>
            </a:fld>
            <a:endParaRPr lang="ar-JO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67</a:t>
            </a:fld>
            <a:endParaRPr lang="ar-JO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68</a:t>
            </a:fld>
            <a:endParaRPr lang="ar-JO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69</a:t>
            </a:fld>
            <a:endParaRPr 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</a:t>
            </a:fld>
            <a:endParaRPr lang="ar-JO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70</a:t>
            </a:fld>
            <a:endParaRPr lang="ar-JO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71</a:t>
            </a:fld>
            <a:endParaRPr lang="ar-JO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72</a:t>
            </a:fld>
            <a:endParaRPr lang="ar-JO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73</a:t>
            </a:fld>
            <a:endParaRPr lang="ar-JO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74</a:t>
            </a:fld>
            <a:endParaRPr lang="ar-JO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75</a:t>
            </a:fld>
            <a:endParaRPr lang="ar-JO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76</a:t>
            </a:fld>
            <a:endParaRPr lang="ar-JO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77</a:t>
            </a:fld>
            <a:endParaRPr lang="ar-JO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4518-B87B-400D-86A7-802ADF684A4D}" type="slidenum">
              <a:rPr lang="ar-JO" smtClean="0"/>
              <a:pPr/>
              <a:t>78</a:t>
            </a:fld>
            <a:endParaRPr lang="ar-JO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79</a:t>
            </a:fld>
            <a:endParaRPr lang="ar-J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</a:t>
            </a:fld>
            <a:endParaRPr lang="ar-JO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80</a:t>
            </a:fld>
            <a:endParaRPr lang="ar-JO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81</a:t>
            </a:fld>
            <a:endParaRPr lang="ar-JO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82</a:t>
            </a:fld>
            <a:endParaRPr lang="ar-JO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83</a:t>
            </a:fld>
            <a:endParaRPr lang="ar-JO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84</a:t>
            </a:fld>
            <a:endParaRPr lang="ar-JO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85</a:t>
            </a:fld>
            <a:endParaRPr lang="ar-JO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86</a:t>
            </a:fld>
            <a:endParaRPr lang="ar-JO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87</a:t>
            </a:fld>
            <a:endParaRPr lang="ar-JO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88</a:t>
            </a:fld>
            <a:endParaRPr lang="ar-JO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89</a:t>
            </a:fld>
            <a:endParaRPr lang="ar-J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</a:t>
            </a:fld>
            <a:endParaRPr lang="ar-JO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90</a:t>
            </a:fld>
            <a:endParaRPr lang="ar-JO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91</a:t>
            </a:fld>
            <a:endParaRPr lang="ar-JO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92</a:t>
            </a:fld>
            <a:endParaRPr lang="ar-JO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93</a:t>
            </a:fld>
            <a:endParaRPr lang="ar-JO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94</a:t>
            </a:fld>
            <a:endParaRPr lang="ar-JO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95</a:t>
            </a:fld>
            <a:endParaRPr lang="ar-JO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C6873-376B-40A5-93E3-8993B4B69C64}" type="slidenum">
              <a:rPr lang="ar-JO" smtClean="0"/>
              <a:pPr/>
              <a:t>96</a:t>
            </a:fld>
            <a:endParaRPr lang="ar-JO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D6D673-5E15-490A-8AE6-DB043B8B3726}" type="slidenum">
              <a:rPr lang="en-US" smtClean="0"/>
              <a:pPr/>
              <a:t>97</a:t>
            </a:fld>
            <a:endParaRPr lang="en-US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3C20F8-CF6A-4118-9378-10426181AF69}" type="slidenum">
              <a:rPr lang="en-US" smtClean="0"/>
              <a:pPr/>
              <a:t>98</a:t>
            </a:fld>
            <a:endParaRPr lang="en-US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4518-B87B-400D-86A7-802ADF684A4D}" type="slidenum">
              <a:rPr lang="ar-JO" smtClean="0"/>
              <a:pPr/>
              <a:t>99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01A1E-D3CE-49B0-85A2-AB50D2D807FC}" type="datetimeFigureOut">
              <a:rPr lang="ar-JO" smtClean="0"/>
              <a:pPr/>
              <a:t>17/01/1432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8E17B-4511-4608-99C0-87EFD469F4DC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5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r>
              <a:rPr lang="ar-JO" sz="3200" b="1" dirty="0" smtClean="0"/>
              <a:t>بسم الله الرحمن الرحيم</a:t>
            </a:r>
            <a:endParaRPr lang="ar-JO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>
            <a:normAutofit/>
          </a:bodyPr>
          <a:lstStyle/>
          <a:p>
            <a:r>
              <a:rPr lang="ar-JO" sz="4800" b="1" dirty="0" smtClean="0"/>
              <a:t>حوكمة الشركات</a:t>
            </a:r>
          </a:p>
          <a:p>
            <a:r>
              <a:rPr lang="en-US" sz="4800" b="1" dirty="0" smtClean="0"/>
              <a:t>Corporate Governance</a:t>
            </a:r>
            <a:endParaRPr lang="ar-JO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الشركات: الخلفية التاريخية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b="1" dirty="0" smtClean="0"/>
              <a:t>ظهرت أشكال مختلفة من الشراكة في أعمال تجارية وصناعية وخدمية في مختلف بقاع العالم القديم منذ آلاف السنين.</a:t>
            </a:r>
          </a:p>
          <a:p>
            <a:pPr algn="r" rtl="1"/>
            <a:r>
              <a:rPr lang="ar-JO" b="1" dirty="0" smtClean="0"/>
              <a:t>في العالم العربي ظهرت أشكال متقدمة من الشركات التي تعاملت بالتجارة الدولية وإستمرت لعدة أجيال.. الكارم.</a:t>
            </a:r>
          </a:p>
          <a:p>
            <a:pPr algn="r" rtl="1"/>
            <a:r>
              <a:rPr lang="ar-JO" b="1" dirty="0" smtClean="0"/>
              <a:t>في أوربا أخذت أشكال معاصرة من الشركات بالظهور في المدن التجارية في الشمال الإيطالي.</a:t>
            </a:r>
          </a:p>
          <a:p>
            <a:pPr algn="r" rtl="1"/>
            <a:r>
              <a:rPr lang="ar-JO" b="1" dirty="0" smtClean="0"/>
              <a:t>إقترن تشكيل الشركات مع حركة الإستعمار .. شركة الهند الشرقية.. وغيرها..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</a:t>
            </a:r>
            <a:r>
              <a:rPr lang="ar-JO" b="1" dirty="0" smtClean="0">
                <a:solidFill>
                  <a:schemeClr val="bg2">
                    <a:lumMod val="25000"/>
                  </a:schemeClr>
                </a:solidFill>
              </a:rPr>
              <a:t>شروع</a:t>
            </a:r>
            <a:endParaRPr lang="ar-JO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كيف تصف الصيغة المتوازنة في العلاقة بين مجلس الإدارة وإدارة الشركة لما فيه مصلحة جميع أصحاب العلاقة؟.</a:t>
            </a:r>
          </a:p>
          <a:p>
            <a:pPr algn="r" rtl="1"/>
            <a:r>
              <a:rPr lang="ar-JO" b="1" dirty="0" smtClean="0"/>
              <a:t>أذكر مثال عن نموذج إيجابي للحوكمة الرشيدة في الأردن.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مشروع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أذكر خمسة عوامل تساعد على إنجاح وخمسة عوامل تؤدي إلى إخفاق الحوكمة في الأردن وبين كيف يمكن تطبيق الأولى وتجنب الثانية وما هي الصعوبات .</a:t>
            </a:r>
            <a:endParaRPr lang="en-US" b="1" dirty="0" smtClean="0"/>
          </a:p>
          <a:p>
            <a:pPr algn="r" rtl="1"/>
            <a:r>
              <a:rPr lang="ar-JO" b="1" dirty="0" smtClean="0"/>
              <a:t>أُذكر مثال واحد أدى إلى إخفاق ناجم عن حوكمة سيئة.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مشروع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ما هي أشكال الفساد التي تعيق أداء الحوكمة؟..</a:t>
            </a:r>
          </a:p>
          <a:p>
            <a:pPr algn="r" rtl="1"/>
            <a:r>
              <a:rPr lang="ar-JO" b="1" dirty="0" smtClean="0"/>
              <a:t>أذكر مثال واحد ( بدون أسماء ) عن شركة إنهارت بسبب فساد إمتد إلى المجلس.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صفحتين كحد أقصى.</a:t>
            </a:r>
          </a:p>
          <a:p>
            <a:pPr algn="r" rtl="1"/>
            <a:r>
              <a:rPr lang="ar-JO" b="1" dirty="0" smtClean="0"/>
              <a:t>طباعة.</a:t>
            </a:r>
          </a:p>
          <a:p>
            <a:pPr algn="r" rtl="1"/>
            <a:r>
              <a:rPr lang="ar-JO" b="1" dirty="0" smtClean="0"/>
              <a:t>التسليم في اليوم الأخير.</a:t>
            </a:r>
          </a:p>
          <a:p>
            <a:pPr algn="r" rtl="1">
              <a:buNone/>
            </a:pPr>
            <a:endParaRPr lang="ar-JO" b="1" dirty="0" smtClean="0"/>
          </a:p>
          <a:p>
            <a:pPr algn="r" rtl="1">
              <a:buNone/>
            </a:pPr>
            <a:endParaRPr lang="ar-JO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إقرار النظم والقوانين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JO" b="1" dirty="0" smtClean="0"/>
              <a:t>في مرحلة تأسيس الشركة يتم إقرار النظم والقوانين الخاصة بالشركة بعد تعيين المدير العام .. الذي يطلب منه تقديم مقترح يشمل: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الهرم الوظيفي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المسميات والوصف الوظيفي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سلم رواتب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نظم عملياتية ( حركة المواد، الجودة، المشتريات .. )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خطة تسويقية.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إعتماد التوسعات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من القرارات الهامة التي تواجه مجالس الإدارة عبء إتخاذها قرارات توسعات نشاط الشركة.</a:t>
            </a:r>
          </a:p>
          <a:p>
            <a:pPr algn="r" rtl="1"/>
            <a:r>
              <a:rPr lang="ar-JO" b="1" dirty="0" smtClean="0"/>
              <a:t>هذا يتطلب دراسة المقترح دراسة مستفيضة.</a:t>
            </a:r>
          </a:p>
          <a:p>
            <a:pPr algn="r" rtl="1"/>
            <a:r>
              <a:rPr lang="ar-JO" b="1" dirty="0" smtClean="0"/>
              <a:t>مع تحليل المخاطر.. </a:t>
            </a:r>
          </a:p>
          <a:p>
            <a:pPr algn="r" rtl="1"/>
            <a:r>
              <a:rPr lang="ar-JO" b="1" dirty="0" smtClean="0"/>
              <a:t>وإتخاذ القرار بمنتهى الموضوعية.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التغيير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قرارات التغيير التي تتضمن تغييرات جذرية ومكلفة تتطلب موافقة مجلس الإدارة.</a:t>
            </a:r>
          </a:p>
          <a:p>
            <a:pPr algn="r" rtl="1"/>
            <a:r>
              <a:rPr lang="ar-JO" b="1" dirty="0" smtClean="0"/>
              <a:t>الذي يجب أن يدرس المقترح المقدم من قبل المدير العام.</a:t>
            </a:r>
          </a:p>
          <a:p>
            <a:pPr algn="r" rtl="1"/>
            <a:r>
              <a:rPr lang="ar-JO" b="1" dirty="0" smtClean="0"/>
              <a:t>ويتخذ قراره </a:t>
            </a:r>
          </a:p>
          <a:p>
            <a:pPr algn="r" rtl="1"/>
            <a:r>
              <a:rPr lang="ar-JO" b="1" dirty="0" smtClean="0"/>
              <a:t>وإذا كان القرار بالموافقة يجب تقديم الدعم للإدارة التنفيذية طوال تطبيق خطوات التغيير.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 عملي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نقاش في مجلس إدارة :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إدخال نظام جودة جديد في  الشركة.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إضافة مبنى جديد.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شراء خط إنتاج جديد.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إستحداث منصب جديد ” مدير إدارة سلسلة التوريد ”</a:t>
            </a:r>
          </a:p>
          <a:p>
            <a:pPr algn="r" rtl="1"/>
            <a:r>
              <a:rPr lang="ar-JO" b="1" dirty="0" smtClean="0"/>
              <a:t>يقسم الحضور إلى أربع مجموعات.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ثقافة وقيم المؤسسة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لمجلس الإدارة دور هام في تشكيل ثقافة المؤسسة.</a:t>
            </a:r>
          </a:p>
          <a:p>
            <a:pPr algn="r" rtl="1"/>
            <a:r>
              <a:rPr lang="ar-JO" b="1" dirty="0" smtClean="0"/>
              <a:t>وبثها في أوساط العاملين.</a:t>
            </a:r>
          </a:p>
          <a:p>
            <a:pPr algn="r" rtl="1"/>
            <a:r>
              <a:rPr lang="ar-JO" b="1" dirty="0" smtClean="0"/>
              <a:t>وحماية عناصرها.</a:t>
            </a:r>
          </a:p>
          <a:p>
            <a:pPr algn="r" rtl="1"/>
            <a:r>
              <a:rPr lang="ar-JO" b="1" dirty="0" smtClean="0"/>
              <a:t>وإدامتها..</a:t>
            </a:r>
          </a:p>
          <a:p>
            <a:pPr algn="r" rtl="1"/>
            <a:r>
              <a:rPr lang="ar-JO" b="1" dirty="0" smtClean="0"/>
              <a:t>.. بالتعاون مع الإدارة العليا للمؤسسة.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الأركان الأربعة للحوكمة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أولاً:</a:t>
            </a:r>
          </a:p>
          <a:p>
            <a:pPr algn="r" rtl="1"/>
            <a:r>
              <a:rPr lang="en-US" b="1" dirty="0" smtClean="0"/>
              <a:t>Accountability</a:t>
            </a:r>
            <a:endParaRPr lang="ar-JO" b="1" dirty="0" smtClean="0"/>
          </a:p>
          <a:p>
            <a:pPr algn="r" rtl="1"/>
            <a:r>
              <a:rPr lang="ar-JO" b="1" dirty="0" smtClean="0"/>
              <a:t>المسائلة</a:t>
            </a:r>
            <a:endParaRPr lang="en-US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ضمان مسائلة الإدارة من قبل المجلس.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ضمان خضوع المجلس للمسائلة أمام المساهمين.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الأركان الأربعة للحوكمة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ثانياً:</a:t>
            </a:r>
          </a:p>
          <a:p>
            <a:pPr algn="r" rtl="1"/>
            <a:r>
              <a:rPr lang="en-US" b="1" dirty="0" smtClean="0"/>
              <a:t>Fairness</a:t>
            </a:r>
            <a:endParaRPr lang="ar-JO" b="1" dirty="0"/>
          </a:p>
          <a:p>
            <a:pPr algn="r" rtl="1"/>
            <a:r>
              <a:rPr lang="ar-JO" b="1" dirty="0" smtClean="0"/>
              <a:t>الإنصاف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التعامل مع المساهمين بما في ذلك صغار المساهمين بالتساوي.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حماية حقوق المساهمين.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عدم التساهل مع المخالفات.</a:t>
            </a:r>
          </a:p>
          <a:p>
            <a:pPr algn="r" rtl="1"/>
            <a:endParaRPr lang="ar-JO" b="1" dirty="0"/>
          </a:p>
          <a:p>
            <a:pPr algn="r" rtl="1"/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مجالس الإدارة: الخلفية التاريخية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لغاية نهاية القرن التاسع عشر كان إجتماع الهيئة العامة للمساهمين يمثل الجهة الرقابية على الجهاز التنفيذي للشركات المساهمة بدون تنظيم في الصلاحيات.</a:t>
            </a:r>
          </a:p>
          <a:p>
            <a:pPr algn="r" rtl="1"/>
            <a:r>
              <a:rPr lang="ar-JO" b="1" dirty="0" smtClean="0"/>
              <a:t>في العام 1906 ظهر في بريطانيا تشريع يفصل الصلاحيات بين المساهمين والإدارة التنفيذية.</a:t>
            </a:r>
          </a:p>
          <a:p>
            <a:pPr algn="r" rtl="1"/>
            <a:r>
              <a:rPr lang="ar-JO" b="1" dirty="0" smtClean="0"/>
              <a:t>ولتيسير ذلك بدأ المساهمون بإختيار ( إنتخاب ) بعضاً منهم ليتولى هذه المهمة بشكل منظم. 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الأركان الأربعة للحوكمة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ثالثاً:</a:t>
            </a:r>
          </a:p>
          <a:p>
            <a:pPr algn="r" rtl="1"/>
            <a:r>
              <a:rPr lang="en-US" b="1" dirty="0" smtClean="0"/>
              <a:t>Transparency</a:t>
            </a:r>
            <a:endParaRPr lang="ar-JO" b="1" dirty="0"/>
          </a:p>
          <a:p>
            <a:pPr algn="r" rtl="1"/>
            <a:r>
              <a:rPr lang="ar-JO" b="1" dirty="0" smtClean="0"/>
              <a:t>الشفافية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ضمان دقة التقارير.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ضمان شمولية التقارير- بحيث تشمل جميع جوانب الأداء.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ضمان حسن توقيت إصدار التقارير.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الأركان الأربعة للحوكمة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رابعاً: </a:t>
            </a:r>
          </a:p>
          <a:p>
            <a:pPr algn="r" rtl="1"/>
            <a:r>
              <a:rPr lang="en-US" b="1" dirty="0" smtClean="0"/>
              <a:t>Responsibility</a:t>
            </a:r>
            <a:endParaRPr lang="ar-JO" b="1" dirty="0"/>
          </a:p>
          <a:p>
            <a:pPr algn="r" rtl="1"/>
            <a:r>
              <a:rPr lang="ar-JO" b="1" dirty="0" smtClean="0"/>
              <a:t>المسئولية</a:t>
            </a:r>
          </a:p>
          <a:p>
            <a:pPr algn="r" rtl="1"/>
            <a:r>
              <a:rPr lang="ar-JO" b="1" dirty="0" smtClean="0"/>
              <a:t>تحمل مسئولية مسيرة الشركة ومسئولياتها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زيادة قيمة الشركة </a:t>
            </a:r>
            <a:r>
              <a:rPr lang="en-US" b="1" dirty="0" smtClean="0"/>
              <a:t>worth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خلق وظائف</a:t>
            </a:r>
            <a:r>
              <a:rPr lang="en-US" b="1" dirty="0" smtClean="0"/>
              <a:t> job creation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ضمان إستدامة الشركة</a:t>
            </a:r>
            <a:r>
              <a:rPr lang="en-US" b="1" dirty="0" smtClean="0"/>
              <a:t>sustainability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السعي نحو التوسع </a:t>
            </a:r>
            <a:r>
              <a:rPr lang="en-US" b="1" dirty="0" smtClean="0"/>
              <a:t>expansion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مع قانون الشركات الأردني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الفصل الثامن: إدارة الشركات المساهمة العامة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توزع المادة على الحضور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تستعرض وتناقش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اليوم الرابع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المشاكل التي تواجهها الحوكمة.</a:t>
            </a:r>
          </a:p>
          <a:p>
            <a:pPr algn="r" rtl="1"/>
            <a:r>
              <a:rPr lang="ar-JO" b="1" dirty="0" smtClean="0"/>
              <a:t>قانون الشركات الأردني.</a:t>
            </a:r>
          </a:p>
          <a:p>
            <a:pPr algn="r" rtl="1"/>
            <a:r>
              <a:rPr lang="ar-JO" b="1" dirty="0" smtClean="0"/>
              <a:t>النموذج الإنكليزي الأميركي.</a:t>
            </a:r>
          </a:p>
          <a:p>
            <a:pPr algn="r" rtl="1"/>
            <a:r>
              <a:rPr lang="ar-JO" b="1" dirty="0" smtClean="0"/>
              <a:t>الحوكمة والأداء.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قضايا هامة تتعلق بالحوكمة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Verdana" pitchFamily="34" charset="0"/>
              </a:rPr>
              <a:t>Asymmetry of power</a:t>
            </a:r>
            <a:r>
              <a:rPr lang="ar-JO" b="1" dirty="0" smtClean="0">
                <a:latin typeface="Verdana" pitchFamily="34" charset="0"/>
              </a:rPr>
              <a:t>إختلال حجم الصلاحيات</a:t>
            </a:r>
            <a:endParaRPr lang="en-US" b="1" dirty="0" smtClean="0">
              <a:latin typeface="Verdana" pitchFamily="34" charset="0"/>
            </a:endParaRPr>
          </a:p>
          <a:p>
            <a:r>
              <a:rPr lang="en-US" b="1" dirty="0" smtClean="0">
                <a:latin typeface="Verdana" pitchFamily="34" charset="0"/>
              </a:rPr>
              <a:t>Asymmetry of information</a:t>
            </a:r>
            <a:r>
              <a:rPr lang="ar-JO" b="1" dirty="0" smtClean="0">
                <a:latin typeface="Verdana" pitchFamily="34" charset="0"/>
              </a:rPr>
              <a:t>حجب المعلومات</a:t>
            </a:r>
            <a:endParaRPr lang="en-US" b="1" dirty="0" smtClean="0">
              <a:latin typeface="Verdana" pitchFamily="34" charset="0"/>
            </a:endParaRPr>
          </a:p>
          <a:p>
            <a:r>
              <a:rPr lang="en-US" b="1" dirty="0" smtClean="0">
                <a:latin typeface="Verdana" pitchFamily="34" charset="0"/>
              </a:rPr>
              <a:t>Interests of shareholders</a:t>
            </a:r>
            <a:r>
              <a:rPr lang="ar-JO" b="1" dirty="0" smtClean="0">
                <a:latin typeface="Verdana" pitchFamily="34" charset="0"/>
              </a:rPr>
              <a:t> الإخلال بمصالح المساهمين</a:t>
            </a:r>
            <a:endParaRPr lang="en-US" b="1" dirty="0" smtClean="0">
              <a:latin typeface="Verdana" pitchFamily="34" charset="0"/>
            </a:endParaRPr>
          </a:p>
          <a:p>
            <a:r>
              <a:rPr lang="en-US" b="1" dirty="0" smtClean="0">
                <a:latin typeface="Verdana" pitchFamily="34" charset="0"/>
              </a:rPr>
              <a:t>Role of owner management</a:t>
            </a:r>
            <a:r>
              <a:rPr lang="ar-JO" b="1" dirty="0" smtClean="0">
                <a:latin typeface="Verdana" pitchFamily="34" charset="0"/>
              </a:rPr>
              <a:t>دور المدراء المالكين </a:t>
            </a:r>
            <a:endParaRPr lang="en-US" b="1" dirty="0" smtClean="0">
              <a:latin typeface="Verdana" pitchFamily="34" charset="0"/>
            </a:endParaRPr>
          </a:p>
          <a:p>
            <a:r>
              <a:rPr lang="en-US" b="1" dirty="0" smtClean="0">
                <a:latin typeface="Verdana" pitchFamily="34" charset="0"/>
              </a:rPr>
              <a:t>Theory of separation of powers</a:t>
            </a:r>
            <a:r>
              <a:rPr lang="ar-JO" b="1" dirty="0" smtClean="0">
                <a:latin typeface="Verdana" pitchFamily="34" charset="0"/>
              </a:rPr>
              <a:t> فصل الصلاحيات .. التنفيذية والرقابية</a:t>
            </a:r>
            <a:endParaRPr lang="en-US" b="1" dirty="0" smtClean="0">
              <a:latin typeface="Verdana" pitchFamily="34" charset="0"/>
            </a:endParaRPr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بعض المخاوف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Verdana" pitchFamily="34" charset="0"/>
              </a:rPr>
              <a:t>Insistence on forms and structures</a:t>
            </a:r>
            <a:endParaRPr lang="ar-JO" dirty="0" smtClean="0">
              <a:latin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ar-JO" b="1" dirty="0" smtClean="0">
                <a:latin typeface="Verdana" pitchFamily="34" charset="0"/>
              </a:rPr>
              <a:t>النزعة البيروقراطية</a:t>
            </a:r>
            <a:endParaRPr lang="en-US" b="1" dirty="0" smtClean="0">
              <a:latin typeface="Verdana" pitchFamily="34" charset="0"/>
            </a:endParaRPr>
          </a:p>
          <a:p>
            <a:r>
              <a:rPr lang="en-US" dirty="0" smtClean="0">
                <a:latin typeface="Verdana" pitchFamily="34" charset="0"/>
              </a:rPr>
              <a:t>Overarching regulations</a:t>
            </a:r>
            <a:endParaRPr lang="ar-JO" dirty="0" smtClean="0">
              <a:latin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ar-JO" b="1" dirty="0" smtClean="0">
                <a:latin typeface="Verdana" pitchFamily="34" charset="0"/>
              </a:rPr>
              <a:t>النظم المعيقة</a:t>
            </a:r>
            <a:r>
              <a:rPr lang="en-US" b="1" dirty="0" smtClean="0">
                <a:latin typeface="Verdana" pitchFamily="34" charset="0"/>
              </a:rPr>
              <a:t> </a:t>
            </a:r>
          </a:p>
          <a:p>
            <a:r>
              <a:rPr lang="en-US" dirty="0" smtClean="0">
                <a:latin typeface="Verdana" pitchFamily="34" charset="0"/>
              </a:rPr>
              <a:t>Lack of adequate number of strong, independent directors</a:t>
            </a:r>
            <a:endParaRPr lang="ar-JO" dirty="0" smtClean="0">
              <a:latin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ar-JO" b="1" dirty="0" smtClean="0">
                <a:latin typeface="Verdana" pitchFamily="34" charset="0"/>
              </a:rPr>
              <a:t>عدم توفر من أعضاء مجلس الإدارة المستقلين والأقوياء</a:t>
            </a:r>
            <a:endParaRPr lang="en-US" b="1" dirty="0" smtClean="0">
              <a:latin typeface="Verdana" pitchFamily="34" charset="0"/>
            </a:endParaRPr>
          </a:p>
          <a:p>
            <a:r>
              <a:rPr lang="en-US" dirty="0" smtClean="0">
                <a:latin typeface="Verdana" pitchFamily="34" charset="0"/>
              </a:rPr>
              <a:t>Large liabilities for companies and officers</a:t>
            </a:r>
            <a:endParaRPr lang="ar-JO" dirty="0" smtClean="0">
              <a:latin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ar-JO" b="1" dirty="0" smtClean="0">
                <a:latin typeface="Verdana" pitchFamily="34" charset="0"/>
              </a:rPr>
              <a:t> تحول مجالس الإدارة إلى عبء </a:t>
            </a:r>
            <a:endParaRPr lang="en-US" b="1" dirty="0" smtClean="0">
              <a:latin typeface="Verdana" pitchFamily="34" charset="0"/>
            </a:endParaRPr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من فوائد الحوكمة الرشيدة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>
                <a:latin typeface="Verdana" pitchFamily="34" charset="0"/>
              </a:rPr>
              <a:t>الحوكمة الرشيدة تؤدي إلى أداء جيد. </a:t>
            </a:r>
          </a:p>
          <a:p>
            <a:pPr algn="r" rtl="1"/>
            <a:r>
              <a:rPr lang="ar-JO" b="1" dirty="0" smtClean="0">
                <a:latin typeface="Verdana" pitchFamily="34" charset="0"/>
              </a:rPr>
              <a:t>ينجم عن ذلك نظام منفتح وشفاف.</a:t>
            </a:r>
          </a:p>
          <a:p>
            <a:pPr algn="r" rtl="1"/>
            <a:r>
              <a:rPr lang="ar-JO" b="1" dirty="0" smtClean="0">
                <a:latin typeface="Verdana" pitchFamily="34" charset="0"/>
              </a:rPr>
              <a:t>يتحسن التواصل وتتحطم الحواجز.</a:t>
            </a:r>
          </a:p>
          <a:p>
            <a:pPr algn="r" rtl="1"/>
            <a:r>
              <a:rPr lang="ar-JO" b="1" dirty="0" smtClean="0">
                <a:latin typeface="Verdana" pitchFamily="34" charset="0"/>
              </a:rPr>
              <a:t>الحوكمة الرشيدة ترسخ نهج إتخاذ القرارات بناء على البيانات.</a:t>
            </a:r>
          </a:p>
          <a:p>
            <a:pPr algn="r" rtl="1"/>
            <a:r>
              <a:rPr lang="ar-JO" b="1" dirty="0" smtClean="0">
                <a:latin typeface="Verdana" pitchFamily="34" charset="0"/>
              </a:rPr>
              <a:t>تنخفض المخاطر.</a:t>
            </a:r>
          </a:p>
          <a:p>
            <a:pPr algn="r" rtl="1"/>
            <a:r>
              <a:rPr lang="ar-JO" b="1" dirty="0" smtClean="0">
                <a:latin typeface="Verdana" pitchFamily="34" charset="0"/>
              </a:rPr>
              <a:t>يتولد إحساس بالإرتياح لدى جميع أصحاب المصلحة.</a:t>
            </a:r>
            <a:endParaRPr lang="en-US" b="1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الحوكمة والأداء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تأثير الحوكمة على الأداء على المدى القصير قليل..</a:t>
            </a:r>
          </a:p>
          <a:p>
            <a:pPr algn="r" rtl="1"/>
            <a:r>
              <a:rPr lang="ar-JO" b="1" dirty="0" smtClean="0"/>
              <a:t>فالأداء يتأثر أكثر بالإدارة </a:t>
            </a:r>
          </a:p>
          <a:p>
            <a:pPr algn="r" rtl="1"/>
            <a:r>
              <a:rPr lang="ar-JO" b="1" dirty="0" smtClean="0"/>
              <a:t>وتقلبات السوق</a:t>
            </a:r>
          </a:p>
          <a:p>
            <a:pPr algn="r" rtl="1"/>
            <a:r>
              <a:rPr lang="ar-JO" b="1" dirty="0" smtClean="0"/>
              <a:t>ولكن على المدى البعيد .. تظهر مؤثرات الحوكمة بوضوح</a:t>
            </a:r>
          </a:p>
          <a:p>
            <a:pPr algn="r" rtl="1"/>
            <a:r>
              <a:rPr lang="ar-JO" b="1" dirty="0" smtClean="0"/>
              <a:t>وتظهر أهمية الحوكمة.</a:t>
            </a:r>
          </a:p>
          <a:p>
            <a:pPr algn="r" rtl="1"/>
            <a:r>
              <a:rPr lang="ar-JO" b="1" dirty="0" smtClean="0"/>
              <a:t>الحوكمة لوحدها لا تضمن نتائج جيدة.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الحوكمة ليست حالة ترفية تقتصر على الشركات المقتدرة.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B0F0"/>
                </a:solidFill>
              </a:rPr>
              <a:t>تمرين عملي</a:t>
            </a:r>
            <a:endParaRPr lang="ar-JO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مسائلة المدير العام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مصاريف مبالغ فيها.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إنهاء خدمات أحد إداريي الإدارة العليا.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إنخفاض المبيعات وتواجع حصة السوق.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شكوى من إحدى العاملات.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Stakeholders</a:t>
            </a:r>
            <a:r>
              <a:rPr lang="en-US" dirty="0" smtClean="0"/>
              <a:t> </a:t>
            </a:r>
            <a:r>
              <a:rPr lang="ar-JO" b="1" dirty="0" smtClean="0"/>
              <a:t>أصحاب</a:t>
            </a:r>
            <a:r>
              <a:rPr lang="ar-JO" dirty="0" smtClean="0"/>
              <a:t> </a:t>
            </a:r>
            <a:r>
              <a:rPr lang="ar-JO" b="1" dirty="0" smtClean="0"/>
              <a:t>المصالح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shareholders,</a:t>
            </a:r>
          </a:p>
          <a:p>
            <a:r>
              <a:rPr lang="en-US" b="1" dirty="0" smtClean="0"/>
              <a:t>board of directors</a:t>
            </a:r>
          </a:p>
          <a:p>
            <a:r>
              <a:rPr lang="en-US" b="1" dirty="0" smtClean="0"/>
              <a:t>Employees</a:t>
            </a:r>
          </a:p>
          <a:p>
            <a:r>
              <a:rPr lang="en-US" b="1" dirty="0" smtClean="0"/>
              <a:t>Customers</a:t>
            </a:r>
          </a:p>
          <a:p>
            <a:r>
              <a:rPr lang="en-US" b="1" dirty="0" smtClean="0"/>
              <a:t>Suppliers</a:t>
            </a:r>
          </a:p>
          <a:p>
            <a:r>
              <a:rPr lang="en-US" b="1" dirty="0" smtClean="0"/>
              <a:t>Financiers</a:t>
            </a:r>
          </a:p>
          <a:p>
            <a:r>
              <a:rPr lang="en-US" b="1" dirty="0" smtClean="0"/>
              <a:t>sub-contractors</a:t>
            </a:r>
          </a:p>
          <a:p>
            <a:r>
              <a:rPr lang="en-US" b="1" dirty="0" smtClean="0"/>
              <a:t>local community.</a:t>
            </a:r>
            <a:endParaRPr lang="ar-JO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المساهمين</a:t>
            </a:r>
          </a:p>
          <a:p>
            <a:pPr algn="r" rtl="1"/>
            <a:r>
              <a:rPr lang="ar-JO" b="1" dirty="0" smtClean="0"/>
              <a:t>مجلس الإدارة</a:t>
            </a:r>
          </a:p>
          <a:p>
            <a:pPr algn="r" rtl="1"/>
            <a:r>
              <a:rPr lang="ar-JO" b="1" dirty="0" smtClean="0"/>
              <a:t>الموظفين</a:t>
            </a:r>
          </a:p>
          <a:p>
            <a:pPr algn="r" rtl="1"/>
            <a:r>
              <a:rPr lang="ar-JO" b="1" dirty="0" smtClean="0"/>
              <a:t>الزبائن</a:t>
            </a:r>
          </a:p>
          <a:p>
            <a:pPr algn="r" rtl="1"/>
            <a:r>
              <a:rPr lang="ar-JO" b="1" dirty="0" smtClean="0"/>
              <a:t>الموردين</a:t>
            </a:r>
          </a:p>
          <a:p>
            <a:pPr algn="r" rtl="1"/>
            <a:r>
              <a:rPr lang="ar-JO" b="1" dirty="0" smtClean="0"/>
              <a:t>الممولين ( البنوك )</a:t>
            </a:r>
          </a:p>
          <a:p>
            <a:pPr algn="r" rtl="1"/>
            <a:r>
              <a:rPr lang="ar-JO" b="1" dirty="0" smtClean="0"/>
              <a:t>مقاولي الباطن</a:t>
            </a:r>
          </a:p>
          <a:p>
            <a:pPr algn="r" rtl="1"/>
            <a:r>
              <a:rPr lang="ar-JO" b="1" dirty="0" smtClean="0"/>
              <a:t>المجتمع المحلي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أهمية الإستثمار في 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>
                <a:latin typeface="Verdana" pitchFamily="34" charset="0"/>
              </a:rPr>
              <a:t>تحتاج الشركات ‘لى الإستثمار في الحوكمة الفعالة</a:t>
            </a:r>
          </a:p>
          <a:p>
            <a:pPr algn="r" rtl="1"/>
            <a:r>
              <a:rPr lang="ar-JO" b="1" dirty="0" smtClean="0">
                <a:latin typeface="Verdana" pitchFamily="34" charset="0"/>
              </a:rPr>
              <a:t>الحوكمة لها تأثير مباشر على الأداء ..</a:t>
            </a:r>
          </a:p>
          <a:p>
            <a:pPr algn="r" rtl="1"/>
            <a:r>
              <a:rPr lang="ar-JO" b="1" dirty="0" smtClean="0">
                <a:latin typeface="Verdana" pitchFamily="34" charset="0"/>
              </a:rPr>
              <a:t>.. وعلى العائد على الإستثمار </a:t>
            </a:r>
            <a:r>
              <a:rPr lang="en-US" b="1" dirty="0" smtClean="0">
                <a:latin typeface="Verdana" pitchFamily="34" charset="0"/>
              </a:rPr>
              <a:t>ROI</a:t>
            </a:r>
            <a:endParaRPr lang="ar-JO" b="1" dirty="0" smtClean="0">
              <a:latin typeface="Verdana" pitchFamily="34" charset="0"/>
            </a:endParaRPr>
          </a:p>
          <a:p>
            <a:pPr algn="r" rtl="1"/>
            <a:r>
              <a:rPr lang="ar-JO" b="1" dirty="0" smtClean="0">
                <a:latin typeface="Verdana" pitchFamily="34" charset="0"/>
              </a:rPr>
              <a:t>في المتوسط الشركات التي المحوكمة بطريقة افضل تحقق ارباح اعلى بـ 20%</a:t>
            </a:r>
            <a:endParaRPr lang="en-US" b="1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لجنة التدقيق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en-US" b="1" dirty="0" smtClean="0"/>
              <a:t>Audit committee</a:t>
            </a:r>
            <a:endParaRPr lang="ar-JO" b="1" dirty="0" smtClean="0"/>
          </a:p>
          <a:p>
            <a:pPr algn="r" rtl="1"/>
            <a:r>
              <a:rPr lang="ar-JO" sz="3500" b="1" dirty="0" smtClean="0"/>
              <a:t>تشكل لجنة تدقيق من ثلاثة اعضاء على الاقل</a:t>
            </a:r>
          </a:p>
          <a:p>
            <a:pPr algn="r" rtl="1"/>
            <a:r>
              <a:rPr lang="ar-JO" sz="3500" b="1" dirty="0" smtClean="0"/>
              <a:t>يجب أن يكون ثلثي أعضاء اللجنة من الاعضاء المستقلين</a:t>
            </a:r>
          </a:p>
          <a:p>
            <a:pPr algn="r" rtl="1"/>
            <a:r>
              <a:rPr lang="ar-JO" sz="3500" b="1" dirty="0" smtClean="0"/>
              <a:t>جميع الاعضاء يجب ان يكونوا لديهم إطلاع على الامور المالية والمحاسبية</a:t>
            </a:r>
          </a:p>
          <a:p>
            <a:pPr algn="r" rtl="1"/>
            <a:r>
              <a:rPr lang="ar-JO" sz="3500" b="1" dirty="0" smtClean="0"/>
              <a:t>ويجب ان يكون واحد من بينهم على الاقل يحمل شهادة محاسبة</a:t>
            </a:r>
          </a:p>
          <a:p>
            <a:pPr algn="r" rtl="1"/>
            <a:r>
              <a:rPr lang="ar-JO" sz="3500" b="1" dirty="0" smtClean="0"/>
              <a:t>مهمة اللجنة الحصول على إجابات لتساؤلات المساهمين</a:t>
            </a:r>
            <a:r>
              <a:rPr lang="en-US" sz="3500" b="1" dirty="0" smtClean="0"/>
              <a:t/>
            </a:r>
            <a:br>
              <a:rPr lang="en-US" sz="3500" b="1" dirty="0" smtClean="0"/>
            </a:br>
            <a:endParaRPr lang="ar-JO" sz="3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إجتماعات لجنة التدقيق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تجتمع لجنة التدقيق على الأقل اربعة مرات في السنة</a:t>
            </a:r>
          </a:p>
          <a:p>
            <a:pPr algn="r" rtl="1"/>
            <a:r>
              <a:rPr lang="ar-JO" b="1" dirty="0" smtClean="0"/>
              <a:t>على ان لا يتعدى فترة اربعة اشهر بين الاجتماع والآخر</a:t>
            </a:r>
          </a:p>
          <a:p>
            <a:pPr algn="r" rtl="1"/>
            <a:r>
              <a:rPr lang="ar-JO" b="1" dirty="0" smtClean="0"/>
              <a:t>يكتمل النصاب إما بعضوين او بثلث العضوية .. </a:t>
            </a:r>
          </a:p>
          <a:p>
            <a:pPr algn="r" rtl="1"/>
            <a:r>
              <a:rPr lang="ar-JO" b="1" dirty="0" smtClean="0"/>
              <a:t>.. ايهما اكبر </a:t>
            </a:r>
          </a:p>
          <a:p>
            <a:pPr algn="r" rtl="1"/>
            <a:r>
              <a:rPr lang="ar-JO" b="1" dirty="0" smtClean="0"/>
              <a:t>ولكن يجب ان يكون هناك عضوين مستقلين بين الحضور.</a:t>
            </a: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صلاحيات لجنة التدقيق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التحقيق في أي نشاط ضمن مجال عملها.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طلب معلومات من أي موظف في الشركة.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طلب إستشارة قانونية من أي جهة داخلية او خارجية.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اللجوء إلى ذوي الخبرة في أي مجال لطلب المشورة.</a:t>
            </a: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دور لجنة التدقيق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الإشراف على منظومة التقارير المالية في الشركة.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التوصية للمجلس بتعيين او تغيير او إنهاء التعاقد مع المدقق القانوني او تعديل أتعابه.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إعتماد أية دفعة للمدقق القانوني مقابل خدمة قدمها للشركة او للمجلس.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مراجعة التقرير المالي السنوي مع الإدارة قبل رفعه للمجلس.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مراجعة التقرير الفصلي مع الإدارة قبل تسليمه للمجلس للموافقة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دور لجنة التدقيق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/>
              <a:t>مراجعة أداء المدقق الداخلي بالتعاون مع الإدارة.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/>
              <a:t>مراجعة نظام التدقيق الداخلي.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/>
              <a:t>مناقشة أية ملاحظات أثارها المدقق الداخلي.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/>
              <a:t>التحقيق في أية قضية أثارها المدقق الداخلي,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/>
              <a:t>النظر في أي قضية توكل إلى اللجنة.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/>
              <a:t>تقوم اللجنة بالتدقيق على حسابات الشركات التابعة.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ضعف الإهتمام بالحوكمة</a:t>
            </a:r>
          </a:p>
          <a:p>
            <a:pPr algn="r" rtl="1"/>
            <a:r>
              <a:rPr lang="ar-JO" b="1" dirty="0" smtClean="0"/>
              <a:t>تصبح الحوكمة عديمة التأثير في أجواء يسودها الإعتقاد بعدم أهميتها.</a:t>
            </a:r>
          </a:p>
          <a:p>
            <a:pPr algn="r" rtl="1"/>
            <a:r>
              <a:rPr lang="ar-JO" b="1" dirty="0" smtClean="0"/>
              <a:t>فتفقد فاعليتها.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الشللية</a:t>
            </a:r>
          </a:p>
          <a:p>
            <a:pPr algn="r" rtl="1"/>
            <a:r>
              <a:rPr lang="ar-JO" b="1" dirty="0" smtClean="0"/>
              <a:t>تتعطل الحوكمة عندما تهيمن الشللية على مجالس الإدارة.</a:t>
            </a:r>
          </a:p>
          <a:p>
            <a:pPr algn="r" rtl="1"/>
            <a:r>
              <a:rPr lang="ar-JO" b="1" dirty="0" smtClean="0"/>
              <a:t>فتؤخذ القرارات بطريقة غير مهنية.</a:t>
            </a:r>
          </a:p>
          <a:p>
            <a:pPr algn="r" rtl="1"/>
            <a:r>
              <a:rPr lang="ar-JO" b="1" dirty="0" smtClean="0"/>
              <a:t>وتصبح القواعد غير مفهومة.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عدم إستيعاب أعضاء المجلس لدورهم</a:t>
            </a:r>
          </a:p>
          <a:p>
            <a:pPr algn="r" rtl="1"/>
            <a:r>
              <a:rPr lang="ar-JO" b="1" dirty="0" smtClean="0"/>
              <a:t>عندما يفشل أعضاء مجلس الإدارة في إستيعاب دورهم ..</a:t>
            </a:r>
          </a:p>
          <a:p>
            <a:pPr algn="r" rtl="1"/>
            <a:r>
              <a:rPr lang="ar-JO" b="1" dirty="0" smtClean="0"/>
              <a:t>.. وصلاحياتهم</a:t>
            </a:r>
          </a:p>
          <a:p>
            <a:pPr algn="r" rtl="1"/>
            <a:r>
              <a:rPr lang="ar-JO" b="1" dirty="0" smtClean="0"/>
              <a:t>فتتعطل قدراتهم عن إحداث أي تغيير</a:t>
            </a:r>
          </a:p>
          <a:p>
            <a:pPr algn="r" rtl="1"/>
            <a:r>
              <a:rPr lang="ar-JO" b="1" dirty="0" smtClean="0"/>
              <a:t>ويتدنى أداء المجلس ككل.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الخوف من توجيه النقد للآخرين</a:t>
            </a:r>
          </a:p>
          <a:p>
            <a:pPr algn="r" rtl="1"/>
            <a:r>
              <a:rPr lang="ar-JO" b="1" dirty="0" smtClean="0"/>
              <a:t>كثيراً ما تسود هذه الثقافة في أوساط بعض أعضاء المجلس</a:t>
            </a:r>
          </a:p>
          <a:p>
            <a:pPr algn="r" rtl="1"/>
            <a:r>
              <a:rPr lang="ar-JO" b="1" dirty="0" smtClean="0"/>
              <a:t>فيتعطل دورهم</a:t>
            </a:r>
          </a:p>
          <a:p>
            <a:pPr algn="r" rtl="1"/>
            <a:r>
              <a:rPr lang="ar-JO" b="1" dirty="0" smtClean="0"/>
              <a:t>مما ينجم عنه تراجع أداء المجلس ككل.</a:t>
            </a:r>
          </a:p>
          <a:p>
            <a:pPr algn="r" rtl="1">
              <a:buNone/>
            </a:pPr>
            <a:r>
              <a:rPr lang="ar-JO" b="1" dirty="0" smtClean="0"/>
              <a:t> [ المشكلة في هذه الثقافة أنها معدية ]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 المساهمين </a:t>
            </a:r>
            <a:r>
              <a:rPr lang="en-US" b="1" dirty="0" smtClean="0"/>
              <a:t>Shareholders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b="1" dirty="0" smtClean="0"/>
              <a:t>من بين أصحاب المصالح يبرز المساهمون كأصحاب مصلحة حقيقية.</a:t>
            </a:r>
          </a:p>
          <a:p>
            <a:pPr algn="r" rtl="1"/>
            <a:r>
              <a:rPr lang="ar-JO" b="1" dirty="0" smtClean="0"/>
              <a:t>مجلس الإدارة ورئيسه يمثلون المساهمين ومصالحهم تجاه إدارة الشركة.</a:t>
            </a:r>
            <a:endParaRPr lang="en-US" b="1" dirty="0" smtClean="0"/>
          </a:p>
          <a:p>
            <a:pPr algn="r" rtl="1"/>
            <a:r>
              <a:rPr lang="ar-JO" b="1" dirty="0" smtClean="0"/>
              <a:t>مجلس الإدارة منتخب من قبل المساهمين. </a:t>
            </a:r>
          </a:p>
          <a:p>
            <a:pPr algn="r" rtl="1"/>
            <a:r>
              <a:rPr lang="ar-JO" b="1" dirty="0" smtClean="0"/>
              <a:t>إدارة الشركة هي التي تمارس وتتابع العمل اليومي وتضع الخطط التكتيكية والإستراتيجية لذلك.</a:t>
            </a:r>
          </a:p>
          <a:p>
            <a:pPr algn="r" rtl="1"/>
            <a:r>
              <a:rPr lang="ar-JO" b="1" dirty="0" smtClean="0"/>
              <a:t>مجلس الإدارة هو جهاز رقابة وتصحيح وضبط للنشاط العام للشركة..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الفساد</a:t>
            </a:r>
          </a:p>
          <a:p>
            <a:pPr algn="r" rtl="1"/>
            <a:r>
              <a:rPr lang="ar-JO" b="1" dirty="0" smtClean="0"/>
              <a:t>وجود أعضاء مجلس إدارة يمكن شراء ذممهم في مجلس يجعل هذا المجلس يخرج بقرارات قاتلة.</a:t>
            </a:r>
          </a:p>
          <a:p>
            <a:pPr algn="r" rtl="1"/>
            <a:r>
              <a:rPr lang="ar-JO" b="1" dirty="0" smtClean="0"/>
              <a:t>الأمر الذي يحرم المجلس من أهم أدواره..</a:t>
            </a:r>
          </a:p>
          <a:p>
            <a:pPr algn="r" rtl="1"/>
            <a:r>
              <a:rPr lang="ar-JO" b="1" dirty="0" smtClean="0"/>
              <a:t>.. وهو حماية حقوق المساهمين.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ما هو تأثير الفساد على أداء مؤسساتنا؟.</a:t>
            </a:r>
          </a:p>
          <a:p>
            <a:pPr algn="r" rtl="1"/>
            <a:r>
              <a:rPr lang="ar-JO" b="1" dirty="0" smtClean="0"/>
              <a:t>ما هو علاج الفساد بتقديرك؟.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عدم تقبل نهج المحاسبة والنقد والتقييم</a:t>
            </a:r>
          </a:p>
          <a:p>
            <a:pPr algn="r" rtl="1"/>
            <a:r>
              <a:rPr lang="ar-JO" b="1" dirty="0" smtClean="0"/>
              <a:t>يصعب على البعض تقبل النقد والمحاسبة والتقييم.</a:t>
            </a:r>
          </a:p>
          <a:p>
            <a:pPr algn="r" rtl="1"/>
            <a:r>
              <a:rPr lang="ar-JO" b="1" dirty="0" smtClean="0"/>
              <a:t>وهذا يعطل الحوكمة.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تغول المجلس على الإدارة التنفيذية</a:t>
            </a:r>
          </a:p>
          <a:p>
            <a:pPr algn="r" rtl="1"/>
            <a:r>
              <a:rPr lang="ar-JO" b="1" dirty="0" smtClean="0"/>
              <a:t>إضطلاع أعضاء المجلس بمهام تنفيذية</a:t>
            </a:r>
          </a:p>
          <a:p>
            <a:pPr algn="r" rtl="1"/>
            <a:r>
              <a:rPr lang="ar-JO" b="1" dirty="0" smtClean="0"/>
              <a:t>تدخل أعضاء المجلس بالتفاصيل </a:t>
            </a:r>
            <a:r>
              <a:rPr lang="en-US" b="1" dirty="0" smtClean="0"/>
              <a:t>management</a:t>
            </a:r>
            <a:r>
              <a:rPr lang="ar-JO" b="1" dirty="0" smtClean="0"/>
              <a:t> </a:t>
            </a:r>
            <a:r>
              <a:rPr lang="en-US" b="1" dirty="0" smtClean="0"/>
              <a:t>micro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تغول المدير العام على المجلس.</a:t>
            </a:r>
          </a:p>
          <a:p>
            <a:pPr algn="r" rtl="1"/>
            <a:r>
              <a:rPr lang="ar-JO" b="1" dirty="0" smtClean="0"/>
              <a:t>يحدث كثيراً أن يهيمن المدير العام على أعضاء المجلس أو قسم منهم.</a:t>
            </a:r>
          </a:p>
          <a:p>
            <a:pPr algn="r" rtl="1"/>
            <a:r>
              <a:rPr lang="ar-JO" b="1" dirty="0" smtClean="0"/>
              <a:t>فيضمن تأييدهم على الدوام.</a:t>
            </a:r>
          </a:p>
          <a:p>
            <a:pPr algn="r" rtl="1"/>
            <a:r>
              <a:rPr lang="ar-JO" b="1" dirty="0" smtClean="0"/>
              <a:t>ولا يوافقون على أي مقترح يدينه.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إنعدام المبادرة وتفشي السلبية في أوساط أعضاء المجلس.</a:t>
            </a:r>
          </a:p>
          <a:p>
            <a:pPr algn="r" rtl="1"/>
            <a:r>
              <a:rPr lang="ar-JO" b="1" dirty="0" smtClean="0"/>
              <a:t>وهذا يؤدي إلى أداء سلبي للمجلس.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 التي تواجهها الحوكمة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تخوف أعضاء المجلس من المجازفة بأموال الآخرين.</a:t>
            </a:r>
          </a:p>
          <a:p>
            <a:pPr algn="r" rtl="1"/>
            <a:r>
              <a:rPr lang="ar-JO" b="1" dirty="0" smtClean="0"/>
              <a:t>كثيراً ما تتفشى في أوساط المجلس تخوف من المجازفة بأموال الآخرين.</a:t>
            </a:r>
          </a:p>
          <a:p>
            <a:pPr algn="r" rtl="1"/>
            <a:r>
              <a:rPr lang="ar-JO" b="1" dirty="0" smtClean="0"/>
              <a:t>فيعزف المجلس عن إتخاذ قرارات بالتوسعات</a:t>
            </a:r>
          </a:p>
          <a:p>
            <a:pPr algn="r" rtl="1"/>
            <a:r>
              <a:rPr lang="ar-JO" b="1" dirty="0" smtClean="0"/>
              <a:t>فيضيع على الشركة فرص هامة.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مع قانون الشركات الأردني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مواد مختلفة وتعديلات.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توزع المادة على الحضور.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تستعرض 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وتناقش.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النموذج الإنكليزي الأميريكي وغيره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إعطاء الأولوية لمصالح المساهمين.</a:t>
            </a:r>
          </a:p>
          <a:p>
            <a:pPr algn="r" rtl="1"/>
            <a:r>
              <a:rPr lang="ar-JO" b="1" dirty="0" smtClean="0"/>
              <a:t>يشجع الإبتكار – مكلف – على حساب مصالح المساهمين</a:t>
            </a:r>
          </a:p>
          <a:p>
            <a:pPr algn="r" rtl="1"/>
            <a:r>
              <a:rPr lang="ar-JO" b="1" dirty="0" smtClean="0"/>
              <a:t>يشجع التنافس بالسعر – </a:t>
            </a:r>
          </a:p>
          <a:p>
            <a:pPr algn="r" rtl="1"/>
            <a:r>
              <a:rPr lang="ar-JO" b="1" dirty="0" smtClean="0"/>
              <a:t>في أوربا واليابان يشجع المنافسة بالجودة</a:t>
            </a:r>
          </a:p>
          <a:p>
            <a:pPr algn="r" rtl="1"/>
            <a:r>
              <a:rPr lang="ar-JO" b="1" dirty="0" smtClean="0"/>
              <a:t>في اوربا واليابان تقدم مصالح العمال</a:t>
            </a:r>
          </a:p>
          <a:p>
            <a:pPr algn="r" rtl="1"/>
            <a:r>
              <a:rPr lang="ar-JO" b="1" dirty="0" smtClean="0"/>
              <a:t>في أميركا يضيع حق صغار المساهمين في إنتخاب أعضاء مجلس الإدارة .. ولا يتعدى دورهم إقرار إنتخاب الأعضاء بطريقة شكلية. 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النموذج الإنكليزي الأميريكي وغيره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في اميركا يعين المجلس مدير الشركة المسمى الضابط التنفيذي الرئيسي – يملك صلاحيات واسعة في تسيير الأعمال اليومية للشركة – ولكنه مضطر لأخذ موافقة المجلس لتعيين مساعديه وللحصول على قروض وللتوسعات الكبيرة وللإستحواذ على شركة.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ar-JO" b="1" dirty="0" smtClean="0"/>
              <a:t>الإدارة والحوكمة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>
                <a:solidFill>
                  <a:srgbClr val="7030A0"/>
                </a:solidFill>
              </a:rPr>
              <a:t>إالإدارة نهج </a:t>
            </a:r>
            <a:r>
              <a:rPr lang="en-US" b="1" dirty="0" smtClean="0">
                <a:solidFill>
                  <a:srgbClr val="7030A0"/>
                </a:solidFill>
              </a:rPr>
              <a:t>..</a:t>
            </a:r>
            <a:r>
              <a:rPr lang="ar-JO" b="1" dirty="0" smtClean="0">
                <a:solidFill>
                  <a:srgbClr val="7030A0"/>
                </a:solidFill>
              </a:rPr>
              <a:t>مؤسساته </a:t>
            </a:r>
          </a:p>
          <a:p>
            <a:pPr algn="r" rtl="1"/>
            <a:r>
              <a:rPr lang="ar-JO" b="1" dirty="0" smtClean="0"/>
              <a:t>منصب المدير العام</a:t>
            </a:r>
          </a:p>
          <a:p>
            <a:pPr algn="r" rtl="1"/>
            <a:r>
              <a:rPr lang="ar-JO" b="1" dirty="0" smtClean="0"/>
              <a:t>الإدارة العليا</a:t>
            </a:r>
          </a:p>
          <a:p>
            <a:pPr algn="r" rtl="1"/>
            <a:r>
              <a:rPr lang="ar-JO" b="1" dirty="0" smtClean="0"/>
              <a:t>الإدارة الوسطى</a:t>
            </a:r>
          </a:p>
          <a:p>
            <a:pPr algn="r" rtl="1">
              <a:buFont typeface="Wingdings" pitchFamily="2" charset="2"/>
              <a:buChar char="v"/>
            </a:pPr>
            <a:r>
              <a:rPr lang="ar-JO" b="1" dirty="0" smtClean="0">
                <a:solidFill>
                  <a:srgbClr val="7030A0"/>
                </a:solidFill>
              </a:rPr>
              <a:t>الحوكمة هي أيضاً نهج </a:t>
            </a:r>
            <a:r>
              <a:rPr lang="en-US" b="1" dirty="0" smtClean="0">
                <a:solidFill>
                  <a:srgbClr val="7030A0"/>
                </a:solidFill>
              </a:rPr>
              <a:t>..</a:t>
            </a:r>
            <a:r>
              <a:rPr lang="ar-JO" b="1" dirty="0" smtClean="0">
                <a:solidFill>
                  <a:srgbClr val="7030A0"/>
                </a:solidFill>
              </a:rPr>
              <a:t>ومؤسساته</a:t>
            </a:r>
          </a:p>
          <a:p>
            <a:pPr algn="r" rtl="1"/>
            <a:r>
              <a:rPr lang="ar-JO" b="1" dirty="0" smtClean="0"/>
              <a:t>مجلس الإدارة </a:t>
            </a:r>
          </a:p>
          <a:p>
            <a:pPr algn="r" rtl="1"/>
            <a:r>
              <a:rPr lang="ar-JO" b="1" dirty="0" smtClean="0"/>
              <a:t>منصب رئيس مجلس الإدارة</a:t>
            </a:r>
          </a:p>
          <a:p>
            <a:pPr algn="r" rtl="1"/>
            <a:r>
              <a:rPr lang="ar-JO" b="1" dirty="0" smtClean="0"/>
              <a:t>اللجان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النموذج الإنكليزي الأميريكي وغيره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في الغرب كثير ما يحدث أن يكون أعضاء المجلس هم مدراء عامون في شركات أخرى.. وينجم عن هذا تضارب مصالح.</a:t>
            </a:r>
          </a:p>
          <a:p>
            <a:pPr algn="r" rtl="1"/>
            <a:r>
              <a:rPr lang="ar-JO" b="1" dirty="0" smtClean="0"/>
              <a:t>كما يحدث في كثير من دول العالم أن يكون بعض الأعضاء من ” زلم ” المدير العام.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اليوم </a:t>
            </a:r>
            <a:r>
              <a:rPr lang="ar-JO" b="1" dirty="0" smtClean="0"/>
              <a:t>الخامس</a:t>
            </a:r>
            <a:r>
              <a:rPr lang="en-US" b="1" dirty="0" smtClean="0"/>
              <a:t>*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انواع المجالس</a:t>
            </a:r>
          </a:p>
          <a:p>
            <a:pPr algn="r" rtl="1"/>
            <a:r>
              <a:rPr lang="ar-JO" b="1" dirty="0" smtClean="0"/>
              <a:t>جدول اعمال الإجتماع</a:t>
            </a:r>
          </a:p>
          <a:p>
            <a:pPr algn="r" rtl="1"/>
            <a:r>
              <a:rPr lang="ar-JO" b="1" dirty="0" smtClean="0"/>
              <a:t>محضر اعمال الإجتماع</a:t>
            </a:r>
          </a:p>
          <a:p>
            <a:pPr algn="r" rtl="1"/>
            <a:r>
              <a:rPr lang="ar-JO" b="1" dirty="0" smtClean="0"/>
              <a:t>تقييم أعمال المجالس.</a:t>
            </a:r>
          </a:p>
          <a:p>
            <a:pPr algn="r" rtl="1"/>
            <a:endParaRPr lang="ar-JO" dirty="0" smtClean="0"/>
          </a:p>
          <a:p>
            <a:pPr algn="r" rtl="1"/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boards</a:t>
            </a:r>
            <a:r>
              <a:rPr lang="ar-JO" b="1" dirty="0" smtClean="0"/>
              <a:t>أنواع المجالس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المجلس السلبي </a:t>
            </a:r>
            <a:r>
              <a:rPr lang="en-US" b="1" dirty="0" smtClean="0"/>
              <a:t>The passive board</a:t>
            </a:r>
            <a:r>
              <a:rPr lang="ar-JO" b="1" dirty="0" smtClean="0"/>
              <a:t> </a:t>
            </a:r>
          </a:p>
          <a:p>
            <a:pPr marL="514350" indent="-514350" algn="r" rtl="1"/>
            <a:r>
              <a:rPr lang="ar-JO" b="1" dirty="0" smtClean="0"/>
              <a:t>وهو مجلس تتفشي في أوساط أعضاءه اللامبالاه.. </a:t>
            </a:r>
          </a:p>
          <a:p>
            <a:pPr marL="514350" indent="-514350" algn="r" rtl="1"/>
            <a:r>
              <a:rPr lang="ar-JO" b="1" dirty="0" smtClean="0"/>
              <a:t>.. أو الإعتقاد بعدم قدرتهم على التغيير والتأثير.</a:t>
            </a:r>
          </a:p>
          <a:p>
            <a:pPr marL="514350" indent="-514350" algn="r" rtl="1"/>
            <a:r>
              <a:rPr lang="ar-JO" b="1" dirty="0" smtClean="0"/>
              <a:t>وهذا ينجم عن مؤثرات سلبية خارجية – الخوف</a:t>
            </a:r>
          </a:p>
          <a:p>
            <a:pPr marL="514350" indent="-514350" algn="r" rtl="1"/>
            <a:r>
              <a:rPr lang="ar-JO" b="1" dirty="0" smtClean="0"/>
              <a:t>كما ينجم عن تفشي ثقافة سلبية في المجتمع ذات راسب سياسية وإجتماعية.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boards</a:t>
            </a:r>
            <a:r>
              <a:rPr lang="ar-JO" b="1" dirty="0" smtClean="0"/>
              <a:t>أنواع المجالس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2"/>
            </a:pPr>
            <a:r>
              <a:rPr lang="ar-JO" b="1" dirty="0" smtClean="0"/>
              <a:t>المجلس الموافق( شاهد الزور ) </a:t>
            </a:r>
            <a:r>
              <a:rPr lang="en-US" b="1" dirty="0" smtClean="0"/>
              <a:t>The </a:t>
            </a:r>
            <a:r>
              <a:rPr lang="en-US" b="1" dirty="0" err="1" smtClean="0"/>
              <a:t>certfiying</a:t>
            </a:r>
            <a:r>
              <a:rPr lang="en-US" b="1" dirty="0" smtClean="0"/>
              <a:t> board</a:t>
            </a:r>
            <a:endParaRPr lang="ar-JO" b="1" dirty="0" smtClean="0"/>
          </a:p>
          <a:p>
            <a:pPr marL="514350" indent="-514350" algn="r" rtl="1"/>
            <a:r>
              <a:rPr lang="ar-JO" b="1" dirty="0" smtClean="0"/>
              <a:t>يعطي غالبية أعضاء هذا المجلس مصالحهم الشخصية أولوية على مصلحة المساهمين.</a:t>
            </a:r>
          </a:p>
          <a:p>
            <a:pPr marL="514350" indent="-514350" algn="r" rtl="1"/>
            <a:r>
              <a:rPr lang="ar-JO" b="1" dirty="0" smtClean="0"/>
              <a:t>تربط بعض أعضاء المجلس علاقة مصلحية بالمدير العام أو رئيس مجلس الإدارة.</a:t>
            </a:r>
          </a:p>
          <a:p>
            <a:pPr marL="514350" indent="-514350" algn="r" rtl="1"/>
            <a:r>
              <a:rPr lang="ar-JO" b="1" dirty="0" smtClean="0"/>
              <a:t>.... تفشي فساد.</a:t>
            </a: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boards</a:t>
            </a:r>
            <a:r>
              <a:rPr lang="ar-JO" b="1" dirty="0" smtClean="0"/>
              <a:t>أنواع المجالس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3"/>
            </a:pPr>
            <a:r>
              <a:rPr lang="ar-JO" b="1" dirty="0" smtClean="0"/>
              <a:t>المجلس المنخرط </a:t>
            </a:r>
            <a:r>
              <a:rPr lang="en-US" b="1" dirty="0" smtClean="0"/>
              <a:t>The engaged board</a:t>
            </a:r>
            <a:endParaRPr lang="ar-JO" b="1" dirty="0" smtClean="0"/>
          </a:p>
          <a:p>
            <a:pPr marL="514350" indent="-514350" algn="r" rtl="1"/>
            <a:r>
              <a:rPr lang="ar-JO" b="1" dirty="0" smtClean="0"/>
              <a:t>وهو مجلس عامل</a:t>
            </a:r>
          </a:p>
          <a:p>
            <a:pPr marL="514350" indent="-514350" algn="r" rtl="1"/>
            <a:r>
              <a:rPr lang="ar-JO" b="1" dirty="0" smtClean="0"/>
              <a:t>ينخرط في العمل المطلوب منه</a:t>
            </a:r>
          </a:p>
          <a:p>
            <a:pPr marL="514350" indent="-514350" algn="r" rtl="1"/>
            <a:r>
              <a:rPr lang="ar-JO" b="1" dirty="0" smtClean="0"/>
              <a:t>.. بدرجة معقولة.</a:t>
            </a: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boards</a:t>
            </a:r>
            <a:r>
              <a:rPr lang="ar-JO" b="1" dirty="0" smtClean="0"/>
              <a:t>أنواع المجالس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4"/>
            </a:pPr>
            <a:r>
              <a:rPr lang="ar-JO" b="1" dirty="0" smtClean="0"/>
              <a:t>المجلس المتدخل </a:t>
            </a:r>
            <a:r>
              <a:rPr lang="en-US" b="1" dirty="0" smtClean="0"/>
              <a:t>The intervening board</a:t>
            </a:r>
            <a:endParaRPr lang="ar-JO" b="1" dirty="0" smtClean="0"/>
          </a:p>
          <a:p>
            <a:pPr marL="514350" indent="-514350" algn="r" rtl="1"/>
            <a:r>
              <a:rPr lang="ar-JO" b="1" dirty="0" smtClean="0"/>
              <a:t>ومجلس يميل أعضاءه إلى التدخل في تسيير الأعمال اليومية للشركة.</a:t>
            </a:r>
          </a:p>
          <a:p>
            <a:pPr marL="514350" indent="-514350" algn="r" rtl="1"/>
            <a:r>
              <a:rPr lang="ar-JO" b="1" dirty="0" smtClean="0"/>
              <a:t>لا يوجد تمييز واضح بين الحوكمة والإدارة.</a:t>
            </a:r>
          </a:p>
          <a:p>
            <a:pPr marL="514350" indent="-514350" algn="r" rtl="1"/>
            <a:r>
              <a:rPr lang="ar-JO" b="1" dirty="0" smtClean="0"/>
              <a:t>هناك خلط في الأدوار .. </a:t>
            </a:r>
          </a:p>
          <a:p>
            <a:pPr marL="514350" indent="-514350" algn="r" rtl="1"/>
            <a:r>
              <a:rPr lang="ar-JO" b="1" dirty="0" smtClean="0"/>
              <a:t>.. ناجمة عن أسباب مثل تدني النتائج وضعف الإدارة.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boards</a:t>
            </a:r>
            <a:r>
              <a:rPr lang="ar-JO" b="1" dirty="0" smtClean="0"/>
              <a:t>أنواع المجالس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5"/>
            </a:pPr>
            <a:r>
              <a:rPr lang="ar-JO" b="1" dirty="0" smtClean="0"/>
              <a:t>المجلس العامل </a:t>
            </a:r>
            <a:r>
              <a:rPr lang="en-US" b="1" dirty="0" smtClean="0"/>
              <a:t>The operating board</a:t>
            </a:r>
            <a:r>
              <a:rPr lang="ar-JO" b="1" dirty="0" smtClean="0"/>
              <a:t> </a:t>
            </a:r>
          </a:p>
          <a:p>
            <a:pPr marL="514350" indent="-514350" algn="r" rtl="1"/>
            <a:r>
              <a:rPr lang="ar-JO" b="1" dirty="0" smtClean="0"/>
              <a:t>وهو المجلس الذي يتولى إدارة الشركة فعلياً..</a:t>
            </a:r>
          </a:p>
          <a:p>
            <a:pPr marL="514350" indent="-514350" algn="r" rtl="1"/>
            <a:r>
              <a:rPr lang="ar-JO" b="1" dirty="0" smtClean="0"/>
              <a:t>.. ويحول إدارة الشركة إلى إدارة تنفيذية بحت</a:t>
            </a:r>
          </a:p>
          <a:p>
            <a:pPr marL="514350" indent="-514350" algn="r" rtl="1"/>
            <a:r>
              <a:rPr lang="ar-JO" b="1" dirty="0" smtClean="0"/>
              <a:t>يحدث هذا في مراحل التأسيس ويستمر بمبرر وبدون مبرر.</a:t>
            </a:r>
          </a:p>
          <a:p>
            <a:pPr marL="514350" indent="-514350" algn="r" rtl="1"/>
            <a:r>
              <a:rPr lang="ar-JO" b="1" dirty="0" smtClean="0"/>
              <a:t>هذا نهج غير صحي.</a:t>
            </a:r>
          </a:p>
          <a:p>
            <a:endParaRPr lang="ar-JO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إختيار أعضاء المجلس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يتم إختيار أعضاء المجلس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بالإنتخاب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بالتعيين</a:t>
            </a:r>
            <a:endParaRPr lang="ar-JO" b="1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إختيار أعضاء المجلس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الخصائص الشخصية 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النزاهة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القيادة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النضج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شجاعة أدبية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أخلاقيات العمل</a:t>
            </a:r>
          </a:p>
          <a:p>
            <a:pPr algn="r" rtl="1"/>
            <a:endParaRPr lang="ar-JO" b="1" dirty="0"/>
          </a:p>
          <a:p>
            <a:pPr algn="r" rtl="1">
              <a:buNone/>
            </a:pPr>
            <a:endParaRPr lang="ar-JO" b="1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إختيار أعضاء المجلس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القدرات المهنية  </a:t>
            </a:r>
            <a:r>
              <a:rPr lang="en-US" b="1" dirty="0" smtClean="0"/>
              <a:t>competencies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الخبرات العملية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القدرة على إصدار أحكام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التعليم الرسمي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مهارات مهنية</a:t>
            </a:r>
            <a:endParaRPr lang="ar-JO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أدوار ووظائف الإدارة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هي الجهد الموجه للإستفادة من الموارد المتاحة للخروج بمخرجات ( منتجات أو خدمات ) بقيمة أعلى.</a:t>
            </a:r>
          </a:p>
          <a:p>
            <a:pPr algn="r" rtl="1"/>
            <a:r>
              <a:rPr lang="ar-JO" b="1" dirty="0" smtClean="0"/>
              <a:t>الإدارة تسعى إلى توفير الموارد </a:t>
            </a:r>
          </a:p>
          <a:p>
            <a:pPr algn="r" rtl="1"/>
            <a:r>
              <a:rPr lang="ar-JO" b="1" dirty="0" smtClean="0"/>
              <a:t>والحفاظ عليها</a:t>
            </a:r>
          </a:p>
          <a:p>
            <a:pPr algn="r" rtl="1"/>
            <a:r>
              <a:rPr lang="ar-JO" b="1" dirty="0" smtClean="0"/>
              <a:t>والخروج بمخرجات حسب ما هو منصوص عليه في أهداف الشركة وغاياتها وحسب الخطط الموضوعة.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أنواع العضوية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أعضاء تنفيذيين </a:t>
            </a:r>
            <a:r>
              <a:rPr lang="en-US" b="1" dirty="0" smtClean="0"/>
              <a:t>executive directors</a:t>
            </a:r>
            <a:endParaRPr lang="ar-JO" b="1" dirty="0" smtClean="0"/>
          </a:p>
          <a:p>
            <a:pPr algn="r" rtl="1"/>
            <a:r>
              <a:rPr lang="ar-JO" b="1" dirty="0" smtClean="0"/>
              <a:t>أعضاء في الطاقم التفيذي في الشركة</a:t>
            </a:r>
          </a:p>
          <a:p>
            <a:pPr algn="r" rtl="1"/>
            <a:r>
              <a:rPr lang="ar-JO" b="1" dirty="0" smtClean="0"/>
              <a:t>أعضاء غير تنفيذيين</a:t>
            </a:r>
            <a:r>
              <a:rPr lang="en-US" b="1" dirty="0" smtClean="0"/>
              <a:t>non-executive directors </a:t>
            </a:r>
            <a:endParaRPr lang="ar-JO" b="1" dirty="0" smtClean="0"/>
          </a:p>
          <a:p>
            <a:pPr algn="r" rtl="1"/>
            <a:r>
              <a:rPr lang="ar-JO" b="1" dirty="0" smtClean="0"/>
              <a:t>لا يعملون في الشركة</a:t>
            </a:r>
          </a:p>
          <a:p>
            <a:pPr algn="r" rtl="1"/>
            <a:r>
              <a:rPr lang="ar-JO" b="1" dirty="0" smtClean="0"/>
              <a:t>أعضاء مستقلين</a:t>
            </a:r>
            <a:r>
              <a:rPr lang="en-US" b="1" dirty="0" smtClean="0"/>
              <a:t>independent directors </a:t>
            </a:r>
            <a:endParaRPr lang="ar-JO" b="1" dirty="0" smtClean="0"/>
          </a:p>
          <a:p>
            <a:pPr algn="r" rtl="1"/>
            <a:r>
              <a:rPr lang="ar-JO" b="1" dirty="0" smtClean="0"/>
              <a:t>لا ينتمون لمجموعة من المساهمين ويُظهرون الإستقلالية.</a:t>
            </a:r>
            <a:endParaRPr lang="ar-JO" b="1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قواعد هامة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Question intelligently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Debate constructively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Challenge rigorously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Decide impartially</a:t>
            </a:r>
            <a:endParaRPr lang="ar-JO" b="1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عضوية المجلس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يتراوح عدد أعضاء المجلس في العادة 10 و 25.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مقارنة</a:t>
            </a:r>
            <a:endParaRPr lang="ar-JO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dirty="0" smtClean="0"/>
              <a:t>المجالس الصغيرة</a:t>
            </a:r>
            <a:endParaRPr lang="ar-JO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مرونة عالية</a:t>
            </a:r>
          </a:p>
          <a:p>
            <a:pPr algn="r" rtl="1"/>
            <a:r>
              <a:rPr lang="ar-JO" b="1" dirty="0" smtClean="0"/>
              <a:t>أقل كلفة</a:t>
            </a:r>
          </a:p>
          <a:p>
            <a:pPr algn="r" rtl="1"/>
            <a:r>
              <a:rPr lang="ar-JO" b="1" dirty="0" smtClean="0"/>
              <a:t>لا مجال للتحزبات </a:t>
            </a:r>
          </a:p>
          <a:p>
            <a:pPr algn="r" rtl="1"/>
            <a:r>
              <a:rPr lang="ar-JO" b="1" dirty="0" smtClean="0"/>
              <a:t>يوجد مجال للشخصنة</a:t>
            </a:r>
            <a:endParaRPr lang="ar-JO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dirty="0" smtClean="0"/>
              <a:t>المجالس الكبيرة</a:t>
            </a:r>
            <a:endParaRPr lang="ar-JO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مكلفة</a:t>
            </a:r>
          </a:p>
          <a:p>
            <a:pPr algn="r" rtl="1"/>
            <a:r>
              <a:rPr lang="ar-JO" b="1" dirty="0" smtClean="0"/>
              <a:t>آلية صنع القرار طويلة</a:t>
            </a:r>
          </a:p>
          <a:p>
            <a:pPr algn="r" rtl="1"/>
            <a:r>
              <a:rPr lang="ar-JO" b="1" dirty="0" smtClean="0"/>
              <a:t>صعوبة توفير النصاب</a:t>
            </a:r>
          </a:p>
          <a:p>
            <a:pPr algn="r" rtl="1"/>
            <a:r>
              <a:rPr lang="ar-JO" b="1" dirty="0" smtClean="0"/>
              <a:t>تتوفر فيها كفاءات كثيرة ومتنوعة</a:t>
            </a:r>
            <a:endParaRPr lang="ar-JO" b="1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الإعداد للإجتماعات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الدعوة</a:t>
            </a:r>
          </a:p>
          <a:p>
            <a:pPr algn="r" rtl="1"/>
            <a:r>
              <a:rPr lang="ar-JO" b="1" dirty="0" smtClean="0"/>
              <a:t>الأجندة ( جدول الأعمال )</a:t>
            </a:r>
          </a:p>
          <a:p>
            <a:pPr algn="r" rtl="1"/>
            <a:r>
              <a:rPr lang="ar-JO" b="1" dirty="0" smtClean="0"/>
              <a:t>المكان</a:t>
            </a:r>
          </a:p>
          <a:p>
            <a:pPr algn="r" rtl="1"/>
            <a:r>
              <a:rPr lang="ar-JO" b="1" dirty="0" smtClean="0"/>
              <a:t>الوقت</a:t>
            </a:r>
          </a:p>
          <a:p>
            <a:pPr algn="r" rtl="1"/>
            <a:r>
              <a:rPr lang="ar-JO" b="1" dirty="0" smtClean="0"/>
              <a:t>طول الإجتماع</a:t>
            </a:r>
          </a:p>
          <a:p>
            <a:pPr algn="r" rtl="1"/>
            <a:r>
              <a:rPr lang="ar-JO" b="1" dirty="0" smtClean="0"/>
              <a:t>إدارة الإجتماع</a:t>
            </a:r>
          </a:p>
          <a:p>
            <a:pPr algn="r" rtl="1"/>
            <a:r>
              <a:rPr lang="ar-JO" b="1" dirty="0" smtClean="0"/>
              <a:t>محضر الإجتماع</a:t>
            </a:r>
            <a:endParaRPr lang="ar-JO" b="1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جدول الأعمال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يجب إعداد جدول أعمال لكل إجتماع.</a:t>
            </a:r>
          </a:p>
          <a:p>
            <a:pPr algn="r" rtl="1"/>
            <a:r>
              <a:rPr lang="ar-JO" b="1" dirty="0" smtClean="0"/>
              <a:t>يجب أن يوزع على الأعضاء مقدماً.</a:t>
            </a:r>
          </a:p>
          <a:p>
            <a:pPr algn="r" rtl="1"/>
            <a:r>
              <a:rPr lang="ar-JO" b="1" dirty="0" smtClean="0"/>
              <a:t>يجب أن يغطي المواضيع قيد البحث والتي تتطلب متابعة من الإجتماع السابق..</a:t>
            </a:r>
          </a:p>
          <a:p>
            <a:pPr algn="r" rtl="1"/>
            <a:r>
              <a:rPr lang="ar-JO" b="1" dirty="0" smtClean="0"/>
              <a:t>.. ومواضيع جديدة..</a:t>
            </a:r>
          </a:p>
          <a:p>
            <a:pPr algn="r" rtl="1"/>
            <a:r>
              <a:rPr lang="ar-JO" b="1" dirty="0" smtClean="0"/>
              <a:t>.. يُنصح الموازنة بين المواضيع القديمة والمواضيع الجديدة.</a:t>
            </a:r>
          </a:p>
          <a:p>
            <a:pPr algn="r" rtl="1"/>
            <a:r>
              <a:rPr lang="ar-JO" b="1" dirty="0" smtClean="0"/>
              <a:t>يجب أن يكون هناك باب ” ما يستجد من أعمال ”.</a:t>
            </a:r>
            <a:endParaRPr lang="ar-JO" b="1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المحضر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JO" b="1" dirty="0" smtClean="0"/>
              <a:t>يجب أن يُكتب محضر للإجتماع.</a:t>
            </a:r>
          </a:p>
          <a:p>
            <a:pPr algn="r" rtl="1"/>
            <a:r>
              <a:rPr lang="ar-JO" b="1" dirty="0" smtClean="0"/>
              <a:t>يتولى ذلك سكرتير الجلسة.</a:t>
            </a:r>
          </a:p>
          <a:p>
            <a:pPr algn="r" rtl="1"/>
            <a:r>
              <a:rPr lang="ar-JO" b="1" dirty="0" smtClean="0"/>
              <a:t>الذي هو غالباً سكرتير المجلس.</a:t>
            </a:r>
          </a:p>
          <a:p>
            <a:pPr algn="r" rtl="1"/>
            <a:r>
              <a:rPr lang="ar-JO" b="1" dirty="0" smtClean="0"/>
              <a:t>يجب أن يكون السكرتير متمرساً ولا يتسبب في خلق مشاكل.</a:t>
            </a:r>
          </a:p>
          <a:p>
            <a:pPr algn="r" rtl="1"/>
            <a:r>
              <a:rPr lang="ar-JO" b="1" dirty="0" smtClean="0"/>
              <a:t>هناك محاضر تغطي كل كلمة..</a:t>
            </a:r>
          </a:p>
          <a:p>
            <a:pPr algn="r" rtl="1"/>
            <a:r>
              <a:rPr lang="ar-JO" b="1" dirty="0" smtClean="0"/>
              <a:t>.. لا داعي لذلك في مجالس الإدارة فيتم تدوين النقاط الرئيسية ملخصة.. </a:t>
            </a:r>
          </a:p>
          <a:p>
            <a:pPr algn="r" rtl="1"/>
            <a:r>
              <a:rPr lang="ar-JO" b="1" dirty="0" smtClean="0"/>
              <a:t>أو يتم صياغة كل عبارة بإتفاق الحضور.</a:t>
            </a:r>
          </a:p>
          <a:p>
            <a:pPr algn="r" rtl="1"/>
            <a:r>
              <a:rPr lang="ar-JO" b="1" dirty="0" smtClean="0"/>
              <a:t>يوقع الحضور على مسودة المحضر.. في العادة تكون في دفتر</a:t>
            </a:r>
          </a:p>
          <a:p>
            <a:pPr algn="r" rtl="1"/>
            <a:r>
              <a:rPr lang="ar-JO" b="1" dirty="0" smtClean="0"/>
              <a:t>يوقع الحضور لاحقاً على المحضر بعد طباعته.</a:t>
            </a:r>
            <a:endParaRPr lang="ar-JO" b="1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إدارة الإجتماع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b="1" dirty="0" smtClean="0"/>
              <a:t>إدارة إجتماعات مجلس الإدارة يجب أن تكون فعالة.. </a:t>
            </a:r>
          </a:p>
          <a:p>
            <a:pPr algn="r" rtl="1"/>
            <a:r>
              <a:rPr lang="ar-JO" b="1" dirty="0" smtClean="0"/>
              <a:t>.. فلا تمتد إلى ساعات طويلة.</a:t>
            </a:r>
          </a:p>
          <a:p>
            <a:pPr algn="r" rtl="1"/>
            <a:r>
              <a:rPr lang="ar-JO" b="1" dirty="0" smtClean="0"/>
              <a:t>وهذا يتم بالإعداد الجيد</a:t>
            </a:r>
          </a:p>
          <a:p>
            <a:pPr algn="r" rtl="1"/>
            <a:r>
              <a:rPr lang="ar-JO" b="1" dirty="0" smtClean="0"/>
              <a:t>وضبط الجلسة</a:t>
            </a:r>
          </a:p>
          <a:p>
            <a:pPr algn="r" rtl="1"/>
            <a:r>
              <a:rPr lang="ar-JO" b="1" dirty="0" smtClean="0"/>
              <a:t>ومنع تكرار الطروحات</a:t>
            </a:r>
          </a:p>
          <a:p>
            <a:pPr algn="r" rtl="1"/>
            <a:r>
              <a:rPr lang="ar-JO" b="1" dirty="0" smtClean="0"/>
              <a:t>وطرح النقاط الخلافية للتصويت بعد إعطاء الجميع حقهم في إبداء آراءهم.</a:t>
            </a:r>
          </a:p>
          <a:p>
            <a:pPr algn="r" rtl="1"/>
            <a:r>
              <a:rPr lang="ar-JO" b="1" dirty="0" smtClean="0"/>
              <a:t>الحرص على الإجماع ما أمكن.</a:t>
            </a:r>
            <a:endParaRPr lang="ar-JO" b="1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</a:t>
            </a:r>
            <a:r>
              <a:rPr lang="ar-JO" sz="4400" b="1" dirty="0" smtClean="0">
                <a:solidFill>
                  <a:srgbClr val="FF0000"/>
                </a:solidFill>
              </a:rPr>
              <a:t>كيف يضيع الوقت في الإجتماعات؟؟؟...</a:t>
            </a:r>
            <a:endParaRPr lang="ar-JO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دور أمين السر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يشرف على تنظيم الإجتماعات.</a:t>
            </a:r>
          </a:p>
          <a:p>
            <a:pPr algn="r" rtl="1"/>
            <a:r>
              <a:rPr lang="ar-JO" b="1" dirty="0" smtClean="0"/>
              <a:t>يشرف على توثيق المحاضر.</a:t>
            </a:r>
          </a:p>
          <a:p>
            <a:pPr algn="r" rtl="1"/>
            <a:r>
              <a:rPr lang="ar-JO" b="1" dirty="0" smtClean="0"/>
              <a:t>إعداد جدول الأعمال بالتعاون مع الرئيس.</a:t>
            </a:r>
          </a:p>
          <a:p>
            <a:pPr algn="r" rtl="1"/>
            <a:r>
              <a:rPr lang="ar-JO" b="1" dirty="0" smtClean="0"/>
              <a:t>الدعوة إلى الإجتماعات بالتنسيق مع الئيس.</a:t>
            </a:r>
          </a:p>
          <a:p>
            <a:pPr algn="r" rtl="1"/>
            <a:r>
              <a:rPr lang="ar-JO" b="1" dirty="0" smtClean="0"/>
              <a:t>الإعداد لإجتماعات الهيئة العامة والدعوة لها.</a:t>
            </a:r>
            <a:endParaRPr lang="ar-JO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أدوار ووظائف 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الحوكمة تقوم بدور رقابي على الإدارة.</a:t>
            </a:r>
          </a:p>
          <a:p>
            <a:pPr algn="r" rtl="1"/>
            <a:r>
              <a:rPr lang="ar-JO" b="1" dirty="0" smtClean="0"/>
              <a:t>وهي تُقر الخطط السنوية والموازنات التي تعمل الإدارة وفقها.</a:t>
            </a:r>
          </a:p>
          <a:p>
            <a:pPr algn="r" rtl="1"/>
            <a:r>
              <a:rPr lang="ar-JO" b="1" dirty="0" smtClean="0"/>
              <a:t>الحوكمة تحاسب الإدارة على الإنحرافات والمخالفات.</a:t>
            </a:r>
          </a:p>
          <a:p>
            <a:pPr algn="r" rtl="1"/>
            <a:r>
              <a:rPr lang="ar-JO" b="1" dirty="0" smtClean="0"/>
              <a:t>وهي تعين المدير العام.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إجتماعات المجلس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تجتمع المجالس في العادة ما بين ستة إلى ثمانية مرات في السنة.</a:t>
            </a:r>
          </a:p>
          <a:p>
            <a:pPr algn="r" rtl="1"/>
            <a:r>
              <a:rPr lang="ar-JO" b="1" dirty="0" smtClean="0"/>
              <a:t>يختلف هذا الترتيب بين الدول.</a:t>
            </a:r>
          </a:p>
          <a:p>
            <a:pPr algn="r" rtl="1"/>
            <a:r>
              <a:rPr lang="ar-JO" b="1" dirty="0" smtClean="0"/>
              <a:t>هناك إجتماعات طارئة وأخرى دورية.</a:t>
            </a:r>
          </a:p>
          <a:p>
            <a:pPr algn="r" rtl="1"/>
            <a:r>
              <a:rPr lang="ar-JO" b="1" dirty="0" smtClean="0"/>
              <a:t>المهم أن يبقى المجلس مطلعاً على مجريات الأمور في الشركة.</a:t>
            </a:r>
            <a:endParaRPr lang="ar-JO" b="1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إجتماعات الهيئة العامة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يعقد إجتماع الهيئة العامة مرة كل عام.</a:t>
            </a:r>
          </a:p>
          <a:p>
            <a:pPr algn="r" rtl="1"/>
            <a:r>
              <a:rPr lang="ar-JO" b="1" dirty="0" smtClean="0"/>
              <a:t>تعقد إجتماعات إستثنائية عند الضرورة.</a:t>
            </a:r>
          </a:p>
          <a:p>
            <a:pPr algn="r" rtl="1"/>
            <a:r>
              <a:rPr lang="ar-JO" b="1" dirty="0" smtClean="0"/>
              <a:t>يدعى إلى الإجتماع جميع المساهمين.</a:t>
            </a:r>
          </a:p>
          <a:p>
            <a:pPr algn="r" rtl="1"/>
            <a:r>
              <a:rPr lang="ar-JO" b="1" dirty="0" smtClean="0"/>
              <a:t>يشارك في الإجتماع مندوب عن مراقب الشركات.</a:t>
            </a:r>
          </a:p>
          <a:p>
            <a:pPr algn="r" rtl="1"/>
            <a:r>
              <a:rPr lang="ar-JO" b="1" dirty="0" smtClean="0"/>
              <a:t>يشارك في الإجتماع مدقق حسابات الشركة.</a:t>
            </a:r>
          </a:p>
          <a:p>
            <a:pPr algn="r" rtl="1"/>
            <a:r>
              <a:rPr lang="ar-JO" b="1" dirty="0" smtClean="0"/>
              <a:t>يشارك في الإجتماع المدير العام.</a:t>
            </a:r>
          </a:p>
          <a:p>
            <a:pPr algn="r" rtl="1"/>
            <a:r>
              <a:rPr lang="ar-JO" b="1" dirty="0" smtClean="0"/>
              <a:t>تدعى إلى الإجتماع وسائل الإعلام.</a:t>
            </a:r>
            <a:endParaRPr lang="ar-JO" b="1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إجتماعات الهيئة العامة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يتلى التقرير السنوي.</a:t>
            </a:r>
          </a:p>
          <a:p>
            <a:pPr algn="r" rtl="1"/>
            <a:r>
              <a:rPr lang="ar-JO" b="1" dirty="0" smtClean="0"/>
              <a:t>تتم مناقشته.. </a:t>
            </a:r>
          </a:p>
          <a:p>
            <a:pPr algn="r" rtl="1"/>
            <a:r>
              <a:rPr lang="ar-JO" b="1" dirty="0" smtClean="0"/>
              <a:t>ويصوت عليه.</a:t>
            </a:r>
          </a:p>
          <a:p>
            <a:pPr algn="r" rtl="1"/>
            <a:r>
              <a:rPr lang="ar-JO" b="1" dirty="0" smtClean="0"/>
              <a:t>في حال إقراره تتم تبرأة ذمة المجلس.</a:t>
            </a:r>
          </a:p>
          <a:p>
            <a:pPr algn="r" rtl="1"/>
            <a:r>
              <a:rPr lang="ar-JO" b="1" dirty="0" smtClean="0"/>
              <a:t>ويتم إنتخاب مجلس جديد بالإقتراع السري.</a:t>
            </a:r>
            <a:endParaRPr lang="ar-JO" b="1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التقرير السنوي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يتضمن التقرير السنوي إستعراض لنشاطات الشركة طوال العام.</a:t>
            </a:r>
          </a:p>
          <a:p>
            <a:pPr algn="r" rtl="1"/>
            <a:r>
              <a:rPr lang="ar-JO" b="1" dirty="0" smtClean="0"/>
              <a:t>كما يتضمن تقراراً مالياً عن أدائها المالي معتمد من قبل المدقق.</a:t>
            </a:r>
          </a:p>
          <a:p>
            <a:pPr algn="r" rtl="1"/>
            <a:r>
              <a:rPr lang="ar-JO" b="1" dirty="0" smtClean="0"/>
              <a:t>يناقش التقرير السنوي من قبل المساهمين والحضور بما في ذلك الصحافة إذا دعيت.</a:t>
            </a:r>
          </a:p>
          <a:p>
            <a:pPr algn="r" rtl="1"/>
            <a:r>
              <a:rPr lang="ar-JO" b="1" dirty="0" smtClean="0"/>
              <a:t>تنشر منه نسخة في الصحافة المحلية.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الإنتخابات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تجري الإنتخابات بطريقة الإقتراع المباشر.</a:t>
            </a:r>
          </a:p>
          <a:p>
            <a:pPr algn="r" rtl="1"/>
            <a:r>
              <a:rPr lang="ar-JO" b="1" dirty="0" smtClean="0"/>
              <a:t>يحمل كل سهم صوت.</a:t>
            </a:r>
          </a:p>
          <a:p>
            <a:pPr algn="r" rtl="1"/>
            <a:r>
              <a:rPr lang="ar-JO" b="1" dirty="0" smtClean="0"/>
              <a:t>يصوت مالكي الأسهم حسب عدد الأسهم التي لديهم.</a:t>
            </a:r>
          </a:p>
          <a:p>
            <a:pPr algn="r" rtl="1"/>
            <a:r>
              <a:rPr lang="ar-JO" b="1" dirty="0" smtClean="0"/>
              <a:t>يمكن تفويض شخص آخر من قبل المساهمين.</a:t>
            </a:r>
          </a:p>
          <a:p>
            <a:pPr algn="r" rtl="1"/>
            <a:r>
              <a:rPr lang="ar-JO" b="1" dirty="0" smtClean="0"/>
              <a:t>يعد منتخباً من كان من ضمن أعلى الحاصلين على أصوات.</a:t>
            </a:r>
          </a:p>
          <a:p>
            <a:pPr algn="r" rtl="1"/>
            <a:r>
              <a:rPr lang="ar-JO" b="1" dirty="0" smtClean="0"/>
              <a:t>ينتخب المنتخبون رئيساً وأمين سر ويتم تشكيل لجان جديدة.</a:t>
            </a:r>
            <a:endParaRPr lang="ar-JO" b="1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تقييم أداء مجلس الإدارة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يقيم أداء مجلس الإدارة بمدى تمسكها بمبادئ الحوكمة.</a:t>
            </a:r>
          </a:p>
          <a:p>
            <a:pPr algn="r" rtl="1"/>
            <a:r>
              <a:rPr lang="ar-JO" b="1" dirty="0" smtClean="0"/>
              <a:t>وقيامها بدورها حسب الأصول.. </a:t>
            </a:r>
          </a:p>
          <a:p>
            <a:pPr algn="r" rtl="1"/>
            <a:r>
              <a:rPr lang="ar-JO" b="1" dirty="0" smtClean="0"/>
              <a:t>.. دون تقصير.. </a:t>
            </a:r>
          </a:p>
          <a:p>
            <a:pPr algn="r" rtl="1"/>
            <a:r>
              <a:rPr lang="ar-JO" b="1" dirty="0" smtClean="0"/>
              <a:t>.. ودون تعدي على صلاحيات إدارة الشركة.</a:t>
            </a:r>
          </a:p>
          <a:p>
            <a:pPr algn="r" rtl="1"/>
            <a:r>
              <a:rPr lang="ar-JO" b="1" dirty="0" smtClean="0"/>
              <a:t>كما تقيم بمدى نجاح الشركة في تحقيق أهدافها.</a:t>
            </a:r>
            <a:endParaRPr lang="ar-JO" b="1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الحوكمة من وجهة نظر 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توقعات الإدارة</a:t>
            </a:r>
            <a:endParaRPr lang="ar-JO" b="1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الحوكمة من وجهة نظر المساهمين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توقعات المساهمين</a:t>
            </a:r>
            <a:endParaRPr lang="ar-JO" b="1" dirty="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الحوكمة والإدارة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توقعات مجلس الإدارة من الإدارة التنفيذية</a:t>
            </a:r>
            <a:endParaRPr lang="ar-JO" b="1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القيم والمسلكيات الإيجابية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b="1" dirty="0" smtClean="0"/>
              <a:t>القيم والمسلكيات الإيجابية التي ينبغي توفرها من أجل إنجاح الحوكمة: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القضاء على الفساد.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تغييب الأجندات الخاصة.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تنمير روح الفريق.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تعزيز الإنتماء.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نبذ الشللية والفئوية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...</a:t>
            </a:r>
            <a:endParaRPr lang="ar-JO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مقارنة</a:t>
            </a:r>
            <a:endParaRPr lang="ar-JO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rtl="1"/>
            <a:r>
              <a:rPr lang="ar-JO" sz="3600" dirty="0" smtClean="0"/>
              <a:t>الحوكمة</a:t>
            </a:r>
            <a:endParaRPr lang="ar-JO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تقر الخطط.</a:t>
            </a:r>
          </a:p>
          <a:p>
            <a:pPr algn="r" rtl="1"/>
            <a:r>
              <a:rPr lang="ar-JO" sz="3200" b="1" dirty="0" smtClean="0"/>
              <a:t>تتابع النتائج.</a:t>
            </a:r>
          </a:p>
          <a:p>
            <a:pPr algn="r" rtl="1"/>
            <a:endParaRPr lang="ar-JO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 rtl="1"/>
            <a:r>
              <a:rPr lang="ar-JO" sz="3600" dirty="0" smtClean="0"/>
              <a:t>الإدارة</a:t>
            </a:r>
            <a:endParaRPr lang="ar-JO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تقترح الخطط.</a:t>
            </a:r>
          </a:p>
          <a:p>
            <a:pPr algn="r" rtl="1"/>
            <a:r>
              <a:rPr lang="ar-JO" sz="3200" b="1" dirty="0" smtClean="0"/>
              <a:t>تنفذ الخطط.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خمس عوامل مهمة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من الممارسات الحميدة الدارجة فصل منصب الرئيس عن منصب المدير.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في حال تولي شخص واحد للمنصبين سيحدث تركيز شديد للسلطة.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وتضعف إمكانية إشراف المجلس على أداء الإدارة.</a:t>
            </a:r>
            <a:endParaRPr lang="en-US" b="1" dirty="0" smtClean="0"/>
          </a:p>
          <a:p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إستقلالية لجنة التدقيق..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واللجان الأخرى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وتسهيل وصولها إلى مصادر المعلومات</a:t>
            </a:r>
            <a:endParaRPr lang="ar-JO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إستقلالية أعضاء المجلس الخارجيين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وأن لا يستفيدوا من عضويتهم فوق ما هو مقرر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تجنب تناقض المصالح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بأن لا يسمح لعضو بالإدارة أن يصبح عضواً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أو مورداً..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أو زبوناً.</a:t>
            </a:r>
            <a:endParaRPr lang="ar-JO" b="1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تدفق المعلومات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في وقتها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دون تأخير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عضوية الأعضاء في كثير من المجالس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مما يعيق قدرتهم على التركيز على الأولويات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ويحد من أداءهم.</a:t>
            </a:r>
            <a:endParaRPr lang="en-US" b="1" dirty="0" smtClean="0"/>
          </a:p>
          <a:p>
            <a:pPr algn="r" rtl="1"/>
            <a:endParaRPr lang="ar-JO" dirty="0" smtClean="0"/>
          </a:p>
          <a:p>
            <a:endParaRPr lang="ar-JO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نقاش ختامي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ما هي أسباب ضعف أداء الشركات المساهمة في العالم الثالث؟.....................</a:t>
            </a:r>
            <a:endParaRPr lang="ar-JO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الفرق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مهمة الإدارة تسيير أعمال الشركة..</a:t>
            </a:r>
          </a:p>
          <a:p>
            <a:pPr algn="r" rtl="1"/>
            <a:r>
              <a:rPr lang="ar-JO" b="1" dirty="0" smtClean="0"/>
              <a:t>..مهمة الحوكمة هي التأكد أنها أنها تسير بالإتجاه الصحيح.</a:t>
            </a:r>
          </a:p>
          <a:p>
            <a:pPr algn="r" rtl="1"/>
            <a:r>
              <a:rPr lang="ar-JO" b="1" dirty="0" smtClean="0"/>
              <a:t>جميع الشركات بحاجة ألى.. </a:t>
            </a:r>
          </a:p>
          <a:p>
            <a:pPr algn="r" rtl="1"/>
            <a:r>
              <a:rPr lang="ar-JO" b="1" dirty="0" smtClean="0"/>
              <a:t>.. إدارة   ... وبحاجة إلى حوكمة.</a:t>
            </a:r>
            <a:endParaRPr lang="en-US" b="1" dirty="0" smtClean="0"/>
          </a:p>
          <a:p>
            <a:pPr algn="r" rtl="1"/>
            <a:r>
              <a:rPr lang="ar-JO" b="1" dirty="0" smtClean="0"/>
              <a:t>حسب دراسة .. إرتفع العائد على الإستثمار 20% في الشركات التي تتمتع بحوكمة متقدمة ورشيدة.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en-US" b="1" dirty="0" smtClean="0"/>
              <a:t> </a:t>
            </a:r>
            <a:r>
              <a:rPr lang="ar-JO" b="1" dirty="0" smtClean="0"/>
              <a:t>مزايا تطبيق الحوكمة الرشيدة</a:t>
            </a:r>
            <a:br>
              <a:rPr lang="ar-JO" b="1" dirty="0" smtClean="0"/>
            </a:br>
            <a:r>
              <a:rPr lang="en-US" sz="3100" b="1" dirty="0" smtClean="0"/>
              <a:t>Benefits of implementing corporate governance</a:t>
            </a:r>
            <a:endParaRPr lang="ar-JO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>
                <a:solidFill>
                  <a:srgbClr val="7030A0"/>
                </a:solidFill>
              </a:rPr>
              <a:t>تحسين الأداء العملياتي للشركة.</a:t>
            </a:r>
            <a:endParaRPr lang="en-US" b="1" dirty="0" smtClean="0">
              <a:solidFill>
                <a:srgbClr val="7030A0"/>
              </a:solidFill>
            </a:endParaRP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بناء نظم عمليات أفضل.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رفع كفاءة الأداء.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جودة المنتجات والخدمات.</a:t>
            </a:r>
          </a:p>
          <a:p>
            <a:pPr marL="514350" indent="-514350" algn="r" rtl="1">
              <a:buFont typeface="+mj-lt"/>
              <a:buAutoNum type="arabicPeriod" startAt="2"/>
            </a:pPr>
            <a:r>
              <a:rPr lang="ar-JO" b="1" dirty="0" smtClean="0">
                <a:solidFill>
                  <a:srgbClr val="7030A0"/>
                </a:solidFill>
              </a:rPr>
              <a:t>تحسين الأداء المالي.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الأرباح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العائد على الإستثمار.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رفع قيمة سهم الشركة.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التدفق النقدي في الشركة.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مع نهاية هذه الدورة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سيتعرف المشاركون على أهمية الحوكمة.</a:t>
            </a:r>
          </a:p>
          <a:p>
            <a:pPr algn="r" rtl="1"/>
            <a:r>
              <a:rPr lang="ar-JO" b="1" dirty="0" smtClean="0"/>
              <a:t>وآليات عملها.</a:t>
            </a:r>
          </a:p>
          <a:p>
            <a:pPr algn="r" rtl="1"/>
            <a:r>
              <a:rPr lang="ar-JO" b="1" dirty="0" smtClean="0"/>
              <a:t>وكيفية تفعيلها.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مزايا تطبيق الحوكمة الرشيدة</a:t>
            </a:r>
            <a:br>
              <a:rPr lang="ar-JO" b="1" dirty="0" smtClean="0"/>
            </a:br>
            <a:r>
              <a:rPr lang="en-US" sz="3100" b="1" dirty="0" smtClean="0"/>
              <a:t>Benefits of implementing corporate governance</a:t>
            </a:r>
            <a:endParaRPr lang="ar-JO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3"/>
            </a:pPr>
            <a:r>
              <a:rPr lang="ar-JO" b="1" dirty="0" smtClean="0">
                <a:solidFill>
                  <a:srgbClr val="7030A0"/>
                </a:solidFill>
              </a:rPr>
              <a:t>تحسين سمعة الشركة</a:t>
            </a:r>
            <a:r>
              <a:rPr lang="ar-JO" b="1" dirty="0" smtClean="0"/>
              <a:t>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تشجيع الإقبال على العمل في الشركة.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زيادة الإقبال على شراء منتجاتها.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زيادة الإقبال شراء أسهمها.</a:t>
            </a:r>
          </a:p>
          <a:p>
            <a:pPr marL="514350" indent="-514350" algn="r" rtl="1">
              <a:buFont typeface="+mj-lt"/>
              <a:buAutoNum type="arabicPeriod" startAt="4"/>
            </a:pPr>
            <a:r>
              <a:rPr lang="ar-JO" b="1" dirty="0" smtClean="0">
                <a:solidFill>
                  <a:srgbClr val="7030A0"/>
                </a:solidFill>
              </a:rPr>
              <a:t>تعزيز تنافسية الشركة.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زيادة حصة السوق.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خفض كلف التسويق.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مزايا تطبيق الحوكمة الرشيدة</a:t>
            </a:r>
            <a:br>
              <a:rPr lang="ar-JO" b="1" dirty="0" smtClean="0"/>
            </a:br>
            <a:r>
              <a:rPr lang="en-US" sz="3100" b="1" dirty="0" smtClean="0"/>
              <a:t>Benefits of implementing corporate governance</a:t>
            </a:r>
            <a:endParaRPr lang="ar-JO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r" rtl="1">
              <a:buFont typeface="+mj-lt"/>
              <a:buAutoNum type="arabicPeriod" startAt="5"/>
            </a:pPr>
            <a:r>
              <a:rPr lang="ar-JO" b="1" dirty="0" smtClean="0">
                <a:solidFill>
                  <a:srgbClr val="7030A0"/>
                </a:solidFill>
              </a:rPr>
              <a:t>تحسين فرص الحصول على تمويل.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زيادة تعاون البنوك.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قدرة الشركة على التوسع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قدرة الشركة على الإستثمار في تطوير منتجات جديدة.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>
                <a:solidFill>
                  <a:srgbClr val="7030A0"/>
                </a:solidFill>
              </a:rPr>
              <a:t>خفض كلفة رأسالمال.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النتائج المالية.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خفض الكلف.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تحسين التنافسية.</a:t>
            </a:r>
          </a:p>
          <a:p>
            <a:pPr algn="r" rtl="1"/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مزايا تطبيق الحوكمة الرشيدة</a:t>
            </a:r>
            <a:br>
              <a:rPr lang="ar-JO" b="1" dirty="0" smtClean="0"/>
            </a:br>
            <a:r>
              <a:rPr lang="en-US" sz="3100" b="1" dirty="0" smtClean="0"/>
              <a:t>Benefits of implementing corporate governance</a:t>
            </a:r>
            <a:endParaRPr lang="ar-JO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r" rtl="1">
              <a:buFont typeface="+mj-lt"/>
              <a:buAutoNum type="arabicPeriod" startAt="7"/>
            </a:pPr>
            <a:r>
              <a:rPr lang="ar-JO" b="1" dirty="0" smtClean="0">
                <a:solidFill>
                  <a:srgbClr val="7030A0"/>
                </a:solidFill>
              </a:rPr>
              <a:t>تحسين نوعية العاملين في الشركة.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نتيجة لتراجع نسبة الدوران.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إقبال الكفاءات على العمل في الشركة.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نتيجة لوجود سياسة تنمية موارد بشرية جيدة.</a:t>
            </a:r>
          </a:p>
          <a:p>
            <a:pPr marL="514350" indent="-514350" algn="r" rtl="1">
              <a:buFont typeface="+mj-lt"/>
              <a:buAutoNum type="arabicPeriod" startAt="8"/>
            </a:pPr>
            <a:r>
              <a:rPr lang="ar-JO" b="1" dirty="0" smtClean="0">
                <a:solidFill>
                  <a:srgbClr val="7030A0"/>
                </a:solidFill>
              </a:rPr>
              <a:t>زيادة فرص النمو والتوسع.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نتيجة لزيادة حصة السوق.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نتيجة لتوفر السيولة.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نتيجة للعلاقة الجيدة مع البنوك.</a:t>
            </a:r>
          </a:p>
          <a:p>
            <a:pPr algn="r" rtl="1"/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مزايا تطبيق الحوكمة الرشيدة</a:t>
            </a:r>
            <a:br>
              <a:rPr lang="ar-JO" b="1" dirty="0" smtClean="0"/>
            </a:br>
            <a:r>
              <a:rPr lang="en-US" sz="3100" b="1" dirty="0" smtClean="0"/>
              <a:t>Benefits of implementing corporate governance</a:t>
            </a:r>
            <a:endParaRPr lang="ar-JO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9"/>
            </a:pPr>
            <a:r>
              <a:rPr lang="ar-JO" b="1" dirty="0" smtClean="0">
                <a:solidFill>
                  <a:srgbClr val="7030A0"/>
                </a:solidFill>
              </a:rPr>
              <a:t>تشكل الحوكمة عنصر أمان عند إستقالة المدير العام.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يتولى مجلس الإدارة الإشراف المباشر على تسيير أعمال الشركة في المرحلة الإنتقالية ( يعدل صلاحياته )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يسعى إلى تعيين إدارة جديدة.</a:t>
            </a:r>
          </a:p>
          <a:p>
            <a:pPr marL="514350" indent="-514350" algn="r" rtl="1">
              <a:buFont typeface="+mj-lt"/>
              <a:buAutoNum type="arabicPeriod" startAt="10"/>
            </a:pPr>
            <a:r>
              <a:rPr lang="ar-JO" b="1" dirty="0" smtClean="0">
                <a:solidFill>
                  <a:srgbClr val="7030A0"/>
                </a:solidFill>
              </a:rPr>
              <a:t>تشكل الحوكمة عنصر أمان عند إنتقال ملكية الشركة إلى الجيل الثاني.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يضفى مجلس الإدارة طابعاً مؤسسياً يضمن الإستمرارية.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مجلس الإدارة يحجم من دور الأفراد.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كلفة</a:t>
            </a:r>
            <a:r>
              <a:rPr lang="ar-JO" dirty="0" smtClean="0"/>
              <a:t> </a:t>
            </a:r>
            <a:r>
              <a:rPr lang="ar-JO" b="1" dirty="0" smtClean="0"/>
              <a:t>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تكمن كلفة الحوكمة في 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المخصصات الثابتة لأعضاء المجلس.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بدلات الإجتماعات.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بدلات التنقلات.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المياومات.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رواتب ومصاريف الطاقم الإداري الملحق بمجلس الإدارة.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 سلبيات الحوكمة المحتملة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الكلفة العالية.</a:t>
            </a:r>
          </a:p>
          <a:p>
            <a:pPr algn="r" rtl="1"/>
            <a:r>
              <a:rPr lang="ar-JO" b="1" dirty="0" smtClean="0"/>
              <a:t>خطر هيمنة الرئيس على المجلس.</a:t>
            </a:r>
          </a:p>
          <a:p>
            <a:pPr algn="r" rtl="1"/>
            <a:r>
              <a:rPr lang="ar-JO" b="1" dirty="0" smtClean="0"/>
              <a:t>خطر هيمنة المدير العام على المجلس.</a:t>
            </a:r>
          </a:p>
          <a:p>
            <a:pPr algn="r" rtl="1"/>
            <a:r>
              <a:rPr lang="ar-JO" b="1" dirty="0" smtClean="0"/>
              <a:t>الإختلاف المحتمل بين الحوكمة والإدارة التنفيذية.</a:t>
            </a:r>
          </a:p>
          <a:p>
            <a:pPr algn="r" rtl="1"/>
            <a:r>
              <a:rPr lang="ar-JO" b="1" dirty="0" smtClean="0"/>
              <a:t>إحتمالية الأداء الصوري للمجلس.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سلبيات تغييب 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ar-JO" b="1" dirty="0" smtClean="0"/>
              <a:t> </a:t>
            </a:r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[ تغييب الحوكمة بعدم تطبيقها أو أدائها السيء ]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b="1" dirty="0" smtClean="0"/>
              <a:t>عدم حماية حقوق المساهمين.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b="1" dirty="0" smtClean="0"/>
              <a:t>زيادة فرص الفساد.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b="1" dirty="0" smtClean="0"/>
              <a:t>تراجع آليات صنع القرار ( الميل إلى الفردية )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b="1" dirty="0" smtClean="0"/>
              <a:t>غياب المحاسبة.</a:t>
            </a:r>
          </a:p>
          <a:p>
            <a:pPr marL="571500" indent="-571500" algn="r" rtl="1">
              <a:buFont typeface="+mj-lt"/>
              <a:buAutoNum type="romanLcPeriod"/>
            </a:pPr>
            <a:r>
              <a:rPr lang="ar-JO" b="1" dirty="0" smtClean="0"/>
              <a:t>تراجع علاقات العمل في الشركة.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علاقة الإدارة التنفيذية ومجلس 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من أهم عوامل نجاح الشركات إقامة علاقة متوازنة بين الإدارة التنفيذية ومجلس الإدارة قائمة على:</a:t>
            </a:r>
          </a:p>
          <a:p>
            <a:pPr algn="r" rtl="1"/>
            <a:r>
              <a:rPr lang="ar-JO" b="1" dirty="0" smtClean="0"/>
              <a:t>الإحترام المتبادل</a:t>
            </a:r>
          </a:p>
          <a:p>
            <a:pPr algn="r" rtl="1"/>
            <a:r>
              <a:rPr lang="ar-JO" b="1" dirty="0" smtClean="0"/>
              <a:t>الشفافية </a:t>
            </a:r>
          </a:p>
          <a:p>
            <a:pPr algn="r" rtl="1"/>
            <a:r>
              <a:rPr lang="ar-JO" b="1" dirty="0" smtClean="0"/>
              <a:t>التعاون</a:t>
            </a:r>
          </a:p>
          <a:p>
            <a:pPr algn="r" rtl="1"/>
            <a:r>
              <a:rPr lang="ar-JO" b="1" dirty="0" smtClean="0"/>
              <a:t>النزاهة</a:t>
            </a:r>
          </a:p>
          <a:p>
            <a:pPr algn="r" rtl="1"/>
            <a:r>
              <a:rPr lang="ar-JO" b="1" dirty="0" smtClean="0"/>
              <a:t>الإلتزام بحقوق المساهمين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إستخدامات 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تستخدم الحوكمة في أنواع كثيرة من المؤسسات:</a:t>
            </a:r>
          </a:p>
          <a:p>
            <a:pPr algn="r" rtl="1"/>
            <a:r>
              <a:rPr lang="ar-JO" b="1" dirty="0" smtClean="0"/>
              <a:t>المؤسسات غير الربحية </a:t>
            </a:r>
            <a:r>
              <a:rPr lang="en-US" b="1" dirty="0" smtClean="0"/>
              <a:t>NGO’s</a:t>
            </a:r>
            <a:endParaRPr lang="ar-JO" b="1" dirty="0" smtClean="0"/>
          </a:p>
          <a:p>
            <a:pPr algn="r" rtl="1"/>
            <a:r>
              <a:rPr lang="ar-JO" b="1" dirty="0" smtClean="0"/>
              <a:t>البلديات</a:t>
            </a:r>
          </a:p>
          <a:p>
            <a:pPr algn="r" rtl="1"/>
            <a:r>
              <a:rPr lang="ar-JO" b="1" dirty="0" smtClean="0"/>
              <a:t>الشركات المساهمة </a:t>
            </a:r>
          </a:p>
          <a:p>
            <a:pPr algn="r" rtl="1"/>
            <a:r>
              <a:rPr lang="ar-JO" b="1" dirty="0" smtClean="0"/>
              <a:t>الشركات العائلية</a:t>
            </a:r>
          </a:p>
          <a:p>
            <a:pPr algn="r" rtl="1"/>
            <a:r>
              <a:rPr lang="ar-JO" b="1" dirty="0" smtClean="0"/>
              <a:t>النوادي الرياضية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دور مجلس 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لمجلس الإدارة الادوار الأساسية التالية: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توظيف الإدارة العليا.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وضع التوجهات الإستراتيجية.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إقرار الخطط المقدمة من قبل الإدارة التنفيذية.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متابعة تنفيذها من قبل الإدارة التنفيذية.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محاسبة الإدارة التنفيذية أو مكافئتها.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اليوم الأول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تعريف.</a:t>
            </a:r>
          </a:p>
          <a:p>
            <a:pPr algn="r" rtl="1"/>
            <a:r>
              <a:rPr lang="ar-JO" b="1" dirty="0" smtClean="0"/>
              <a:t>مفهوم الحوكمة.</a:t>
            </a:r>
          </a:p>
          <a:p>
            <a:pPr algn="r" rtl="1"/>
            <a:r>
              <a:rPr lang="ar-JO" b="1" dirty="0" smtClean="0"/>
              <a:t>الخلفية التاريخية.</a:t>
            </a:r>
          </a:p>
          <a:p>
            <a:pPr algn="r" rtl="1"/>
            <a:r>
              <a:rPr lang="ar-JO" b="1" dirty="0" smtClean="0"/>
              <a:t>السلبيات المحتملة.</a:t>
            </a:r>
          </a:p>
          <a:p>
            <a:pPr algn="r" rtl="1"/>
            <a:r>
              <a:rPr lang="ar-JO" b="1" dirty="0" smtClean="0"/>
              <a:t>العلاقة بين الحوكمة والإدارة.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ar-JO" dirty="0"/>
          </a:p>
          <a:p>
            <a:pPr algn="ctr" rtl="1">
              <a:buNone/>
            </a:pPr>
            <a:r>
              <a:rPr lang="ar-JO" dirty="0" smtClean="0"/>
              <a:t>  </a:t>
            </a:r>
            <a:r>
              <a:rPr lang="ar-JO" sz="4800" b="1" dirty="0" smtClean="0">
                <a:solidFill>
                  <a:schemeClr val="bg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دور مجالس الإدارة في الأردن</a:t>
            </a:r>
          </a:p>
          <a:p>
            <a:pPr algn="ctr" rtl="1">
              <a:buNone/>
            </a:pPr>
            <a:r>
              <a:rPr lang="ar-JO" sz="4800" b="1" dirty="0">
                <a:solidFill>
                  <a:schemeClr val="bg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JO" sz="4800" b="1" dirty="0" smtClean="0">
                <a:solidFill>
                  <a:schemeClr val="bg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السلبيات والإيجابيات</a:t>
            </a:r>
            <a:endParaRPr lang="ar-JO" sz="4800" dirty="0">
              <a:solidFill>
                <a:schemeClr val="bg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اليوم الثاني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مبادئ الحوكمة.</a:t>
            </a:r>
          </a:p>
          <a:p>
            <a:pPr algn="r" rtl="1"/>
            <a:r>
              <a:rPr lang="ar-JO" b="1" dirty="0" smtClean="0"/>
              <a:t>غايات الحوكمة.</a:t>
            </a:r>
          </a:p>
          <a:p>
            <a:pPr algn="r" rtl="1"/>
            <a:r>
              <a:rPr lang="ar-JO" b="1" dirty="0" smtClean="0"/>
              <a:t>قواعد عمل الحوكمة.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B0F0"/>
                </a:solidFill>
              </a:rPr>
              <a:t>ورشة عمل</a:t>
            </a:r>
            <a:endParaRPr lang="ar-JO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تمرين عملي على إجتماع مجلس إدارة.</a:t>
            </a:r>
          </a:p>
          <a:p>
            <a:pPr algn="r" rtl="1"/>
            <a:r>
              <a:rPr lang="ar-JO" b="1" dirty="0" smtClean="0"/>
              <a:t>وفق جدول أعمال معد مسبقاً.</a:t>
            </a:r>
          </a:p>
          <a:p>
            <a:pPr algn="r" rtl="1">
              <a:buNone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 عملي على إجتماع مجلس إدارة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الشركة:</a:t>
            </a:r>
          </a:p>
          <a:p>
            <a:pPr algn="r" rtl="1"/>
            <a:r>
              <a:rPr lang="ar-JO" b="1" dirty="0" smtClean="0"/>
              <a:t>شركة مساهمة خاصة</a:t>
            </a:r>
          </a:p>
          <a:p>
            <a:pPr algn="r" rtl="1"/>
            <a:r>
              <a:rPr lang="ar-JO" b="1" dirty="0" smtClean="0"/>
              <a:t>صناعية</a:t>
            </a:r>
          </a:p>
          <a:p>
            <a:pPr algn="r" rtl="1"/>
            <a:r>
              <a:rPr lang="ar-JO" b="1" dirty="0" smtClean="0"/>
              <a:t>تنتج بطاريات جافة</a:t>
            </a:r>
          </a:p>
          <a:p>
            <a:pPr algn="r" rtl="1"/>
            <a:r>
              <a:rPr lang="ar-JO" b="1" dirty="0" smtClean="0"/>
              <a:t>حصة السوق في تراجع</a:t>
            </a:r>
          </a:p>
          <a:p>
            <a:pPr algn="r" rtl="1"/>
            <a:r>
              <a:rPr lang="ar-JO" b="1" dirty="0" smtClean="0"/>
              <a:t>خلافات بين الرئيس والمدير العام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 عملي على إجتماع مجلس إدارة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جدول الأعمال: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الخلافات وإنعكاسها على الأداء العام.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مشكلة التخلص من النفايات الصلبة والسائلة والتهديد بإغلاق المصنع من قبل الجهات الرسمية.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تراجع مبيعات الشركة.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مشاكل الموارد البشرية في المصنع.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ما يستجد من مواضيع.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 عملي على إجتماع مجلس إدارة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يتكون المجلس من سبعة أعضاء بما في ذلك الرئيس.</a:t>
            </a:r>
          </a:p>
          <a:p>
            <a:pPr algn="r" rtl="1"/>
            <a:r>
              <a:rPr lang="ar-JO" b="1" dirty="0" smtClean="0"/>
              <a:t>الإجتماع في مبنى المصنع.</a:t>
            </a:r>
          </a:p>
          <a:p>
            <a:pPr algn="r" rtl="1"/>
            <a:r>
              <a:rPr lang="ar-JO" b="1" dirty="0" smtClean="0"/>
              <a:t>بحضور المدير العام.</a:t>
            </a:r>
          </a:p>
          <a:p>
            <a:pPr algn="r" rtl="1"/>
            <a:r>
              <a:rPr lang="ar-JO" b="1" dirty="0" smtClean="0"/>
              <a:t>أثناء الدوام الرسمي.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b="1" dirty="0" smtClean="0"/>
              <a:t>تمرين عملي على إجتماع مجلس إدارة</a:t>
            </a:r>
            <a:br>
              <a:rPr lang="ar-JO" b="1" dirty="0" smtClean="0"/>
            </a:br>
            <a:r>
              <a:rPr lang="ar-JO" b="1" dirty="0" smtClean="0"/>
              <a:t>أعضاء المجلس</a:t>
            </a:r>
            <a:endParaRPr lang="ar-J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4"/>
          <a:ext cx="8229600" cy="5563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667000"/>
                <a:gridCol w="1219200"/>
                <a:gridCol w="1905000"/>
              </a:tblGrid>
              <a:tr h="517755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الطباع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الخلفية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ملكية الاسهم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الاسم</a:t>
                      </a:r>
                      <a:endParaRPr lang="ar-JO" dirty="0"/>
                    </a:p>
                  </a:txBody>
                  <a:tcPr/>
                </a:tc>
              </a:tr>
              <a:tr h="65896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dirty="0" smtClean="0"/>
                        <a:t>ميال</a:t>
                      </a:r>
                      <a:r>
                        <a:rPr lang="ar-JO" baseline="0" dirty="0" smtClean="0"/>
                        <a:t> للسيطرة </a:t>
                      </a:r>
                      <a:r>
                        <a:rPr lang="ar-JO" dirty="0" smtClean="0"/>
                        <a:t>طموح</a:t>
                      </a:r>
                    </a:p>
                    <a:p>
                      <a:pPr algn="r"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مؤسس الشركة  صناعي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15%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الرئيس:</a:t>
                      </a:r>
                      <a:r>
                        <a:rPr lang="ar-JO" baseline="0" dirty="0" smtClean="0"/>
                        <a:t> هشام 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هادئ موضوعي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يمثل سليم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0%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د. رائد   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مثير للمتاعب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تاجر يؤيد المدير العام 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35%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سليم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سلبية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ربة بيت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15%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فاطمة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مثالي ليس لديه خبرة </a:t>
                      </a:r>
                      <a:r>
                        <a:rPr lang="ar-JO" baseline="0" dirty="0" smtClean="0"/>
                        <a:t> إدارية أو صناعية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استاذ جامعة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8%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د. ساري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يهتم بالتفاصيل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محاسب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5%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شهير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يمتلك شجاعة أدبية مستقيم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يمثل سليم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0%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أمين السر: ماهر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نزعة إستقلالية  نزعة</a:t>
                      </a:r>
                      <a:r>
                        <a:rPr lang="ar-JO" baseline="0" dirty="0" smtClean="0"/>
                        <a:t> فردية </a:t>
                      </a:r>
                    </a:p>
                    <a:p>
                      <a:pPr algn="r" rtl="1"/>
                      <a:r>
                        <a:rPr lang="ar-JO" baseline="0" dirty="0" smtClean="0"/>
                        <a:t>ميال للمجازفة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مهندس خبرة واسعة في لصناعة في غير</a:t>
                      </a:r>
                      <a:r>
                        <a:rPr lang="ar-JO" baseline="0" dirty="0" smtClean="0"/>
                        <a:t> صناعة البطاريات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.0.2%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المدير العام: فهد</a:t>
                      </a:r>
                      <a:endParaRPr lang="ar-JO" dirty="0"/>
                    </a:p>
                  </a:txBody>
                  <a:tcPr/>
                </a:tc>
              </a:tr>
              <a:tr h="517755"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قليل الكلام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محلل مالي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0%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 smtClean="0"/>
                        <a:t>سكرتير المجلس: رزق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b="1" dirty="0" smtClean="0"/>
              <a:t>مبادئ الحوكمة الرشيدة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JO" b="1" dirty="0" smtClean="0"/>
              <a:t> </a:t>
            </a:r>
            <a:r>
              <a:rPr lang="en-US" b="1" dirty="0" smtClean="0"/>
              <a:t>Principles of good governance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Honesty </a:t>
            </a:r>
            <a:r>
              <a:rPr lang="ar-JO" b="1" dirty="0" smtClean="0"/>
              <a:t> الأمانة</a:t>
            </a:r>
            <a:endParaRPr lang="en-US" b="1" dirty="0" smtClean="0"/>
          </a:p>
          <a:p>
            <a:r>
              <a:rPr lang="en-US" b="1" dirty="0" smtClean="0"/>
              <a:t>Trust </a:t>
            </a:r>
            <a:r>
              <a:rPr lang="ar-JO" b="1" dirty="0" smtClean="0"/>
              <a:t> الثقة</a:t>
            </a:r>
            <a:endParaRPr lang="en-US" b="1" dirty="0" smtClean="0"/>
          </a:p>
          <a:p>
            <a:r>
              <a:rPr lang="en-US" b="1" dirty="0"/>
              <a:t>I</a:t>
            </a:r>
            <a:r>
              <a:rPr lang="en-US" b="1" dirty="0" smtClean="0"/>
              <a:t>ntegrity </a:t>
            </a:r>
            <a:r>
              <a:rPr lang="ar-JO" b="1" dirty="0" smtClean="0"/>
              <a:t> النزاهة</a:t>
            </a:r>
            <a:endParaRPr lang="en-US" b="1" dirty="0" smtClean="0"/>
          </a:p>
          <a:p>
            <a:r>
              <a:rPr lang="en-US" b="1" dirty="0" smtClean="0"/>
              <a:t>Openness </a:t>
            </a:r>
            <a:r>
              <a:rPr lang="ar-JO" b="1" dirty="0" smtClean="0"/>
              <a:t>الصراحة</a:t>
            </a:r>
            <a:endParaRPr lang="en-US" b="1" dirty="0" smtClean="0"/>
          </a:p>
          <a:p>
            <a:r>
              <a:rPr lang="en-US" b="1" dirty="0"/>
              <a:t>P</a:t>
            </a:r>
            <a:r>
              <a:rPr lang="en-US" b="1" dirty="0" smtClean="0"/>
              <a:t>erformance orientation, </a:t>
            </a:r>
            <a:r>
              <a:rPr lang="ar-JO" b="1" dirty="0" smtClean="0"/>
              <a:t>الإلتزام بالأداء</a:t>
            </a:r>
            <a:endParaRPr lang="en-US" b="1" dirty="0" smtClean="0"/>
          </a:p>
          <a:p>
            <a:r>
              <a:rPr lang="en-US" b="1" dirty="0" smtClean="0"/>
              <a:t>Responsibility </a:t>
            </a:r>
            <a:r>
              <a:rPr lang="ar-JO" b="1" dirty="0" smtClean="0"/>
              <a:t>المسئولية</a:t>
            </a:r>
            <a:endParaRPr lang="en-US" b="1" dirty="0" smtClean="0"/>
          </a:p>
          <a:p>
            <a:r>
              <a:rPr lang="en-US" b="1" dirty="0" smtClean="0"/>
              <a:t>Accountability</a:t>
            </a:r>
            <a:r>
              <a:rPr lang="ar-JO" b="1" dirty="0" smtClean="0"/>
              <a:t>الإستعداد للمسائلة </a:t>
            </a:r>
            <a:endParaRPr lang="en-US" b="1" dirty="0" smtClean="0"/>
          </a:p>
          <a:p>
            <a:r>
              <a:rPr lang="en-US" b="1" dirty="0"/>
              <a:t>M</a:t>
            </a:r>
            <a:r>
              <a:rPr lang="en-US" b="1" dirty="0" smtClean="0"/>
              <a:t>utual respect</a:t>
            </a:r>
            <a:r>
              <a:rPr lang="ar-JO" b="1" dirty="0" smtClean="0"/>
              <a:t> الإحترام المتبادل </a:t>
            </a:r>
            <a:endParaRPr lang="en-US" b="1" dirty="0" smtClean="0"/>
          </a:p>
          <a:p>
            <a:r>
              <a:rPr lang="en-US" b="1" dirty="0"/>
              <a:t>C</a:t>
            </a:r>
            <a:r>
              <a:rPr lang="en-US" b="1" dirty="0" smtClean="0"/>
              <a:t>ommitment to the organization</a:t>
            </a:r>
            <a:r>
              <a:rPr lang="ar-JO" b="1" dirty="0" smtClean="0"/>
              <a:t> الإنتماء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عوامل أساسية لإنجاح الحوكمة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Accountable</a:t>
            </a:r>
            <a:r>
              <a:rPr lang="ar-JO" b="1" dirty="0" smtClean="0"/>
              <a:t>   الإستعداد للمسائلة                  </a:t>
            </a:r>
            <a:endParaRPr lang="en-US" b="1" dirty="0" smtClean="0"/>
          </a:p>
          <a:p>
            <a:r>
              <a:rPr lang="en-US" b="1" dirty="0" smtClean="0"/>
              <a:t>Transparent</a:t>
            </a:r>
            <a:r>
              <a:rPr lang="ar-JO" b="1" dirty="0" smtClean="0"/>
              <a:t>الشفافية                              </a:t>
            </a:r>
            <a:endParaRPr lang="en-US" b="1" dirty="0" smtClean="0"/>
          </a:p>
          <a:p>
            <a:r>
              <a:rPr lang="en-US" b="1" dirty="0" smtClean="0"/>
              <a:t>Responsive</a:t>
            </a:r>
            <a:r>
              <a:rPr lang="ar-JO" b="1" dirty="0" smtClean="0"/>
              <a:t>التجاوب                               </a:t>
            </a:r>
            <a:endParaRPr lang="en-US" b="1" dirty="0" smtClean="0"/>
          </a:p>
          <a:p>
            <a:r>
              <a:rPr lang="en-US" b="1" dirty="0" smtClean="0"/>
              <a:t>Equitable and inclusive</a:t>
            </a:r>
            <a:r>
              <a:rPr lang="ar-JO" b="1" dirty="0" smtClean="0"/>
              <a:t> منصف وشمولي    </a:t>
            </a:r>
            <a:endParaRPr lang="en-US" b="1" dirty="0" smtClean="0"/>
          </a:p>
          <a:p>
            <a:r>
              <a:rPr lang="en-US" b="1" dirty="0" smtClean="0"/>
              <a:t>Effective and efficient</a:t>
            </a:r>
            <a:r>
              <a:rPr lang="ar-JO" b="1" dirty="0" smtClean="0"/>
              <a:t> فعال وكفؤ             </a:t>
            </a:r>
            <a:endParaRPr lang="en-US" b="1" dirty="0" smtClean="0"/>
          </a:p>
          <a:p>
            <a:r>
              <a:rPr lang="en-US" b="1" dirty="0" smtClean="0"/>
              <a:t>Law abiding</a:t>
            </a:r>
            <a:r>
              <a:rPr lang="ar-JO" b="1" dirty="0" smtClean="0"/>
              <a:t> يتقيد بالقانون                         </a:t>
            </a:r>
            <a:endParaRPr lang="en-US" b="1" dirty="0" smtClean="0"/>
          </a:p>
          <a:p>
            <a:r>
              <a:rPr lang="en-US" b="1" dirty="0" smtClean="0"/>
              <a:t>Participatory</a:t>
            </a:r>
            <a:r>
              <a:rPr lang="ar-JO" b="1" dirty="0" smtClean="0"/>
              <a:t> مشارك                              </a:t>
            </a:r>
            <a:endParaRPr lang="en-US" b="1" dirty="0" smtClean="0"/>
          </a:p>
          <a:p>
            <a:r>
              <a:rPr lang="en-US" b="1" dirty="0" smtClean="0"/>
              <a:t>Consensus oriented</a:t>
            </a:r>
            <a:r>
              <a:rPr lang="ar-JO" dirty="0" smtClean="0"/>
              <a:t> </a:t>
            </a:r>
            <a:r>
              <a:rPr lang="ar-JO" b="1" dirty="0" smtClean="0"/>
              <a:t>الميل إلى الإجماع        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قواعد عمل الحوكمة الرشيدة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إحترام حقوق ومصالح المساهمين.</a:t>
            </a:r>
          </a:p>
          <a:p>
            <a:pPr algn="r" rtl="1"/>
            <a:r>
              <a:rPr lang="ar-JO" b="1" dirty="0" smtClean="0"/>
              <a:t>مصالح الجهات الأخرى– أصحاب المصلحة </a:t>
            </a:r>
            <a:r>
              <a:rPr lang="en-US" b="1" dirty="0" smtClean="0"/>
              <a:t>stakeholders</a:t>
            </a:r>
            <a:endParaRPr lang="ar-JO" b="1" dirty="0" smtClean="0"/>
          </a:p>
          <a:p>
            <a:pPr algn="r" rtl="1"/>
            <a:r>
              <a:rPr lang="ar-JO" b="1" dirty="0" smtClean="0"/>
              <a:t>خبرات وقدرات أعضاء المجلس.</a:t>
            </a:r>
          </a:p>
          <a:p>
            <a:pPr algn="r" rtl="1"/>
            <a:r>
              <a:rPr lang="ar-JO" b="1" dirty="0" smtClean="0"/>
              <a:t>المسلك الأخلاقي</a:t>
            </a:r>
          </a:p>
          <a:p>
            <a:pPr algn="r" rtl="1"/>
            <a:r>
              <a:rPr lang="ar-JO" b="1" dirty="0" smtClean="0"/>
              <a:t>الشفافية</a:t>
            </a:r>
          </a:p>
          <a:p>
            <a:pPr algn="r" rtl="1">
              <a:buNone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</a:t>
            </a:r>
            <a:r>
              <a:rPr lang="ar-JO" b="1" dirty="0" smtClean="0"/>
              <a:t>تعريف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Corporate governance is the set of  processes, customs, laws, practices, policies, laws and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instistutions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affecting the way a company is directed, administered or controlled.</a:t>
            </a:r>
          </a:p>
          <a:p>
            <a:r>
              <a:rPr lang="ar-JO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حوكمة الشركات هي مجموعة العمليات والعادات والقوانين والممارسات والسياسات والقوانين والمؤسسات التي تؤثر وتشكل الطريقة التي توجه وتدار فيها الشركة.</a:t>
            </a:r>
            <a:endParaRPr lang="ar-J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تدعيم الوظيفة الرقابية للمجلس وقدرته على المسائلة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Strengthen management oversight functions and accountability</a:t>
            </a:r>
          </a:p>
          <a:p>
            <a:pPr marL="514350" indent="-514350" algn="r" rtl="1">
              <a:buFont typeface="Wingdings" pitchFamily="2" charset="2"/>
              <a:buChar char="v"/>
            </a:pPr>
            <a:endParaRPr lang="ar-JO" b="1" dirty="0" smtClean="0"/>
          </a:p>
          <a:p>
            <a:pPr marL="514350" indent="-514350"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خلق حالة توازن مناسبة لطبيعة ونطاق عمل الشركة – حالة التوازن بين: 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/>
              <a:t>المهارات 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/>
              <a:t>والخبرات 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/>
              <a:t>والإستقلالية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Balance skills, experience and independence on the board appropriate to the nature and extent of company operations 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32037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بناء منظومة تعزز النزاهة – والقيم الأساسية الأخرى..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Establish a code to ensure integrity</a:t>
            </a:r>
            <a:endParaRPr lang="ar-JO" b="1" dirty="0" smtClean="0"/>
          </a:p>
          <a:p>
            <a:pPr marL="514350" indent="-514350" algn="r" rtl="1">
              <a:buNone/>
            </a:pPr>
            <a:r>
              <a:rPr lang="en-US" b="1" dirty="0" smtClean="0"/>
              <a:t> </a:t>
            </a:r>
            <a:endParaRPr lang="ar-JO" b="1" dirty="0" smtClean="0"/>
          </a:p>
          <a:p>
            <a:endParaRPr lang="ar-JO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الحفاظ على نزاهة منظومة التقارير الخاصة بالشركة: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الدقة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الشمولية 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حسن التوقيت 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التوزيع المناسب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Safeguard the integrity of company reporting </a:t>
            </a:r>
            <a:endParaRPr lang="ar-JO" b="1" dirty="0" smtClean="0"/>
          </a:p>
          <a:p>
            <a:pPr marL="514350" indent="-514350">
              <a:buFont typeface="+mj-lt"/>
              <a:buAutoNum type="arabicPeriod" startAt="4"/>
            </a:pPr>
            <a:endParaRPr lang="ar-JO" b="1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إدارة المخاطر والسيطرة الداخلية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إعتماد نهج يشجع تحليل المخاطر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بث ثقافة لا تخشى التحديات وقبول المخاطر المحسوبة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تطوير القدرة على إدارة الموارد وتحسين المخرجات 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Risk management and internal control</a:t>
            </a:r>
            <a:endParaRPr lang="ar-JO" b="1" dirty="0" smtClean="0"/>
          </a:p>
          <a:p>
            <a:pPr marL="514350" indent="-514350" algn="r" rtl="1">
              <a:buNone/>
            </a:pPr>
            <a:r>
              <a:rPr lang="en-US" b="1" dirty="0" smtClean="0"/>
              <a:t> </a:t>
            </a:r>
            <a:endParaRPr lang="ar-JO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بث ثقافة تشجع الإفصاح عن المواضيع الهامة: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ضع المشكلة على الطاولة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عدم إخفاء معلومات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Disclosure of all relevant and material matters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 startAt="4"/>
            </a:pPr>
            <a:endParaRPr lang="ar-JO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الإقرار بأهمية إحتياجات المساهمين والعمل على الحفاظ على حقوقهم</a:t>
            </a:r>
          </a:p>
          <a:p>
            <a:pPr algn="r" rtl="1">
              <a:buFont typeface="Wingdings" pitchFamily="2" charset="2"/>
              <a:buChar char="v"/>
            </a:pPr>
            <a:r>
              <a:rPr lang="en-US" b="1" dirty="0" smtClean="0"/>
              <a:t>Recognition and preservation of needs of shareholders</a:t>
            </a:r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تحسين وسائل السيطرة الداخلية ( الإدارة ) والتدقيق الداخلي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internal controls and internal auditors</a:t>
            </a: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ضمان إستقلالية المدقق الخارجي.. 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..وضمان نوعية التدقيق.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the independence of the entity's external auditors and the quality of their audits</a:t>
            </a: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تحسين القدرات الإشرافية وإدارة المخاطر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oversight and management of risk</a:t>
            </a: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Corporate governance </a:t>
            </a:r>
            <a:r>
              <a:rPr lang="ar-JO" b="1" dirty="0" smtClean="0"/>
              <a:t>حوكمة الشركات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حوكمة الشركات تربط بين توقعات أصحاب المصالح وأهداف الشركة التي تمارس نشاطها لتحقيقها.</a:t>
            </a:r>
            <a:endParaRPr lang="en-US" b="1" dirty="0" smtClean="0"/>
          </a:p>
          <a:p>
            <a:pPr algn="r" rtl="1"/>
            <a:r>
              <a:rPr lang="en-US" b="1" dirty="0" smtClean="0"/>
              <a:t>Corporate governance regulates the expectations of stakeholders involved and the goals for which the corporation is governed. </a:t>
            </a:r>
          </a:p>
          <a:p>
            <a:pPr algn="r" rtl="1"/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تحسين الإشراف على عملية إعداد التقارير المالية الخاصة بالشركة.</a:t>
            </a:r>
          </a:p>
          <a:p>
            <a:pPr algn="r" rtl="1">
              <a:buFont typeface="Wingdings" pitchFamily="2" charset="2"/>
              <a:buChar char="v"/>
            </a:pPr>
            <a:r>
              <a:rPr lang="en-US" b="1" dirty="0" smtClean="0"/>
              <a:t>oversight of the preparation of the entity's financial statements</a:t>
            </a:r>
            <a:endParaRPr lang="ar-JO" b="1" dirty="0" smtClean="0"/>
          </a:p>
          <a:p>
            <a:pPr algn="r" rtl="1">
              <a:buFont typeface="Wingdings" pitchFamily="2" charset="2"/>
              <a:buChar char="v"/>
            </a:pPr>
            <a:endParaRPr lang="ar-JO" b="1" dirty="0" smtClean="0"/>
          </a:p>
          <a:p>
            <a:pPr algn="r" rtl="1">
              <a:buFont typeface="Wingdings" pitchFamily="2" charset="2"/>
              <a:buChar char="v"/>
            </a:pP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بناء نظام تعويض للمدير العام والإدارة العليا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الرواتب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المكافئة السنوية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و/ أو نسبة أرباح  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.. أسهم.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review of the compensation arrangements for the chief executive officer and other senior executives</a:t>
            </a: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تسهيل مهمة أعضاء مجلس الإدارة للقيام بعملهم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توفير الموارد الضرورية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المعلومات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الصلاحيات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the resources made available to directors in carrying out their duties</a:t>
            </a: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تطوير آليات تعيين أعضاء مجلس الإدارة ..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ar-JO" b="1" dirty="0" smtClean="0"/>
              <a:t>.. لضمان 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التنوع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الإستقلالية</a:t>
            </a:r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JO" b="1" dirty="0" smtClean="0"/>
              <a:t>تعدد المهارات والمعارف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en-US" b="1" dirty="0" smtClean="0"/>
              <a:t>the way in which individuals are nominated for positions on the board</a:t>
            </a: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ar-JO" b="1" dirty="0" smtClean="0"/>
          </a:p>
          <a:p>
            <a:pPr marL="514350" indent="-514350" algn="r" rtl="1">
              <a:buFont typeface="Wingdings" pitchFamily="2" charset="2"/>
              <a:buChar char="v"/>
            </a:pP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غايات الحوكمة الرشيدة</a:t>
            </a:r>
            <a:b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Objectives of good corporate governance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وضع سياسة لتوزيع الأرباح..</a:t>
            </a:r>
          </a:p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.. بحيث تضمن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إنصاف المساهمين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التعامل مع الإحتياطيات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إنصاف العاملين</a:t>
            </a:r>
          </a:p>
          <a:p>
            <a:pPr algn="r" rtl="1">
              <a:buFont typeface="Wingdings" pitchFamily="2" charset="2"/>
              <a:buChar char="v"/>
            </a:pPr>
            <a:r>
              <a:rPr lang="en-US" b="1" dirty="0" err="1" smtClean="0"/>
              <a:t>divedend</a:t>
            </a:r>
            <a:r>
              <a:rPr lang="en-US" b="1" dirty="0" smtClean="0"/>
              <a:t> policy</a:t>
            </a:r>
            <a:endParaRPr lang="ar-JO" b="1" dirty="0" smtClean="0"/>
          </a:p>
          <a:p>
            <a:pPr algn="r" rtl="1">
              <a:buFont typeface="Wingdings" pitchFamily="2" charset="2"/>
              <a:buChar char="v"/>
            </a:pPr>
            <a:endParaRPr lang="ar-JO" b="1" dirty="0" smtClean="0"/>
          </a:p>
          <a:p>
            <a:pPr algn="r" rtl="1">
              <a:buFont typeface="Wingdings" pitchFamily="2" charset="2"/>
              <a:buChar char="v"/>
            </a:pP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آليات عمل مجلس 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تسعى الحوكمة إلى تقليل الضرر الناجم عن:</a:t>
            </a:r>
          </a:p>
          <a:p>
            <a:pPr algn="r" rtl="1"/>
            <a:r>
              <a:rPr lang="ar-JO" b="1" dirty="0" smtClean="0"/>
              <a:t>الأداء غير المهني للإدارة.</a:t>
            </a:r>
          </a:p>
          <a:p>
            <a:pPr algn="r" rtl="1"/>
            <a:r>
              <a:rPr lang="ar-JO" b="1" dirty="0" smtClean="0"/>
              <a:t>الأداء غير الأخلاقي للإدارة.</a:t>
            </a:r>
          </a:p>
          <a:p>
            <a:pPr algn="r" rtl="1"/>
            <a:r>
              <a:rPr lang="ar-JO" b="1" dirty="0" smtClean="0"/>
              <a:t>سوء إختيار مدير عام.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دور رئيس مجلس 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يرأس إجتماعات المجلس.</a:t>
            </a:r>
          </a:p>
          <a:p>
            <a:pPr algn="r" rtl="1"/>
            <a:r>
              <a:rPr lang="ar-JO" b="1" dirty="0" smtClean="0"/>
              <a:t>يدعو للإجتماعات بالتعاون مع أمين السر.</a:t>
            </a:r>
          </a:p>
          <a:p>
            <a:pPr algn="r" rtl="1"/>
            <a:r>
              <a:rPr lang="ar-JO" b="1" dirty="0" smtClean="0"/>
              <a:t>يقر بالتعاون مع المجلس الخطط الإستراتيجية للشركة.</a:t>
            </a:r>
          </a:p>
          <a:p>
            <a:pPr algn="r" rtl="1"/>
            <a:r>
              <a:rPr lang="ar-JO" b="1" dirty="0" smtClean="0"/>
              <a:t>يقر بالتعاون مع المجلس الموازنة والخطة الشهرية.</a:t>
            </a:r>
          </a:p>
          <a:p>
            <a:pPr algn="r" rtl="1"/>
            <a:r>
              <a:rPr lang="ar-JO" b="1" dirty="0" smtClean="0"/>
              <a:t>يتابع أداء الجهاز التنفيذي.</a:t>
            </a:r>
            <a:endParaRPr lang="ar-JO" b="1" dirty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خطوات لأداء أفضل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بعد تشكيل مجلس الإدارة.. أو للمجالس القائمة..</a:t>
            </a:r>
          </a:p>
          <a:p>
            <a:pPr algn="r" rtl="1"/>
            <a:r>
              <a:rPr lang="ar-JO" b="1" dirty="0" smtClean="0"/>
              <a:t>ينبغي العمل على ترسيخ قواعد للعمل من أجل أن يؤدي المجلس الغرض من تشكيله..</a:t>
            </a:r>
          </a:p>
          <a:p>
            <a:pPr algn="r" rtl="1"/>
            <a:r>
              <a:rPr lang="ar-JO" b="1" dirty="0" smtClean="0"/>
              <a:t>كما يلي: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JO" b="1" dirty="0" smtClean="0"/>
              <a:t>أولاً: ترسيخ قواعد عمل إيجابية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تعزيز روح الفريق بين أعضاء المجلس.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التوعية بدور ووظائف الحوكمة.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تشجيع ثقافة تقبل الإختلاف.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محاربة التكتلات.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تفهم أهداف الشركة.</a:t>
            </a:r>
          </a:p>
          <a:p>
            <a:pPr algn="r" rtl="1"/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ثانياً: تعزيز فاعلية الإجتماعات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تشجيع الحضور.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الحضور بالموعد.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البعد عن المقاطعة والأحاديث الجانبية.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تشجيع الأفكار والطروحات الإبداعية.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عدم إطالة طرح وجهات النظر.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البعد عن الشخصنة.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الحرص على الإجماع .. وإلا 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.. إعطاء الأقلية فرصة وافية للتعبير عن وجهة نظرهم.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Corporate Governance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“ Corporate” Corporate is adjective meaning “of or relating to a corporation” derived from the noun corporation.</a:t>
            </a:r>
          </a:p>
          <a:p>
            <a:r>
              <a:rPr lang="en-US" b="1" dirty="0" smtClean="0"/>
              <a:t> A corporation is an organization created (incorporated) by a group of shareholders who have ownership of the corporation.</a:t>
            </a:r>
          </a:p>
          <a:p>
            <a:r>
              <a:rPr lang="en-US" b="1" dirty="0" smtClean="0"/>
              <a:t> The elected Board of directors appoint and oversee management of the corporatio</a:t>
            </a:r>
            <a:r>
              <a:rPr lang="en-US" dirty="0" smtClean="0"/>
              <a:t>n.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المسلكيات السلبية في عقد الإجتماعات في شركاتنا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ثالثاً: بناء منظومة تقارير ناجعة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إعداد تقارير بالأبعاد التي يود المجلس الإطلاع عليها.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تحديد البعد الزمني – توقيت الحصول عليها.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تصميم تقارير تُظهر هذه الأبعاد.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التأكيد على دقة محتويات التقارير.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.. وحسن توقيتها.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وتوزيعها على جميع الأعضاء المقرر إطلاعهم عليها.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رابعاً: بناء نظام متابعة أداء فعال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r" rtl="1">
              <a:buFont typeface="Wingdings" pitchFamily="2" charset="2"/>
              <a:buChar char="Ø"/>
            </a:pPr>
            <a:r>
              <a:rPr lang="ar-JO" b="1" dirty="0" smtClean="0"/>
              <a:t>متابعة إداء الإدارة التنفيذية من أهم واجبات المجلس.</a:t>
            </a:r>
          </a:p>
          <a:p>
            <a:pPr marL="514350" indent="-514350" algn="r" rtl="1">
              <a:buFont typeface="Wingdings" pitchFamily="2" charset="2"/>
              <a:buChar char="Ø"/>
            </a:pPr>
            <a:r>
              <a:rPr lang="ar-JO" b="1" dirty="0" smtClean="0"/>
              <a:t>ينبغي بناء نظام متابعة من خلال: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 التقارير.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زيارات الأعضاء إلى مكان العمل.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إستدعاء المدير العام وغيره للمسائلة في إجتماعات المجلس أو إحدى اللجان.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تشكيل لجنة.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إنتداب عضو من المجلس.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خامساً: وضع نظام مكافئة للإدارة العليا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مكافئة الإدارة العليا على حسن الأداء أمر مهم وضروري..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.. ويجب أن يكون وفق أسس مدروسة وواضحة.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لذلك ينبغي وضع نظام مكتوب..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.. لتجنب المزاجية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والممارسات ذات الأجندة الخاصة.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*</a:t>
            </a:r>
            <a:r>
              <a:rPr lang="ar-JO" b="1" dirty="0" smtClean="0"/>
              <a:t>سادساً:نظام مخصصات لأعضاء المجلس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ينبغي مكافئة </a:t>
            </a:r>
            <a:r>
              <a:rPr lang="en-US" b="1" dirty="0" smtClean="0"/>
              <a:t>RENUMERATION</a:t>
            </a:r>
            <a:r>
              <a:rPr lang="ar-JO" b="1" dirty="0" smtClean="0"/>
              <a:t> أعضاء المجلس مقابل جهدهم الجسماني والذهني.</a:t>
            </a:r>
          </a:p>
          <a:p>
            <a:pPr algn="r" rtl="1"/>
            <a:r>
              <a:rPr lang="ar-JO" b="1" dirty="0" smtClean="0"/>
              <a:t>يجب وضع نظام واضح ومعلن.</a:t>
            </a:r>
          </a:p>
          <a:p>
            <a:pPr algn="r" rtl="1"/>
            <a:r>
              <a:rPr lang="ar-JO" b="1" dirty="0" smtClean="0"/>
              <a:t>يجب عدم المبالغة في حجم المكافئة والتعويض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سابعاً: وضع آليات صنع قرار فعالة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/>
              <a:t> </a:t>
            </a:r>
            <a:r>
              <a:rPr lang="ar-JO" sz="3500" b="1" dirty="0" smtClean="0"/>
              <a:t>يجب تبني آليات صنع قرار فعالة من قبل المجلس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500" b="1" dirty="0" smtClean="0"/>
              <a:t>قائمة على جماعية القرار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500" b="1" dirty="0" smtClean="0"/>
              <a:t>والنقاش المستفيض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500" b="1" dirty="0" smtClean="0"/>
              <a:t>مع تغييب الإستفراد في صنع القرار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500" b="1" dirty="0" smtClean="0"/>
              <a:t>ومصادرة حق الأقلية في إبداء الرأي.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500" b="1" dirty="0" smtClean="0"/>
              <a:t>.. مثل</a:t>
            </a:r>
            <a:r>
              <a:rPr lang="ar-JO" b="1" dirty="0" smtClean="0"/>
              <a:t>: 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3000" b="1" dirty="0" smtClean="0"/>
              <a:t>تشكيل لجان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3000" b="1" dirty="0" smtClean="0"/>
              <a:t>.. الإعتماد على دراسة تعدها الإدارة التنفيذبة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3000" b="1" dirty="0" smtClean="0"/>
              <a:t>.. توظيف خدمات جهات إستشارية مختصة</a:t>
            </a:r>
            <a:endParaRPr lang="ar-JO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ثامناً: وضع آلية تحليل مخاطر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كثيراً ما تعرض على المجلس مقترحات من الإدارة التنفيذية لإقرارها..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.. يلعب المجلس دور توازني..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يتطلب إجراء عملية تحليل مخاطر..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..وهذا يحدد من المجازفة بأموال المساهمين بطريقة غير مدروسة.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تاسعاً: وضع آلية محاسبة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مجلس مؤتمن على حقوق وأموال المساهمين.</a:t>
            </a:r>
          </a:p>
          <a:p>
            <a:pPr algn="r" rtl="1"/>
            <a:r>
              <a:rPr lang="ar-JO" b="1" dirty="0" smtClean="0"/>
              <a:t>ينبغي تطوير آليات لمحاسبة الإدارة التنفيذية..</a:t>
            </a:r>
          </a:p>
          <a:p>
            <a:pPr algn="r" rtl="1"/>
            <a:r>
              <a:rPr lang="ar-JO" b="1" dirty="0" smtClean="0"/>
              <a:t>.. وإشاعة ثقافة تقبلها.</a:t>
            </a:r>
          </a:p>
          <a:p>
            <a:pPr algn="r" rtl="1"/>
            <a:r>
              <a:rPr lang="ar-JO" b="1" dirty="0" smtClean="0"/>
              <a:t>بشكل موضوعي.</a:t>
            </a:r>
          </a:p>
          <a:p>
            <a:pPr algn="r" rtl="1"/>
            <a:r>
              <a:rPr lang="ar-JO" b="1" dirty="0" smtClean="0"/>
              <a:t>بدون حساسيات.</a:t>
            </a:r>
          </a:p>
          <a:p>
            <a:pPr algn="r" rtl="1"/>
            <a:r>
              <a:rPr lang="ar-JO" b="1" dirty="0" smtClean="0"/>
              <a:t>وبدون أحكام مسبقة.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عاشراً: لجنة التدقيق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تشكيل لجنة تدقيق داخلي.</a:t>
            </a:r>
          </a:p>
          <a:p>
            <a:pPr algn="r" rtl="1"/>
            <a:r>
              <a:rPr lang="ar-JO" b="1" dirty="0" smtClean="0"/>
              <a:t>للتدقيق على التقارير والأداء المالي للشركة.</a:t>
            </a:r>
          </a:p>
          <a:p>
            <a:pPr algn="r" rtl="1"/>
            <a:r>
              <a:rPr lang="ar-JO" b="1" dirty="0" smtClean="0"/>
              <a:t>وإعداد التقرير السنوي للشركة.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حادي عشر: تفعيل إجتماعات الهيئة العامة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ترسيخ قواعد تجعل من إجتماعات الهيئة العامة فعالة..</a:t>
            </a:r>
          </a:p>
          <a:p>
            <a:pPr algn="r" rtl="1"/>
            <a:r>
              <a:rPr lang="ar-JO" b="1" dirty="0" smtClean="0"/>
              <a:t>.. بعقدها .. بموعدها..</a:t>
            </a:r>
          </a:p>
          <a:p>
            <a:pPr algn="r" rtl="1"/>
            <a:r>
              <a:rPr lang="ar-JO" b="1" dirty="0" smtClean="0"/>
              <a:t>.. والإعداد الجيد لها</a:t>
            </a:r>
          </a:p>
          <a:p>
            <a:pPr algn="r" rtl="1"/>
            <a:r>
              <a:rPr lang="ar-JO" b="1" dirty="0" smtClean="0"/>
              <a:t>.. وتقدير الآراء ووجهات النظر المطروحة.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Corporate Governance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Verdana" pitchFamily="34" charset="0"/>
              </a:rPr>
              <a:t>A system of checks and balances between</a:t>
            </a:r>
            <a:endParaRPr lang="ar-JO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Verdana" pitchFamily="34" charset="0"/>
              </a:rPr>
              <a:t> the board,</a:t>
            </a:r>
            <a:endParaRPr lang="ar-JO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Verdana" pitchFamily="34" charset="0"/>
              </a:rPr>
              <a:t>management and </a:t>
            </a:r>
            <a:endParaRPr lang="ar-JO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Verdana" pitchFamily="34" charset="0"/>
              </a:rPr>
              <a:t>investors </a:t>
            </a:r>
            <a:endParaRPr lang="ar-JO" b="1" dirty="0" smtClean="0">
              <a:latin typeface="Verdana" pitchFamily="34" charset="0"/>
            </a:endParaRPr>
          </a:p>
          <a:p>
            <a:r>
              <a:rPr lang="en-US" b="1" dirty="0" smtClean="0">
                <a:latin typeface="Verdana" pitchFamily="34" charset="0"/>
              </a:rPr>
              <a:t>to produce an efficiently functioning corporation, ideally geared to produce long-term value</a:t>
            </a:r>
            <a:r>
              <a:rPr lang="ar-JO" b="1" dirty="0" smtClean="0">
                <a:latin typeface="Verdana" pitchFamily="34" charset="0"/>
              </a:rPr>
              <a:t>.</a:t>
            </a:r>
            <a:endParaRPr lang="en-US" b="1" dirty="0" smtClean="0">
              <a:latin typeface="Verdana" pitchFamily="34" charset="0"/>
            </a:endParaRPr>
          </a:p>
          <a:p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 عشر: التحسين المستمر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في هذا الزمن لا بقاء لمن لا يتقدم.</a:t>
            </a:r>
          </a:p>
          <a:p>
            <a:pPr algn="r" rtl="1"/>
            <a:r>
              <a:rPr lang="ar-JO" b="1" dirty="0" smtClean="0"/>
              <a:t>ينبغي تبني سياسة تحسين مستمر</a:t>
            </a:r>
          </a:p>
          <a:p>
            <a:pPr algn="r" rtl="1"/>
            <a:r>
              <a:rPr lang="ar-JO" b="1" dirty="0" smtClean="0"/>
              <a:t>وثقافة مساندة لذلك </a:t>
            </a:r>
          </a:p>
          <a:p>
            <a:pPr algn="r" rtl="1"/>
            <a:r>
              <a:rPr lang="ar-JO" b="1" dirty="0" smtClean="0"/>
              <a:t>في المنتجات والعمليات والخدمات..</a:t>
            </a:r>
          </a:p>
          <a:p>
            <a:pPr algn="r" rtl="1"/>
            <a:r>
              <a:rPr lang="ar-JO" b="1" dirty="0" smtClean="0"/>
              <a:t>للإبقاء على موقف الشركة التنافسي والإرتقاء به.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ثالث عشر: ترسيخ ثقافة المتابعة لدى الأعضاء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بالإطلاع على التقارير</a:t>
            </a:r>
          </a:p>
          <a:p>
            <a:pPr algn="r" rtl="1"/>
            <a:r>
              <a:rPr lang="ar-JO" b="1" dirty="0" smtClean="0"/>
              <a:t>والعمل على إستنباط إستنتاجات بالمقارنة والتقييس</a:t>
            </a:r>
          </a:p>
          <a:p>
            <a:pPr algn="r" rtl="1"/>
            <a:r>
              <a:rPr lang="ar-JO" b="1" dirty="0" smtClean="0"/>
              <a:t>والخروج بمقترحات</a:t>
            </a:r>
          </a:p>
          <a:p>
            <a:pPr algn="r" rtl="1"/>
            <a:r>
              <a:rPr lang="ar-JO" b="1" dirty="0" smtClean="0"/>
              <a:t>بشكل فردي وبشكل جماعي.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مع قانون الشركات الأردني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المادة 72 مجلس الإدارة</a:t>
            </a:r>
          </a:p>
          <a:p>
            <a:pPr algn="r" rtl="1"/>
            <a:r>
              <a:rPr lang="ar-JO" b="1" dirty="0" smtClean="0"/>
              <a:t>توزع المادة على المشاركين</a:t>
            </a:r>
          </a:p>
          <a:p>
            <a:pPr algn="r" rtl="1"/>
            <a:r>
              <a:rPr lang="ar-JO" b="1" dirty="0" smtClean="0"/>
              <a:t>تستعرض وتناقش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قصة إنرون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JO" b="1" dirty="0" smtClean="0"/>
              <a:t>سقوط سابع شركة في أميريكا..</a:t>
            </a:r>
          </a:p>
          <a:p>
            <a:pPr algn="r" rtl="1"/>
            <a:r>
              <a:rPr lang="ar-JO" b="1" dirty="0" smtClean="0"/>
              <a:t>.. بسبب عدم قيام مجلس الإدارة بواجبه.</a:t>
            </a:r>
            <a:endParaRPr lang="en-US" b="1" dirty="0" smtClean="0"/>
          </a:p>
          <a:p>
            <a:pPr algn="r" rtl="1"/>
            <a:r>
              <a:rPr lang="ar-JO" b="1" dirty="0" smtClean="0"/>
              <a:t>وتفشي ثقافة مبنية على إخفاء الحقائق والتغاضي عن مخالفة القوانين والتحايل</a:t>
            </a:r>
          </a:p>
          <a:p>
            <a:pPr algn="r" rtl="1"/>
            <a:r>
              <a:rPr lang="ar-JO" b="1" dirty="0" smtClean="0"/>
              <a:t>نجم عن ذلك تضخيم الأرباح .. من أجل: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تحقيق الأهداف الربعية والسنوية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تبرير حصول الإدارة العليا على مكافئات عالية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الحفاظ على صورة الشركة</a:t>
            </a:r>
          </a:p>
          <a:p>
            <a:pPr algn="r" rtl="1"/>
            <a:r>
              <a:rPr lang="ar-JO" b="1" dirty="0" smtClean="0"/>
              <a:t>مجلس الإدارة ولجنة التدقيق والمدير العام والمدير المالي إنخرطوا في منهجية الإنحراف .. فسقطت الشركة العملاقة.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إنرون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كان لدى إنرون بنية وآليات الحوكمة الرشيدة.</a:t>
            </a:r>
          </a:p>
          <a:p>
            <a:pPr algn="r" rtl="1"/>
            <a:r>
              <a:rPr lang="ar-JO" b="1" dirty="0" smtClean="0"/>
              <a:t>وكان لديها جهاز كبير لمتابعة قضايا المسئولية الإجتماعية.</a:t>
            </a:r>
          </a:p>
          <a:p>
            <a:pPr algn="r" rtl="1"/>
            <a:r>
              <a:rPr lang="ar-JO" b="1" dirty="0" smtClean="0"/>
              <a:t>ولديها قوانين سلوكية خاصة </a:t>
            </a:r>
            <a:r>
              <a:rPr lang="en-US" b="1" dirty="0" smtClean="0"/>
              <a:t>code of ethics</a:t>
            </a:r>
            <a:r>
              <a:rPr lang="ar-JO" b="1" dirty="0" smtClean="0"/>
              <a:t> بحقوق الإنسان.</a:t>
            </a:r>
          </a:p>
          <a:p>
            <a:pPr algn="r" rtl="1"/>
            <a:r>
              <a:rPr lang="ar-JO" b="1" dirty="0" smtClean="0"/>
              <a:t>ولكن هذه القوانين والقواعد الأخلاقية لم يلتزم بها أحد.</a:t>
            </a:r>
          </a:p>
          <a:p>
            <a:pPr algn="r" rtl="1"/>
            <a:r>
              <a:rPr lang="ar-JO" b="1" dirty="0" smtClean="0"/>
              <a:t>فتسابق المجلس والإدارة على إرتكاب كل أنواع المخالفات.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هي الدوافع وراء ما حدث في إنرون؟.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الرغبة في تحقيق ارقام الدخل الربعية والحفاظ على أسعار الأسهم بعد التوسعات التي حدثت في التسعينات</a:t>
            </a:r>
          </a:p>
          <a:p>
            <a:pPr algn="r" rtl="1"/>
            <a:r>
              <a:rPr lang="ar-JO" b="1" dirty="0" smtClean="0"/>
              <a:t>ممارسات تعويض الإداريين التنفيذيين – المكافئات</a:t>
            </a:r>
          </a:p>
          <a:p>
            <a:pPr algn="r" rtl="1"/>
            <a:r>
              <a:rPr lang="ar-JO" b="1" dirty="0" smtClean="0"/>
              <a:t>إعتماد نظم محاسبية قديمة</a:t>
            </a:r>
          </a:p>
          <a:p>
            <a:pPr algn="r" rtl="1"/>
            <a:r>
              <a:rPr lang="ar-JO" b="1" dirty="0" smtClean="0"/>
              <a:t>وضع طرق وأساليب لخفض الضرائب وإخفاء الحالة الفعلية للشركة والتعدي على إستقلالية شركات المحاسبة العامة.</a:t>
            </a: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إخفاق وال مارت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على الرغم من وجود سياسات قوية على الورق لم تتمكن إدارة الشركة من تطبيقها على جميع الفروع في الولايات المتحدة.</a:t>
            </a:r>
            <a:r>
              <a:rPr lang="en-US" b="1" dirty="0" smtClean="0"/>
              <a:t>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ضعف السيطرة الداخلية أحدث تآكلاً في سمعة الشركة كموظِف جاذب</a:t>
            </a:r>
            <a:r>
              <a:rPr lang="en-US" b="1" dirty="0" smtClean="0"/>
              <a:t> </a:t>
            </a:r>
            <a:r>
              <a:rPr lang="ar-JO" b="1" dirty="0" smtClean="0"/>
              <a:t>.</a:t>
            </a:r>
            <a:endParaRPr lang="en-US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ضعف قدرة الشركة على التوسع داخلياً.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ظهرت شكاوي عن: عمل إضافي مخالف للقانون - تمييز ضد النساء – مما دعا إلى تدخل الحكومة للتحقيق.</a:t>
            </a: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وال مارت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في بداية 2005 تم الإتفاق على حوار بين الإدارة والأعضاء المستقلين في لجنة التدقيق..</a:t>
            </a:r>
          </a:p>
          <a:p>
            <a:pPr algn="r" rtl="1"/>
            <a:r>
              <a:rPr lang="ar-JO" b="1" dirty="0" smtClean="0"/>
              <a:t>.. ولكن هذا  لم يحدث.</a:t>
            </a:r>
          </a:p>
          <a:p>
            <a:pPr algn="r" rtl="1"/>
            <a:r>
              <a:rPr lang="ar-JO" b="1" dirty="0" smtClean="0"/>
              <a:t>مما دفع الأعضاء المستقلين إلى إطلاع المساهمين.</a:t>
            </a:r>
            <a:endParaRPr lang="en-US" b="1" dirty="0" smtClean="0"/>
          </a:p>
          <a:p>
            <a:pPr algn="r" rtl="1"/>
            <a:r>
              <a:rPr lang="ar-JO" b="1" dirty="0" smtClean="0"/>
              <a:t>مما زاد الأمر سوءاً.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sz="5400" b="1"/>
              <a:t>وال مارت</a:t>
            </a:r>
            <a:endParaRPr lang="en-US" sz="5400" b="1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marL="609600" indent="-609600" algn="r" rtl="1">
              <a:lnSpc>
                <a:spcPct val="90000"/>
              </a:lnSpc>
            </a:pPr>
            <a:r>
              <a:rPr lang="ar-JO" sz="2800" b="1" dirty="0"/>
              <a:t>عشر قواعد لسام والتون – مؤسس وال مارت - لبناء مشروع ناجح: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إهتم بعملك. 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شارك زملاءك الأرباح وعاملهم كشركاء.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حفز شركاءك.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تواصل جيداً مع شركاءك.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قدر كل ما يعمله زملائك لصالح العمل.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إحتفل بنجاحك.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إستمع للجميع وشجعهم على الكلام.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تخطى توقعات زبائنك.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سيطر على مصاريفك.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تبنى أهداف تنضوي على تحدي.</a:t>
            </a:r>
            <a:endParaRPr lang="en-US" sz="2800" b="1" dirty="0"/>
          </a:p>
        </p:txBody>
      </p:sp>
      <p:pic>
        <p:nvPicPr>
          <p:cNvPr id="159748" name="Picture 4" descr="WAL-MART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437063"/>
            <a:ext cx="2232025" cy="22320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شركة ساتيام الهندية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أكبر شركة حاسوب وخدمات الحاسوب في الهند.</a:t>
            </a:r>
          </a:p>
          <a:p>
            <a:pPr algn="r" rtl="1"/>
            <a:r>
              <a:rPr lang="ar-JO" b="1" dirty="0" smtClean="0"/>
              <a:t>عانت من تعامل إدارتها بأسهم وال ستريت بشكل مكثف.</a:t>
            </a:r>
          </a:p>
          <a:p>
            <a:pPr algn="r" rtl="1"/>
            <a:r>
              <a:rPr lang="ar-JO" b="1" dirty="0" smtClean="0"/>
              <a:t>ومخالف لقوانين الشركة.</a:t>
            </a:r>
          </a:p>
          <a:p>
            <a:pPr algn="r" rtl="1"/>
            <a:r>
              <a:rPr lang="ar-JO" b="1" dirty="0" smtClean="0"/>
              <a:t>نجم عنه خسارة كبيرة.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Corporate governance serves the needs of shareholders and other stakeholders.</a:t>
            </a:r>
          </a:p>
          <a:p>
            <a:r>
              <a:rPr lang="en-US" b="1" dirty="0" smtClean="0"/>
              <a:t>By directing and controlling management activities with: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Good business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Objectivity,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Accountability 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Integrity. </a:t>
            </a:r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IFAC </a:t>
            </a:r>
            <a:r>
              <a:rPr lang="ar-JO" b="1" dirty="0" smtClean="0"/>
              <a:t>من تقرير إتحاد المحاسبين العالمي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JO" b="1" dirty="0" smtClean="0"/>
              <a:t>أكدت دراسة لإتحاد المحاسبين أن الشركات الناجحة:</a:t>
            </a:r>
          </a:p>
          <a:p>
            <a:pPr algn="r" rtl="1"/>
            <a:r>
              <a:rPr lang="ar-JO" b="1" dirty="0" smtClean="0"/>
              <a:t>فعلت أكثر من التركيز على الربح</a:t>
            </a:r>
          </a:p>
          <a:p>
            <a:pPr algn="r" rtl="1"/>
            <a:r>
              <a:rPr lang="ar-JO" b="1" dirty="0" smtClean="0"/>
              <a:t>حيث ركزوا على التحسين المستمر</a:t>
            </a:r>
          </a:p>
          <a:p>
            <a:pPr algn="r" rtl="1"/>
            <a:r>
              <a:rPr lang="ar-JO" b="1" dirty="0" smtClean="0"/>
              <a:t>وتبنوا وجهة نظر بعيدة المدى</a:t>
            </a:r>
          </a:p>
          <a:p>
            <a:pPr algn="r" rtl="1"/>
            <a:r>
              <a:rPr lang="ar-JO" b="1" dirty="0" smtClean="0"/>
              <a:t>وتصرفوا على أنهم أعضاء في مجتمع لديه حقوق ومسئوليات</a:t>
            </a:r>
          </a:p>
          <a:p>
            <a:pPr algn="r" rtl="1"/>
            <a:r>
              <a:rPr lang="ar-JO" b="1" dirty="0" smtClean="0"/>
              <a:t>وأما الشركات التي واجهت مصاعب  فكان لديها نظم إستراتيجية..</a:t>
            </a:r>
          </a:p>
          <a:p>
            <a:pPr algn="r" rtl="1"/>
            <a:r>
              <a:rPr lang="ar-JO" b="1" dirty="0" smtClean="0"/>
              <a:t>.. ولكن لم يكن هناك إهتمام بالحوكمة الرشيدة.</a:t>
            </a:r>
            <a:r>
              <a:rPr lang="en-US" b="1" dirty="0" smtClean="0"/>
              <a:t>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أسباب إخفاق عدد من الشركات</a:t>
            </a:r>
            <a:endParaRPr lang="ar-J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76400"/>
          <a:ext cx="8229600" cy="351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2362200"/>
                <a:gridCol w="1524000"/>
                <a:gridCol w="533400"/>
              </a:tblGrid>
              <a:tr h="57919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المخالفات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الدولة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الشركة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87234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المبالغة في الدخل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هولندا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أهولد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JO" dirty="0"/>
                    </a:p>
                  </a:txBody>
                  <a:tcPr/>
                </a:tc>
              </a:tr>
              <a:tr h="587234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المبالغة في الأرباح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الولايات المتحدة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إنرون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JO" dirty="0"/>
                    </a:p>
                  </a:txBody>
                  <a:tcPr/>
                </a:tc>
              </a:tr>
              <a:tr h="587234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توثيق تعاقدات زائفة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إيطاليا 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بارمالات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ar-JO" dirty="0"/>
                    </a:p>
                  </a:txBody>
                  <a:tcPr/>
                </a:tc>
              </a:tr>
              <a:tr h="587234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إختلاس من قبل المدير العام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الولايات المتحدة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تايكو 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ar-JO" dirty="0"/>
                    </a:p>
                  </a:txBody>
                  <a:tcPr/>
                </a:tc>
              </a:tr>
              <a:tr h="587234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تعجل تدوين دخول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الولايات المتحدة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زيروكس</a:t>
                      </a:r>
                      <a:endParaRPr lang="ar-JO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أسباب إخفاق عدد من الشركات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في المجمل عانت معظم هذه الشركات من:</a:t>
            </a:r>
          </a:p>
          <a:p>
            <a:pPr algn="r" rtl="1"/>
            <a:r>
              <a:rPr lang="ar-JO" b="1" dirty="0" smtClean="0"/>
              <a:t>مسلكيات سلبية في القمة</a:t>
            </a:r>
          </a:p>
          <a:p>
            <a:pPr algn="r" rtl="1"/>
            <a:r>
              <a:rPr lang="ar-JO" b="1" dirty="0" smtClean="0"/>
              <a:t>إدارة أرباح عدوانية </a:t>
            </a:r>
            <a:r>
              <a:rPr lang="en-US" b="1" dirty="0" smtClean="0"/>
              <a:t>Aggressive </a:t>
            </a:r>
            <a:endParaRPr lang="ar-JO" b="1" dirty="0" smtClean="0"/>
          </a:p>
          <a:p>
            <a:pPr algn="r" rtl="1"/>
            <a:r>
              <a:rPr lang="ar-JO" b="1" dirty="0" smtClean="0"/>
              <a:t>سيطرة داخلية ضعيفة</a:t>
            </a:r>
            <a:r>
              <a:rPr lang="en-US" b="1" dirty="0" smtClean="0"/>
              <a:t>weak internal control </a:t>
            </a:r>
            <a:endParaRPr lang="ar-JO" b="1" dirty="0" smtClean="0"/>
          </a:p>
          <a:p>
            <a:pPr algn="r" rtl="1"/>
            <a:r>
              <a:rPr lang="ar-JO" b="1" dirty="0" smtClean="0"/>
              <a:t>إدارة مخاطر غير فعالة</a:t>
            </a:r>
          </a:p>
          <a:p>
            <a:pPr algn="r" rtl="1"/>
            <a:r>
              <a:rPr lang="ar-JO" b="1" dirty="0" smtClean="0"/>
              <a:t>تقصير في المحاسبة والتقارير</a:t>
            </a: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مهم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تسيطر التقلبات على السوق..</a:t>
            </a:r>
          </a:p>
          <a:p>
            <a:pPr algn="r" rtl="1"/>
            <a:r>
              <a:rPr lang="ar-JO" b="1" dirty="0" smtClean="0"/>
              <a:t>.. فليس من الضروري أن تحقق الشركة أرباحاً في كل فترة </a:t>
            </a:r>
          </a:p>
          <a:p>
            <a:pPr algn="r" rtl="1"/>
            <a:r>
              <a:rPr lang="ar-JO" b="1" dirty="0" smtClean="0"/>
              <a:t>الأهم أن تحافظ على نزاهتها ومصداقيتها وسمعتها..</a:t>
            </a:r>
          </a:p>
          <a:p>
            <a:pPr algn="r" rtl="1"/>
            <a:r>
              <a:rPr lang="ar-JO" b="1" dirty="0" smtClean="0"/>
              <a:t>..فلا يتم تزييف النتائج..</a:t>
            </a:r>
          </a:p>
          <a:p>
            <a:pPr algn="r" rtl="1"/>
            <a:r>
              <a:rPr lang="ar-JO" b="1" dirty="0" smtClean="0"/>
              <a:t>..وإظهار أرباح زائفة.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sz="4000" b="1" dirty="0" smtClean="0">
                <a:solidFill>
                  <a:schemeClr val="accent3">
                    <a:lumMod val="75000"/>
                  </a:schemeClr>
                </a:solidFill>
              </a:rPr>
              <a:t>التقارير</a:t>
            </a:r>
          </a:p>
          <a:p>
            <a:pPr algn="r" rtl="1"/>
            <a:r>
              <a:rPr lang="ar-JO" b="1" dirty="0" smtClean="0"/>
              <a:t>أجب على الأسئلة التالية:</a:t>
            </a:r>
          </a:p>
          <a:p>
            <a:pPr algn="r" rtl="1"/>
            <a:r>
              <a:rPr lang="ar-JO" b="1" dirty="0" smtClean="0"/>
              <a:t>كم عدد التقارير التي تطلع عليها؟.</a:t>
            </a:r>
          </a:p>
          <a:p>
            <a:pPr algn="r" rtl="1"/>
            <a:r>
              <a:rPr lang="ar-JO" b="1" dirty="0" smtClean="0"/>
              <a:t>متى تطلع عليها؟.</a:t>
            </a:r>
          </a:p>
          <a:p>
            <a:pPr algn="r" rtl="1"/>
            <a:r>
              <a:rPr lang="ar-JO" b="1" dirty="0" smtClean="0"/>
              <a:t>هل تستفسر عن بعض الأمور؟.</a:t>
            </a:r>
          </a:p>
          <a:p>
            <a:pPr algn="r" rtl="1"/>
            <a:r>
              <a:rPr lang="ar-JO" b="1" dirty="0" smtClean="0"/>
              <a:t>هل تعلق على بعض التقارير؟.</a:t>
            </a:r>
          </a:p>
          <a:p>
            <a:pPr algn="r" rtl="1"/>
            <a:r>
              <a:rPr lang="ar-JO" b="1" dirty="0" smtClean="0"/>
              <a:t>ما مدى ثقتك بمحتوياتها؟.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اليوم الثالث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دور المدير العام</a:t>
            </a:r>
          </a:p>
          <a:p>
            <a:pPr algn="r" rtl="1"/>
            <a:r>
              <a:rPr lang="ar-JO" b="1" dirty="0" smtClean="0"/>
              <a:t>توظيف المدير العام.</a:t>
            </a:r>
          </a:p>
          <a:p>
            <a:pPr algn="r" rtl="1"/>
            <a:r>
              <a:rPr lang="ar-JO" b="1" dirty="0" smtClean="0"/>
              <a:t>الأركان الأربعة للعولمة.</a:t>
            </a:r>
          </a:p>
          <a:p>
            <a:pPr algn="r" rtl="1"/>
            <a:r>
              <a:rPr lang="ar-JO" b="1" dirty="0" smtClean="0"/>
              <a:t>وقفة مع قانون الشركات الأردني.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توظيف المدير العام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من أهم القرارات التي تأخذها مجالس الإدارة.. سواء عند التأسيس .. أو لملء شاغر هو توظيف المدير العام.</a:t>
            </a:r>
          </a:p>
          <a:p>
            <a:pPr algn="r" rtl="1"/>
            <a:r>
              <a:rPr lang="ar-JO" b="1" dirty="0" smtClean="0"/>
              <a:t>قبل المباشرة بإجراءات التعيين ينبغي تفهم ظروف العمل التي سيعمل بها:</a:t>
            </a:r>
          </a:p>
          <a:p>
            <a:pPr algn="r" rtl="1"/>
            <a:r>
              <a:rPr lang="ar-JO" b="1" dirty="0" smtClean="0"/>
              <a:t>مدى الإستقلالية؟.</a:t>
            </a:r>
          </a:p>
          <a:p>
            <a:pPr algn="r" rtl="1"/>
            <a:r>
              <a:rPr lang="ar-JO" b="1" dirty="0" smtClean="0"/>
              <a:t>هل سيتولى عملية شراء وتأسيس البنى التحتية؟.</a:t>
            </a:r>
          </a:p>
          <a:p>
            <a:pPr algn="r" rtl="1"/>
            <a:r>
              <a:rPr lang="ar-JO" b="1" dirty="0" smtClean="0"/>
              <a:t>هل سيضطلع في البناء التنظيمي؟.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بناء على ذلك يتم رسم صورة للشخص المطلوب.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توظيف المدير العام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الخصائص والمهارات المطلوبة بشخص المدير العام:</a:t>
            </a:r>
          </a:p>
          <a:p>
            <a:pPr algn="r" rtl="1"/>
            <a:r>
              <a:rPr lang="ar-JO" b="1" dirty="0" smtClean="0"/>
              <a:t>القيادة</a:t>
            </a:r>
          </a:p>
          <a:p>
            <a:pPr algn="r" rtl="1"/>
            <a:r>
              <a:rPr lang="ar-JO" b="1" dirty="0" smtClean="0"/>
              <a:t>النزاهة</a:t>
            </a:r>
          </a:p>
          <a:p>
            <a:pPr algn="r" rtl="1"/>
            <a:r>
              <a:rPr lang="ar-JO" b="1" dirty="0" smtClean="0"/>
              <a:t>التحمل</a:t>
            </a:r>
          </a:p>
          <a:p>
            <a:pPr algn="r" rtl="1"/>
            <a:r>
              <a:rPr lang="ar-JO" b="1" dirty="0" smtClean="0"/>
              <a:t>القدرة على وضع الحلول</a:t>
            </a:r>
          </a:p>
          <a:p>
            <a:pPr algn="r" rtl="1"/>
            <a:r>
              <a:rPr lang="ar-JO" b="1" dirty="0" smtClean="0"/>
              <a:t>لاعب فريق</a:t>
            </a:r>
          </a:p>
          <a:p>
            <a:pPr algn="r" rtl="1"/>
            <a:r>
              <a:rPr lang="ar-JO" b="1" dirty="0" smtClean="0"/>
              <a:t>.......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توظيف المدير العام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يتم الإتفاق على آلية للتعيين..</a:t>
            </a:r>
          </a:p>
          <a:p>
            <a:pPr algn="r" rtl="1"/>
            <a:r>
              <a:rPr lang="ar-JO" b="1" dirty="0" smtClean="0"/>
              <a:t>.. تشكيل لجنة</a:t>
            </a:r>
          </a:p>
          <a:p>
            <a:pPr algn="r" rtl="1"/>
            <a:r>
              <a:rPr lang="ar-JO" b="1" dirty="0" smtClean="0"/>
              <a:t>وضع تصور</a:t>
            </a:r>
          </a:p>
          <a:p>
            <a:pPr algn="r" rtl="1"/>
            <a:r>
              <a:rPr lang="ar-JO" b="1" dirty="0" smtClean="0"/>
              <a:t>تحديد العمر – سنوات الخبرة – التعليم</a:t>
            </a:r>
          </a:p>
          <a:p>
            <a:pPr algn="r" rtl="1"/>
            <a:r>
              <a:rPr lang="ar-JO" b="1" dirty="0" smtClean="0"/>
              <a:t>نشر إعلان بالصحف</a:t>
            </a:r>
          </a:p>
          <a:p>
            <a:pPr algn="r" rtl="1"/>
            <a:r>
              <a:rPr lang="ar-JO" b="1" dirty="0" smtClean="0"/>
              <a:t>إستقبال طلبات</a:t>
            </a:r>
          </a:p>
          <a:p>
            <a:pPr algn="r" rtl="1"/>
            <a:r>
              <a:rPr lang="ar-JO" b="1" dirty="0" smtClean="0"/>
              <a:t>فرز الطلبات وإعداد قائمة قصيرة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التوظيف الذكي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en-US" b="1" dirty="0" smtClean="0"/>
              <a:t>Smart recruitment</a:t>
            </a:r>
            <a:endParaRPr lang="ar-JO" b="1" dirty="0" smtClean="0"/>
          </a:p>
          <a:p>
            <a:pPr algn="r" rtl="1"/>
            <a:r>
              <a:rPr lang="ar-JO" b="1" dirty="0" smtClean="0"/>
              <a:t>التوظيف هو التوفيق بين طرفي معادلة: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متطلبات الوظيفة وقدرات المتقدم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يتم تقييم الأول بالتحليل</a:t>
            </a:r>
            <a:r>
              <a:rPr lang="en-US" b="1" dirty="0" smtClean="0"/>
              <a:t> job analysis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ويتم تقييم الثاني بدراسة: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 تاريخ المتقدم  .. السيرة الذاتية .. والإستقصاء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والمقابلة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وإجراء إختبارات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Sound corporate governance depends upon: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External marketplace commitment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Legislation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Healthy board culture which safeguards:</a:t>
            </a:r>
          </a:p>
          <a:p>
            <a:r>
              <a:rPr lang="en-US" b="1" dirty="0" smtClean="0"/>
              <a:t>Interests</a:t>
            </a:r>
          </a:p>
          <a:p>
            <a:r>
              <a:rPr lang="en-US" b="1" dirty="0" smtClean="0"/>
              <a:t>Policies </a:t>
            </a:r>
          </a:p>
          <a:p>
            <a:r>
              <a:rPr lang="en-US" b="1" dirty="0" smtClean="0"/>
              <a:t>Processes</a:t>
            </a:r>
          </a:p>
          <a:p>
            <a:r>
              <a:rPr lang="en-US" b="1" dirty="0"/>
              <a:t>V</a:t>
            </a:r>
            <a:r>
              <a:rPr lang="en-US" b="1" dirty="0" smtClean="0"/>
              <a:t>alues.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توظيف المدير العام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العمر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التعليم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المهارات – اللغوية – الحاسوب – المهارات الإدارية –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الخبرات: طبيعة الخبرات – عدد السنين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الخصائص السلوكية : العمل تحت الضغط – العمل بشكل مستقل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القيم الأساسية: النزاهة – الصدق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توظيف المدير العام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JO" b="1" dirty="0" smtClean="0"/>
              <a:t>تصميم مجموعة من الأسئلة تتغلق بالخصائص المطلوبة..</a:t>
            </a:r>
          </a:p>
          <a:p>
            <a:pPr algn="r" rtl="1"/>
            <a:r>
              <a:rPr lang="ar-JO" b="1" dirty="0" smtClean="0"/>
              <a:t>.. تشكل قاعدة للأسئلة الشفوية ( المقابلة ) والأسئلة التحريرية ( الإختبار )</a:t>
            </a:r>
          </a:p>
          <a:p>
            <a:pPr algn="r" rtl="1"/>
            <a:r>
              <a:rPr lang="ar-JO" b="1" dirty="0" smtClean="0"/>
              <a:t>يتم الإختيار بناء على: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دراسة السيرة الذاتية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المقابلة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الإختبار</a:t>
            </a:r>
          </a:p>
          <a:p>
            <a:pPr algn="r" rtl="1"/>
            <a:r>
              <a:rPr lang="ar-JO" b="1" dirty="0" smtClean="0"/>
              <a:t>بمنح عدد من النقاط لكل خاصية من قبل أعضاء اللجنة.</a:t>
            </a:r>
          </a:p>
          <a:p>
            <a:pPr algn="r" rtl="1"/>
            <a:r>
              <a:rPr lang="ar-JO" b="1" dirty="0" smtClean="0"/>
              <a:t>تعرض النتائج على المجلس لإتخاذ القرار.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4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3124200"/>
                <a:gridCol w="2700866"/>
                <a:gridCol w="423334"/>
              </a:tblGrid>
              <a:tr h="838200"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طبيعة الشركة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ظروف الشركة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غايات</a:t>
                      </a:r>
                      <a:r>
                        <a:rPr lang="ar-JO" sz="2800" b="1" baseline="0" dirty="0" smtClean="0"/>
                        <a:t> الشركة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JO" sz="2800" b="1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صغيرة، شركة تابعة لشركة قابضة</a:t>
                      </a:r>
                      <a:r>
                        <a:rPr lang="ar-JO" sz="2800" b="1" baseline="0" dirty="0" smtClean="0"/>
                        <a:t> 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جديدة، تواجه منافسة محتملة  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إنتاج الأثاث المعدني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800" b="1" dirty="0" smtClean="0"/>
                        <a:t>1</a:t>
                      </a:r>
                      <a:endParaRPr lang="ar-JO" sz="2800" b="1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متوسطة، مساهمة عامة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أداء ضعيف، مبيعات متراجعة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تصنيع هياكل السيارات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800" b="1" dirty="0" smtClean="0"/>
                        <a:t>2</a:t>
                      </a:r>
                      <a:endParaRPr lang="ar-JO" sz="2800" b="1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كبيرة شركة مساهمة خاصة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مقر العمل في عمان، المصنع بعيد، الأداء جيد، فرص للتوسع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تعبئة</a:t>
                      </a:r>
                      <a:r>
                        <a:rPr lang="ar-JO" sz="2800" b="1" baseline="0" dirty="0" smtClean="0"/>
                        <a:t> مياه معدنية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800" b="1" dirty="0" smtClean="0"/>
                        <a:t>3</a:t>
                      </a:r>
                      <a:endParaRPr lang="ar-JO" sz="2800" b="1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متوسطة، مساهمة خاصة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صعوبات فنية ، مشاكل جودة، شركة قائمة، نقص</a:t>
                      </a:r>
                      <a:r>
                        <a:rPr lang="ar-JO" sz="2800" b="1" baseline="0" dirty="0" smtClean="0"/>
                        <a:t> سيولة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إنتاج معدات ري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b="1" dirty="0" smtClean="0"/>
                        <a:t>4</a:t>
                      </a:r>
                      <a:endParaRPr lang="ar-JO" sz="2800" b="1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متوسطة، مساهمة خاصة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شركة قائمة، أداء جيد، تود التحول إلى منتجات من تصاميمها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800" b="1" dirty="0" smtClean="0"/>
                        <a:t>تجميع أجهزة منزلية</a:t>
                      </a:r>
                      <a:endParaRPr lang="ar-JO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b="1" dirty="0" smtClean="0"/>
                        <a:t>5</a:t>
                      </a:r>
                      <a:endParaRPr lang="ar-JO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دور المدير العام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يقترح الخطط الإستراتيجية.</a:t>
            </a:r>
          </a:p>
          <a:p>
            <a:pPr algn="r" rtl="1"/>
            <a:r>
              <a:rPr lang="ar-JO" b="1" dirty="0" smtClean="0"/>
              <a:t>يضع مقترح الخطة والموازنة السنوية.</a:t>
            </a:r>
          </a:p>
          <a:p>
            <a:pPr algn="r" rtl="1"/>
            <a:r>
              <a:rPr lang="ar-JO" b="1" dirty="0" smtClean="0"/>
              <a:t>يتابع النشاط اليومي للشركة الهادف إلى تحقيق غاياتها.</a:t>
            </a:r>
          </a:p>
          <a:p>
            <a:pPr algn="r" rtl="1"/>
            <a:r>
              <a:rPr lang="ar-JO" b="1" dirty="0" smtClean="0"/>
              <a:t>يبني قيادات وينمي مهارات في أوساط الفريق الذي يرأس.</a:t>
            </a:r>
          </a:p>
          <a:p>
            <a:pPr algn="r" rtl="1">
              <a:buNone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رئيس مجلس الإدارة والمدير العام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الفصل بين المنصبين يضمن إستقلالية المجلس.</a:t>
            </a:r>
          </a:p>
          <a:p>
            <a:pPr algn="r" rtl="1"/>
            <a:r>
              <a:rPr lang="ar-JO" b="1" dirty="0" smtClean="0"/>
              <a:t>أدوار متباينة.</a:t>
            </a:r>
          </a:p>
          <a:p>
            <a:pPr algn="r" rtl="1"/>
            <a:r>
              <a:rPr lang="ar-JO" b="1" dirty="0" smtClean="0"/>
              <a:t>التكامل مطلوب.</a:t>
            </a:r>
          </a:p>
          <a:p>
            <a:pPr algn="r" rtl="1"/>
            <a:r>
              <a:rPr lang="ar-JO" b="1" dirty="0" smtClean="0"/>
              <a:t>بناء لغة مشتركة يفيد الشركة.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ورشة عمل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توظيف مدير عام</a:t>
            </a:r>
          </a:p>
          <a:p>
            <a:pPr algn="r" rtl="1"/>
            <a:r>
              <a:rPr lang="ar-JO" b="1" dirty="0" smtClean="0"/>
              <a:t>خطوات التوظيف</a:t>
            </a:r>
          </a:p>
          <a:p>
            <a:pPr algn="r" rtl="1"/>
            <a:r>
              <a:rPr lang="ar-JO" b="1" dirty="0" smtClean="0"/>
              <a:t>الصفات المطلوبة</a:t>
            </a:r>
          </a:p>
          <a:p>
            <a:pPr algn="r" rtl="1"/>
            <a:r>
              <a:rPr lang="ar-JO" b="1" dirty="0" smtClean="0"/>
              <a:t>طريقة التوظيف</a:t>
            </a:r>
          </a:p>
          <a:p>
            <a:pPr algn="r" rtl="1"/>
            <a:r>
              <a:rPr lang="ar-JO" b="1" dirty="0" smtClean="0"/>
              <a:t>الإختبارات التحريرية</a:t>
            </a:r>
          </a:p>
          <a:p>
            <a:pPr algn="r" rtl="1"/>
            <a:r>
              <a:rPr lang="ar-JO" b="1" dirty="0" smtClean="0"/>
              <a:t>المقابلة</a:t>
            </a:r>
          </a:p>
          <a:p>
            <a:pPr algn="r" rtl="1"/>
            <a:r>
              <a:rPr lang="ar-JO" b="1" dirty="0" smtClean="0"/>
              <a:t>القرار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نموذج تويوتا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r" rtl="1"/>
            <a:r>
              <a:rPr lang="ar-JO" b="1" dirty="0" smtClean="0"/>
              <a:t>تؤمن تويوتا بأهمية إحترام وتقدير والحفاظ على مصالح الجهات المستفيدة </a:t>
            </a:r>
            <a:r>
              <a:rPr lang="en-US" sz="2800" b="1" dirty="0" smtClean="0"/>
              <a:t>stakeholders</a:t>
            </a:r>
            <a:r>
              <a:rPr lang="ar-JO" b="1" dirty="0" smtClean="0"/>
              <a:t> .. </a:t>
            </a:r>
          </a:p>
          <a:p>
            <a:pPr algn="r" rtl="1"/>
            <a:r>
              <a:rPr lang="ar-JO" b="1" dirty="0" smtClean="0"/>
              <a:t>وأهمية كسب ثقتهم.</a:t>
            </a:r>
          </a:p>
          <a:p>
            <a:pPr algn="r" rtl="1"/>
            <a:r>
              <a:rPr lang="ar-JO" b="1" dirty="0" smtClean="0"/>
              <a:t>وإشراك العاملين والموردين في آليات صنع القرار.</a:t>
            </a:r>
          </a:p>
          <a:p>
            <a:pPr algn="r" rtl="1"/>
            <a:r>
              <a:rPr lang="ar-JO" b="1" dirty="0" smtClean="0"/>
              <a:t>تشرك العاملين في الإدارة والحوكمة</a:t>
            </a:r>
            <a:r>
              <a:rPr lang="en-US" sz="2800" b="1" dirty="0" smtClean="0"/>
              <a:t>employee</a:t>
            </a:r>
            <a:r>
              <a:rPr lang="en-US" b="1" dirty="0" smtClean="0"/>
              <a:t> </a:t>
            </a:r>
            <a:r>
              <a:rPr lang="en-US" sz="2800" b="1" dirty="0" smtClean="0"/>
              <a:t>government </a:t>
            </a:r>
            <a:endParaRPr lang="ar-JO" b="1" dirty="0" smtClean="0"/>
          </a:p>
          <a:p>
            <a:pPr algn="r" rtl="1"/>
            <a:r>
              <a:rPr lang="ar-JO" b="1" dirty="0" smtClean="0"/>
              <a:t>تتبنى منهاج منظم لبناء القيادات.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نظام تويوتا</a:t>
            </a:r>
            <a:r>
              <a:rPr lang="ar-JO" sz="4000" smtClean="0"/>
              <a:t>1</a:t>
            </a:r>
            <a:endParaRPr lang="en-US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إبني قراراتك على فلسفة بعيدة المدى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إخرج المشاكل إلى السطح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إعتمد نظام السحب </a:t>
            </a:r>
            <a:r>
              <a:rPr lang="en-US" sz="2800" b="1" dirty="0" smtClean="0"/>
              <a:t>pull</a:t>
            </a:r>
            <a:r>
              <a:rPr lang="ar-JO" b="1" dirty="0" smtClean="0"/>
              <a:t> في الإنتاج لتجنب الإنتاج الزائد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وازن عبء العمل بين محطات الإنتاج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إبني ثقافة تشجع إيقاف الإنتاج لتصليح المشاكل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إبني نظم معايرة للعمليات لتسهيل التحسين المستمر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إعتمد أسلوب السيطرة بالنظر </a:t>
            </a:r>
            <a:r>
              <a:rPr lang="en-US" sz="2800" b="1" dirty="0" smtClean="0"/>
              <a:t>visual</a:t>
            </a:r>
            <a:r>
              <a:rPr lang="en-US" b="1" dirty="0" smtClean="0"/>
              <a:t> </a:t>
            </a:r>
            <a:r>
              <a:rPr lang="en-US" sz="2800" b="1" dirty="0" smtClean="0"/>
              <a:t>control</a:t>
            </a:r>
            <a:r>
              <a:rPr lang="ar-JO" b="1" dirty="0" smtClean="0"/>
              <a:t> حتى لا يتم إخفاء المشاكل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نظام تويوتا</a:t>
            </a:r>
            <a:r>
              <a:rPr lang="ar-JO" sz="4000" smtClean="0"/>
              <a:t>2</a:t>
            </a:r>
            <a:endParaRPr 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algn="r" rtl="1" eaLnBrk="1" hangingPunct="1">
              <a:buFontTx/>
              <a:buNone/>
            </a:pPr>
            <a:r>
              <a:rPr lang="ar-JO" sz="2800" dirty="0" smtClean="0"/>
              <a:t>8- </a:t>
            </a:r>
            <a:r>
              <a:rPr lang="ar-JO" b="1" dirty="0" smtClean="0"/>
              <a:t>إستعمل التكنولوجيا المناسبة.</a:t>
            </a:r>
          </a:p>
          <a:p>
            <a:pPr marL="609600" indent="-609600" algn="r" rtl="1" eaLnBrk="1" hangingPunct="1">
              <a:buFontTx/>
              <a:buNone/>
            </a:pPr>
            <a:r>
              <a:rPr lang="ar-JO" b="1" dirty="0" smtClean="0"/>
              <a:t>9- نمي قيادة تفهم العمل ويستوعبون الفلسفة ويعملون على نشرها.</a:t>
            </a:r>
          </a:p>
          <a:p>
            <a:pPr marL="609600" indent="-609600" algn="r" rtl="1" eaLnBrk="1" hangingPunct="1">
              <a:buFontTx/>
              <a:buNone/>
            </a:pPr>
            <a:r>
              <a:rPr lang="ar-JO" b="1" dirty="0" smtClean="0"/>
              <a:t>10- طور الفرق التي تؤمن بفلسفة المؤسسة وثقافتها.</a:t>
            </a:r>
          </a:p>
          <a:p>
            <a:pPr marL="609600" indent="-609600" algn="r" rtl="1" eaLnBrk="1" hangingPunct="1">
              <a:buFontTx/>
              <a:buNone/>
            </a:pPr>
            <a:r>
              <a:rPr lang="ar-JO" b="1" dirty="0" smtClean="0"/>
              <a:t>11- تعامل مع الموردين كشركاء.</a:t>
            </a:r>
          </a:p>
          <a:p>
            <a:pPr marL="609600" indent="-609600" algn="r" rtl="1" eaLnBrk="1" hangingPunct="1">
              <a:buFontTx/>
              <a:buNone/>
            </a:pPr>
            <a:r>
              <a:rPr lang="ar-JO" b="1" dirty="0" smtClean="0"/>
              <a:t>12- إذهب بنفسك إلى الموقع لفهم الواقع.</a:t>
            </a:r>
          </a:p>
          <a:p>
            <a:pPr marL="609600" indent="-609600" algn="r" rtl="1" eaLnBrk="1" hangingPunct="1">
              <a:buFontTx/>
              <a:buNone/>
            </a:pPr>
            <a:r>
              <a:rPr lang="ar-JO" b="1" dirty="0" smtClean="0"/>
              <a:t>13- إتخذ قراراتك ببطء وإحرص على الإجماع، نفذ بسرعة.</a:t>
            </a:r>
          </a:p>
          <a:p>
            <a:pPr marL="609600" indent="-609600" algn="r" rtl="1" eaLnBrk="1" hangingPunct="1">
              <a:buFontTx/>
              <a:buNone/>
            </a:pPr>
            <a:r>
              <a:rPr lang="ar-JO" b="1" dirty="0" smtClean="0"/>
              <a:t>14- تحول إلى مؤسسة معرفية </a:t>
            </a:r>
            <a:r>
              <a:rPr lang="en-US" sz="2800" b="1" dirty="0" smtClean="0"/>
              <a:t>learning</a:t>
            </a:r>
            <a:r>
              <a:rPr lang="en-US" b="1" dirty="0" smtClean="0"/>
              <a:t> </a:t>
            </a:r>
            <a:r>
              <a:rPr lang="en-US" sz="2800" b="1" dirty="0" smtClean="0"/>
              <a:t>organization</a:t>
            </a:r>
            <a:r>
              <a:rPr lang="ar-JO" b="1" dirty="0" smtClean="0"/>
              <a:t> 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sz="5400" b="1"/>
              <a:t>شركة هيوليت باكارد</a:t>
            </a:r>
            <a:endParaRPr lang="en-US" sz="5400" b="1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4525963"/>
          </a:xfrm>
        </p:spPr>
        <p:txBody>
          <a:bodyPr>
            <a:noAutofit/>
          </a:bodyPr>
          <a:lstStyle/>
          <a:p>
            <a:pPr marL="381000" indent="-381000" algn="r" rtl="1"/>
            <a:r>
              <a:rPr lang="ar-JO" b="1" dirty="0"/>
              <a:t>شركة هيوليت باكارد تعي ثقافتها وتسميها طريقة أتش بي وقد عملت على الحفاظ عليها خلال سنين وهي مبنية على :</a:t>
            </a:r>
          </a:p>
          <a:p>
            <a:pPr marL="381000" indent="-381000" algn="r" rtl="1">
              <a:buFont typeface="Wingdings" pitchFamily="2" charset="2"/>
              <a:buAutoNum type="arabicPeriod"/>
            </a:pPr>
            <a:r>
              <a:rPr lang="ar-JO" b="1" dirty="0"/>
              <a:t>إحترام الآخرين</a:t>
            </a:r>
          </a:p>
          <a:p>
            <a:pPr marL="381000" indent="-381000" algn="r" rtl="1">
              <a:buFont typeface="Wingdings" pitchFamily="2" charset="2"/>
              <a:buAutoNum type="arabicPeriod"/>
            </a:pPr>
            <a:r>
              <a:rPr lang="ar-JO" b="1" dirty="0"/>
              <a:t>الحس الأسري</a:t>
            </a:r>
          </a:p>
          <a:p>
            <a:pPr marL="381000" indent="-381000" algn="r" rtl="1">
              <a:buFont typeface="Wingdings" pitchFamily="2" charset="2"/>
              <a:buAutoNum type="arabicPeriod"/>
            </a:pPr>
            <a:r>
              <a:rPr lang="ar-JO" b="1" dirty="0"/>
              <a:t>والعمل الجاد</a:t>
            </a:r>
          </a:p>
          <a:p>
            <a:pPr marL="381000" indent="-381000" algn="r" rtl="1"/>
            <a:r>
              <a:rPr lang="ar-JO" b="1" dirty="0"/>
              <a:t>وقد تم تطويرها والحفاظ عليها من خلال تدريب المدراء والموظفين </a:t>
            </a:r>
          </a:p>
          <a:p>
            <a:pPr marL="381000" indent="-381000" algn="r" rtl="1"/>
            <a:r>
              <a:rPr lang="ar-JO" b="1" dirty="0"/>
              <a:t>ويعزى توسع الشركة بشكل أساسي إلى ثقافتها.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3551</TotalTime>
  <Words>6057</Words>
  <Application>Microsoft Office PowerPoint</Application>
  <PresentationFormat>On-screen Show (4:3)</PresentationFormat>
  <Paragraphs>1288</Paragraphs>
  <Slides>176</Slides>
  <Notes>176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176</vt:i4>
      </vt:variant>
    </vt:vector>
  </HeadingPairs>
  <TitlesOfParts>
    <vt:vector size="177" baseType="lpstr">
      <vt:lpstr>Office Theme</vt:lpstr>
      <vt:lpstr>بسم الله الرحمن الرحيم</vt:lpstr>
      <vt:lpstr>مع نهاية هذه الدورة</vt:lpstr>
      <vt:lpstr>اليوم الأول</vt:lpstr>
      <vt:lpstr>Definition تعريف</vt:lpstr>
      <vt:lpstr>Corporate governance حوكمة الشركات </vt:lpstr>
      <vt:lpstr>Corporate Governance</vt:lpstr>
      <vt:lpstr>Corporate Governance</vt:lpstr>
      <vt:lpstr>Slide 8</vt:lpstr>
      <vt:lpstr>Slide 9</vt:lpstr>
      <vt:lpstr>الشركات: الخلفية التاريخية</vt:lpstr>
      <vt:lpstr>مجالس الإدارة: الخلفية التاريخية</vt:lpstr>
      <vt:lpstr>Stakeholders أصحاب المصالح</vt:lpstr>
      <vt:lpstr> المساهمين Shareholders</vt:lpstr>
      <vt:lpstr>الإدارة والحوكمة</vt:lpstr>
      <vt:lpstr>أدوار ووظائف الإدارة </vt:lpstr>
      <vt:lpstr>أدوار ووظائف الحوكمة</vt:lpstr>
      <vt:lpstr>مقارنة</vt:lpstr>
      <vt:lpstr>الفرق</vt:lpstr>
      <vt:lpstr> مزايا تطبيق الحوكمة الرشيدة Benefits of implementing corporate governance</vt:lpstr>
      <vt:lpstr>مزايا تطبيق الحوكمة الرشيدة Benefits of implementing corporate governance</vt:lpstr>
      <vt:lpstr>مزايا تطبيق الحوكمة الرشيدة Benefits of implementing corporate governance</vt:lpstr>
      <vt:lpstr>مزايا تطبيق الحوكمة الرشيدة Benefits of implementing corporate governance</vt:lpstr>
      <vt:lpstr>مزايا تطبيق الحوكمة الرشيدة Benefits of implementing corporate governance</vt:lpstr>
      <vt:lpstr>كلفة الحوكمة</vt:lpstr>
      <vt:lpstr> سلبيات الحوكمة المحتملة</vt:lpstr>
      <vt:lpstr>سلبيات تغييب الحوكمة</vt:lpstr>
      <vt:lpstr>علاقة الإدارة التنفيذية ومجلس الإدارة</vt:lpstr>
      <vt:lpstr>إستخدامات الحوكمة</vt:lpstr>
      <vt:lpstr>دور مجلس الإدارة</vt:lpstr>
      <vt:lpstr>وقفة نقاشية</vt:lpstr>
      <vt:lpstr>اليوم الثاني</vt:lpstr>
      <vt:lpstr>ورشة عمل</vt:lpstr>
      <vt:lpstr>تمرين عملي على إجتماع مجلس إدارة</vt:lpstr>
      <vt:lpstr>تمرين عملي على إجتماع مجلس إدارة</vt:lpstr>
      <vt:lpstr>تمرين عملي على إجتماع مجلس إدارة</vt:lpstr>
      <vt:lpstr>تمرين عملي على إجتماع مجلس إدارة أعضاء المجلس</vt:lpstr>
      <vt:lpstr>مبادئ الحوكمة الرشيدة  Principles of good governance</vt:lpstr>
      <vt:lpstr>عوامل أساسية لإنجاح الحوكمة</vt:lpstr>
      <vt:lpstr>قواعد عمل الحوكمة الرشيدة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غايات الحوكمة الرشيدة  Objectives of good corporate governance </vt:lpstr>
      <vt:lpstr>آليات عمل مجلس الإدارة</vt:lpstr>
      <vt:lpstr>دور رئيس مجلس الإدارة</vt:lpstr>
      <vt:lpstr>خطوات لأداء أفضل</vt:lpstr>
      <vt:lpstr>أولاً: ترسيخ قواعد عمل إيجابية </vt:lpstr>
      <vt:lpstr>ثانياً: تعزيز فاعلية الإجتماعات</vt:lpstr>
      <vt:lpstr>وقفة نقاشية</vt:lpstr>
      <vt:lpstr>ثالثاً: بناء منظومة تقارير ناجعة</vt:lpstr>
      <vt:lpstr>رابعاً: بناء نظام متابعة أداء فعال</vt:lpstr>
      <vt:lpstr>خامساً: وضع نظام مكافئة للإدارة العليا</vt:lpstr>
      <vt:lpstr>*سادساً:نظام مخصصات لأعضاء المجلس</vt:lpstr>
      <vt:lpstr>سابعاً: وضع آليات صنع قرار فعالة</vt:lpstr>
      <vt:lpstr>ثامناً: وضع آلية تحليل مخاطر</vt:lpstr>
      <vt:lpstr>تاسعاً: وضع آلية محاسبة</vt:lpstr>
      <vt:lpstr>عاشراً: لجنة التدقيق</vt:lpstr>
      <vt:lpstr>حادي عشر: تفعيل إجتماعات الهيئة العامة</vt:lpstr>
      <vt:lpstr>ثاني عشر: التحسين المستمر</vt:lpstr>
      <vt:lpstr>ثالث عشر: ترسيخ ثقافة المتابعة لدى الأعضاء</vt:lpstr>
      <vt:lpstr>وقفة مع قانون الشركات الأردني</vt:lpstr>
      <vt:lpstr>قصة إنرون</vt:lpstr>
      <vt:lpstr>إنرون</vt:lpstr>
      <vt:lpstr>ما هي الدوافع وراء ما حدث في إنرون؟.</vt:lpstr>
      <vt:lpstr>إخفاق وال مارت</vt:lpstr>
      <vt:lpstr>وال مارت</vt:lpstr>
      <vt:lpstr>وال مارت</vt:lpstr>
      <vt:lpstr>شركة ساتيام الهندية</vt:lpstr>
      <vt:lpstr>IFAC من تقرير إتحاد المحاسبين العالمي</vt:lpstr>
      <vt:lpstr>أسباب إخفاق عدد من الشركات</vt:lpstr>
      <vt:lpstr>أسباب إخفاق عدد من الشركات</vt:lpstr>
      <vt:lpstr>مهم</vt:lpstr>
      <vt:lpstr>وقفة نقاشية</vt:lpstr>
      <vt:lpstr>اليوم الثالث</vt:lpstr>
      <vt:lpstr>توظيف المدير العام</vt:lpstr>
      <vt:lpstr>توظيف المدير العام</vt:lpstr>
      <vt:lpstr>توظيف المدير العام</vt:lpstr>
      <vt:lpstr>التوظيف الذكي</vt:lpstr>
      <vt:lpstr>توظيف المدير العام</vt:lpstr>
      <vt:lpstr>توظيف المدير العام</vt:lpstr>
      <vt:lpstr>Slide 92</vt:lpstr>
      <vt:lpstr>دور المدير العام</vt:lpstr>
      <vt:lpstr>رئيس مجلس الإدارة والمدير العام</vt:lpstr>
      <vt:lpstr>ورشة عمل</vt:lpstr>
      <vt:lpstr>نموذج تويوتا</vt:lpstr>
      <vt:lpstr>نظام تويوتا1</vt:lpstr>
      <vt:lpstr>نظام تويوتا2</vt:lpstr>
      <vt:lpstr>شركة هيوليت باكارد</vt:lpstr>
      <vt:lpstr>مشروع</vt:lpstr>
      <vt:lpstr>مشروع</vt:lpstr>
      <vt:lpstr>مشروع</vt:lpstr>
      <vt:lpstr>إقرار النظم والقوانين</vt:lpstr>
      <vt:lpstr>إعتماد التوسعات</vt:lpstr>
      <vt:lpstr>إدارة التغيير</vt:lpstr>
      <vt:lpstr>تمرين عملي</vt:lpstr>
      <vt:lpstr>ثقافة وقيم المؤسسة</vt:lpstr>
      <vt:lpstr>الأركان الأربعة للحوكمة</vt:lpstr>
      <vt:lpstr>الأركان الأربعة للحوكمة</vt:lpstr>
      <vt:lpstr>الأركان الأربعة للحوكمة</vt:lpstr>
      <vt:lpstr>الأركان الأربعة للحوكمة</vt:lpstr>
      <vt:lpstr>وقفة مع قانون الشركات الأردني</vt:lpstr>
      <vt:lpstr>اليوم الرابع</vt:lpstr>
      <vt:lpstr>قضايا هامة تتعلق بالحوكمة</vt:lpstr>
      <vt:lpstr>بعض المخاوف</vt:lpstr>
      <vt:lpstr>من فوائد الحوكمة الرشيدة</vt:lpstr>
      <vt:lpstr>الحوكمة والأداء</vt:lpstr>
      <vt:lpstr>Slide 118</vt:lpstr>
      <vt:lpstr>تمرين عملي</vt:lpstr>
      <vt:lpstr>أهمية الإستثمار في الحوكمة</vt:lpstr>
      <vt:lpstr>لجنة التدقيق</vt:lpstr>
      <vt:lpstr>إجتماعات لجنة التدقيق</vt:lpstr>
      <vt:lpstr>صلاحيات لجنة التدقيق</vt:lpstr>
      <vt:lpstr>دور لجنة التدقيق</vt:lpstr>
      <vt:lpstr>دور لجنة التدقيق</vt:lpstr>
      <vt:lpstr>المشاكل التي تواجهها الحوكمة</vt:lpstr>
      <vt:lpstr>المشاكل التي تواجهها الحوكمة</vt:lpstr>
      <vt:lpstr>المشاكل التي تواجهها الحوكمة</vt:lpstr>
      <vt:lpstr>المشاكل التي تواجهها الحوكمة</vt:lpstr>
      <vt:lpstr>المشاكل التي تواجهها الحوكمة</vt:lpstr>
      <vt:lpstr>وقفة نقاشية</vt:lpstr>
      <vt:lpstr>المشاكل التي تواجهها الحوكمة</vt:lpstr>
      <vt:lpstr>المشاكل التي تواجهها الحوكمة</vt:lpstr>
      <vt:lpstr>المشاكل التي تواجهها الحوكمة</vt:lpstr>
      <vt:lpstr>المشاكل التي تواجهها الحوكمة</vt:lpstr>
      <vt:lpstr>المشاكل التي تواجهها الحوكمة</vt:lpstr>
      <vt:lpstr>وقفة مع قانون الشركات الأردني</vt:lpstr>
      <vt:lpstr>النموذج الإنكليزي الأميريكي وغيره</vt:lpstr>
      <vt:lpstr>النموذج الإنكليزي الأميريكي وغيره</vt:lpstr>
      <vt:lpstr>النموذج الإنكليزي الأميريكي وغيره</vt:lpstr>
      <vt:lpstr>اليوم الخامس*</vt:lpstr>
      <vt:lpstr>Types of boardsأنواع المجالس</vt:lpstr>
      <vt:lpstr>Types of boardsأنواع المجالس</vt:lpstr>
      <vt:lpstr>Types of boardsأنواع المجالس</vt:lpstr>
      <vt:lpstr>Types of boardsأنواع المجالس</vt:lpstr>
      <vt:lpstr>Types of boardsأنواع المجالس</vt:lpstr>
      <vt:lpstr>إختيار أعضاء المجلس</vt:lpstr>
      <vt:lpstr>إختيار أعضاء المجلس</vt:lpstr>
      <vt:lpstr>إختيار أعضاء المجلس</vt:lpstr>
      <vt:lpstr>أنواع العضوية</vt:lpstr>
      <vt:lpstr>قواعد هامة</vt:lpstr>
      <vt:lpstr>عضوية المجلس</vt:lpstr>
      <vt:lpstr>مقارنة</vt:lpstr>
      <vt:lpstr>الإعداد للإجتماعات</vt:lpstr>
      <vt:lpstr>جدول الأعمال</vt:lpstr>
      <vt:lpstr>المحضر</vt:lpstr>
      <vt:lpstr>إدارة الإجتماع</vt:lpstr>
      <vt:lpstr>وقفة نقاشية</vt:lpstr>
      <vt:lpstr>دور أمين السر</vt:lpstr>
      <vt:lpstr>إجتماعات المجلس</vt:lpstr>
      <vt:lpstr>إجتماعات الهيئة العامة</vt:lpstr>
      <vt:lpstr>إجتماعات الهيئة العامة</vt:lpstr>
      <vt:lpstr>التقرير السنوي</vt:lpstr>
      <vt:lpstr>الإنتخابات</vt:lpstr>
      <vt:lpstr>تقييم أداء مجلس الإدارة </vt:lpstr>
      <vt:lpstr>الحوكمة من وجهة نظر الإدارة</vt:lpstr>
      <vt:lpstr>الحوكمة من وجهة نظر المساهمين</vt:lpstr>
      <vt:lpstr>الحوكمة والإدارة</vt:lpstr>
      <vt:lpstr>القيم والمسلكيات الإيجابية </vt:lpstr>
      <vt:lpstr>خمس عوامل مهمة</vt:lpstr>
      <vt:lpstr>Slide 171</vt:lpstr>
      <vt:lpstr>Slide 172</vt:lpstr>
      <vt:lpstr>Slide 173</vt:lpstr>
      <vt:lpstr>Slide 174</vt:lpstr>
      <vt:lpstr>Slide 175</vt:lpstr>
      <vt:lpstr>نقاش ختامي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Valued Acer Customer</dc:creator>
  <cp:lastModifiedBy>Valued Acer Customer</cp:lastModifiedBy>
  <cp:revision>54</cp:revision>
  <dcterms:created xsi:type="dcterms:W3CDTF">2010-12-07T05:02:03Z</dcterms:created>
  <dcterms:modified xsi:type="dcterms:W3CDTF">2010-12-23T21:16:37Z</dcterms:modified>
</cp:coreProperties>
</file>