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94.xml" ContentType="application/vnd.openxmlformats-officedocument.presentationml.slide+xml"/>
  <Override PartName="/ppt/slides/slide113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s/slide83.xml" ContentType="application/vnd.openxmlformats-officedocument.presentationml.slide+xml"/>
  <Override PartName="/ppt/slides/slide102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slides/slide90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slides/slide99.xml" ContentType="application/vnd.openxmlformats-officedocument.presentationml.slide+xml"/>
  <Override PartName="/ppt/diagrams/layout1.xml" ContentType="application/vnd.openxmlformats-officedocument.drawingml.diagramLayout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77.xml" ContentType="application/vnd.openxmlformats-officedocument.presentationml.slide+xml"/>
  <Override PartName="/ppt/slides/slide88.xml" ContentType="application/vnd.openxmlformats-officedocument.presentationml.slide+xml"/>
  <Override PartName="/ppt/slides/slide107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s/slide95.xml" ContentType="application/vnd.openxmlformats-officedocument.presentationml.slide+xml"/>
  <Override PartName="/ppt/slides/slide103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Default Extension="png" ContentType="image/png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55.xml" ContentType="application/vnd.openxmlformats-officedocument.presentationml.slide+xml"/>
  <Override PartName="/ppt/slides/slide73.xml" ContentType="application/vnd.openxmlformats-officedocument.presentationml.slide+xml"/>
  <Override PartName="/ppt/slides/slide8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3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33.xml" ContentType="application/vnd.openxmlformats-officedocument.presentationml.slide+xml"/>
  <Override PartName="/ppt/slides/slide44.xml" ContentType="application/vnd.openxmlformats-officedocument.presentationml.slide+xml"/>
  <Override PartName="/ppt/slides/slide62.xml" ContentType="application/vnd.openxmlformats-officedocument.presentationml.slide+xml"/>
  <Override PartName="/ppt/slides/slide80.xml" ContentType="application/vnd.openxmlformats-officedocument.presentationml.slide+xml"/>
  <Override PartName="/ppt/slides/slide91.xml" ContentType="application/vnd.openxmlformats-officedocument.presentationml.slide+xml"/>
  <Override PartName="/ppt/slides/slide110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22.xml" ContentType="application/vnd.openxmlformats-officedocument.presentationml.slide+xml"/>
  <Override PartName="/ppt/slides/slide51.xml" ContentType="application/vnd.openxmlformats-officedocument.presentationml.slide+xml"/>
  <Override PartName="/ppt/notesSlides/notesSlide24.xml" ContentType="application/vnd.openxmlformats-officedocument.presentationml.notesSlide+xml"/>
  <Override PartName="/ppt/notesSlides/notesSlide35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89.xml" ContentType="application/vnd.openxmlformats-officedocument.presentationml.slide+xml"/>
  <Override PartName="/ppt/slides/slide108.xml" ContentType="application/vnd.openxmlformats-officedocument.presentationml.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ppt/slides/slide87.xml" ContentType="application/vnd.openxmlformats-officedocument.presentationml.slide+xml"/>
  <Override PartName="/ppt/slides/slide96.xml" ContentType="application/vnd.openxmlformats-officedocument.presentationml.slide+xml"/>
  <Override PartName="/ppt/slides/slide106.xml" ContentType="application/vnd.openxmlformats-officedocument.presentationml.slide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s/slide85.xml" ContentType="application/vnd.openxmlformats-officedocument.presentationml.slide+xml"/>
  <Override PartName="/ppt/slides/slide104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s/slide92.xml" ContentType="application/vnd.openxmlformats-officedocument.presentationml.slide+xml"/>
  <Override PartName="/ppt/slides/slide111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81.xml" ContentType="application/vnd.openxmlformats-officedocument.presentationml.slide+xml"/>
  <Override PartName="/ppt/slides/slide100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79.xml" ContentType="application/vnd.openxmlformats-officedocument.presentationml.slide+xml"/>
  <Override PartName="/ppt/slides/slide109.xml" ContentType="application/vnd.openxmlformats-officedocument.presentationml.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s/slide97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slides/slide75.xml" ContentType="application/vnd.openxmlformats-officedocument.presentationml.slide+xml"/>
  <Override PartName="/ppt/slides/slide86.xml" ContentType="application/vnd.openxmlformats-officedocument.presentationml.slide+xml"/>
  <Override PartName="/ppt/slides/slide105.xml" ContentType="application/vnd.openxmlformats-officedocument.presentationml.slide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46.xml" ContentType="application/vnd.openxmlformats-officedocument.presentationml.slide+xml"/>
  <Override PartName="/ppt/slides/slide64.xml" ContentType="application/vnd.openxmlformats-officedocument.presentationml.slide+xml"/>
  <Override PartName="/ppt/slides/slide93.xml" ContentType="application/vnd.openxmlformats-officedocument.presentationml.slide+xml"/>
  <Override PartName="/ppt/slides/slide101.xml" ContentType="application/vnd.openxmlformats-officedocument.presentationml.slide+xml"/>
  <Override PartName="/ppt/slides/slide112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notesSlides/notesSlide19.xml" ContentType="application/vnd.openxmlformats-officedocument.presentationml.notesSlide+xml"/>
  <Override PartName="/ppt/slides/slide24.xml" ContentType="application/vnd.openxmlformats-officedocument.presentationml.slide+xml"/>
  <Override PartName="/ppt/slides/slide35.xml" ContentType="application/vnd.openxmlformats-officedocument.presentationml.slide+xml"/>
  <Override PartName="/ppt/slides/slide53.xml" ContentType="application/vnd.openxmlformats-officedocument.presentationml.slide+xml"/>
  <Override PartName="/ppt/slides/slide71.xml" ContentType="application/vnd.openxmlformats-officedocument.presentationml.slide+xml"/>
  <Override PartName="/ppt/slides/slide82.xml" ContentType="application/vnd.openxmlformats-officedocument.presentationml.slide+xml"/>
  <Default Extension="jpeg" ContentType="image/jpeg"/>
  <Override PartName="/ppt/diagrams/quickStyle1.xml" ContentType="application/vnd.openxmlformats-officedocument.drawingml.diagramStyle+xml"/>
  <Override PartName="/ppt/notesSlides/notesSlide37.xml" ContentType="application/vnd.openxmlformats-officedocument.presentationml.notesSlide+xml"/>
  <Override PartName="/ppt/slides/slide13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6.xml" ContentType="application/vnd.openxmlformats-officedocument.presentationml.notesSlide+xml"/>
  <Override PartName="/ppt/slides/slide20.xml" ContentType="application/vnd.openxmlformats-officedocument.presentationml.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40.xml" ContentType="application/vnd.openxmlformats-officedocument.presentationml.notesSlide+xml"/>
  <Override PartName="/ppt/slides/slide98.xml" ContentType="application/vnd.openxmlformats-officedocument.presentationml.slide+xml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115"/>
  </p:notesMasterIdLst>
  <p:sldIdLst>
    <p:sldId id="257" r:id="rId2"/>
    <p:sldId id="429" r:id="rId3"/>
    <p:sldId id="259" r:id="rId4"/>
    <p:sldId id="427" r:id="rId5"/>
    <p:sldId id="428" r:id="rId6"/>
    <p:sldId id="423" r:id="rId7"/>
    <p:sldId id="260" r:id="rId8"/>
    <p:sldId id="261" r:id="rId9"/>
    <p:sldId id="262" r:id="rId10"/>
    <p:sldId id="263" r:id="rId11"/>
    <p:sldId id="398" r:id="rId12"/>
    <p:sldId id="264" r:id="rId13"/>
    <p:sldId id="275" r:id="rId14"/>
    <p:sldId id="395" r:id="rId15"/>
    <p:sldId id="426" r:id="rId16"/>
    <p:sldId id="396" r:id="rId17"/>
    <p:sldId id="265" r:id="rId18"/>
    <p:sldId id="266" r:id="rId19"/>
    <p:sldId id="267" r:id="rId20"/>
    <p:sldId id="268" r:id="rId21"/>
    <p:sldId id="269" r:id="rId22"/>
    <p:sldId id="270" r:id="rId23"/>
    <p:sldId id="271" r:id="rId24"/>
    <p:sldId id="272" r:id="rId25"/>
    <p:sldId id="273" r:id="rId26"/>
    <p:sldId id="274" r:id="rId27"/>
    <p:sldId id="303" r:id="rId28"/>
    <p:sldId id="397" r:id="rId29"/>
    <p:sldId id="421" r:id="rId30"/>
    <p:sldId id="405" r:id="rId31"/>
    <p:sldId id="406" r:id="rId32"/>
    <p:sldId id="407" r:id="rId33"/>
    <p:sldId id="408" r:id="rId34"/>
    <p:sldId id="409" r:id="rId35"/>
    <p:sldId id="410" r:id="rId36"/>
    <p:sldId id="411" r:id="rId37"/>
    <p:sldId id="412" r:id="rId38"/>
    <p:sldId id="413" r:id="rId39"/>
    <p:sldId id="414" r:id="rId40"/>
    <p:sldId id="415" r:id="rId41"/>
    <p:sldId id="416" r:id="rId42"/>
    <p:sldId id="417" r:id="rId43"/>
    <p:sldId id="418" r:id="rId44"/>
    <p:sldId id="419" r:id="rId45"/>
    <p:sldId id="420" r:id="rId46"/>
    <p:sldId id="422" r:id="rId47"/>
    <p:sldId id="382" r:id="rId48"/>
    <p:sldId id="383" r:id="rId49"/>
    <p:sldId id="384" r:id="rId50"/>
    <p:sldId id="385" r:id="rId51"/>
    <p:sldId id="386" r:id="rId52"/>
    <p:sldId id="387" r:id="rId53"/>
    <p:sldId id="388" r:id="rId54"/>
    <p:sldId id="389" r:id="rId55"/>
    <p:sldId id="390" r:id="rId56"/>
    <p:sldId id="391" r:id="rId57"/>
    <p:sldId id="392" r:id="rId58"/>
    <p:sldId id="393" r:id="rId59"/>
    <p:sldId id="394" r:id="rId60"/>
    <p:sldId id="331" r:id="rId61"/>
    <p:sldId id="399" r:id="rId62"/>
    <p:sldId id="400" r:id="rId63"/>
    <p:sldId id="401" r:id="rId64"/>
    <p:sldId id="403" r:id="rId65"/>
    <p:sldId id="402" r:id="rId66"/>
    <p:sldId id="310" r:id="rId67"/>
    <p:sldId id="325" r:id="rId68"/>
    <p:sldId id="326" r:id="rId69"/>
    <p:sldId id="327" r:id="rId70"/>
    <p:sldId id="328" r:id="rId71"/>
    <p:sldId id="404" r:id="rId72"/>
    <p:sldId id="330" r:id="rId73"/>
    <p:sldId id="379" r:id="rId74"/>
    <p:sldId id="332" r:id="rId75"/>
    <p:sldId id="333" r:id="rId76"/>
    <p:sldId id="334" r:id="rId77"/>
    <p:sldId id="335" r:id="rId78"/>
    <p:sldId id="336" r:id="rId79"/>
    <p:sldId id="337" r:id="rId80"/>
    <p:sldId id="338" r:id="rId81"/>
    <p:sldId id="339" r:id="rId82"/>
    <p:sldId id="340" r:id="rId83"/>
    <p:sldId id="341" r:id="rId84"/>
    <p:sldId id="342" r:id="rId85"/>
    <p:sldId id="343" r:id="rId86"/>
    <p:sldId id="344" r:id="rId87"/>
    <p:sldId id="345" r:id="rId88"/>
    <p:sldId id="346" r:id="rId89"/>
    <p:sldId id="347" r:id="rId90"/>
    <p:sldId id="348" r:id="rId91"/>
    <p:sldId id="349" r:id="rId92"/>
    <p:sldId id="350" r:id="rId93"/>
    <p:sldId id="351" r:id="rId94"/>
    <p:sldId id="357" r:id="rId95"/>
    <p:sldId id="361" r:id="rId96"/>
    <p:sldId id="363" r:id="rId97"/>
    <p:sldId id="364" r:id="rId98"/>
    <p:sldId id="365" r:id="rId99"/>
    <p:sldId id="366" r:id="rId100"/>
    <p:sldId id="367" r:id="rId101"/>
    <p:sldId id="368" r:id="rId102"/>
    <p:sldId id="369" r:id="rId103"/>
    <p:sldId id="370" r:id="rId104"/>
    <p:sldId id="371" r:id="rId105"/>
    <p:sldId id="372" r:id="rId106"/>
    <p:sldId id="373" r:id="rId107"/>
    <p:sldId id="374" r:id="rId108"/>
    <p:sldId id="375" r:id="rId109"/>
    <p:sldId id="376" r:id="rId110"/>
    <p:sldId id="377" r:id="rId111"/>
    <p:sldId id="378" r:id="rId112"/>
    <p:sldId id="380" r:id="rId113"/>
    <p:sldId id="381" r:id="rId1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0" d="100"/>
          <a:sy n="50" d="100"/>
        </p:scale>
        <p:origin x="-1267" y="-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117" Type="http://schemas.openxmlformats.org/officeDocument/2006/relationships/viewProps" Target="viewProps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6" Type="http://schemas.openxmlformats.org/officeDocument/2006/relationships/slide" Target="slides/slide15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slide" Target="slides/slide86.xml"/><Relationship Id="rId102" Type="http://schemas.openxmlformats.org/officeDocument/2006/relationships/slide" Target="slides/slide101.xml"/><Relationship Id="rId110" Type="http://schemas.openxmlformats.org/officeDocument/2006/relationships/slide" Target="slides/slide109.xml"/><Relationship Id="rId11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13" Type="http://schemas.openxmlformats.org/officeDocument/2006/relationships/slide" Target="slides/slide112.xml"/><Relationship Id="rId118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16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11" Type="http://schemas.openxmlformats.org/officeDocument/2006/relationships/slide" Target="slides/slide11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14" Type="http://schemas.openxmlformats.org/officeDocument/2006/relationships/slide" Target="slides/slide113.xml"/><Relationship Id="rId119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4421E7-5FCC-4739-869C-99E75623525D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C35EF74C-E341-4216-A303-BB25801E22B8}">
      <dgm:prSet phldrT="[Text]"/>
      <dgm:spPr/>
      <dgm:t>
        <a:bodyPr/>
        <a:lstStyle/>
        <a:p>
          <a:pPr algn="l" rtl="1"/>
          <a:endParaRPr lang="en-US" dirty="0"/>
        </a:p>
      </dgm:t>
    </dgm:pt>
    <dgm:pt modelId="{629EAE1D-12C0-482B-A449-6AAC6F3C988A}" type="parTrans" cxnId="{381A3CA1-1330-48D9-8BE5-7F060092DD52}">
      <dgm:prSet/>
      <dgm:spPr/>
      <dgm:t>
        <a:bodyPr/>
        <a:lstStyle/>
        <a:p>
          <a:pPr algn="l" rtl="1"/>
          <a:endParaRPr lang="en-US"/>
        </a:p>
      </dgm:t>
    </dgm:pt>
    <dgm:pt modelId="{D7C43DE9-DC6D-409F-8C0E-43D0C4482C6A}" type="sibTrans" cxnId="{381A3CA1-1330-48D9-8BE5-7F060092DD52}">
      <dgm:prSet/>
      <dgm:spPr/>
      <dgm:t>
        <a:bodyPr/>
        <a:lstStyle/>
        <a:p>
          <a:pPr algn="l" rtl="1"/>
          <a:endParaRPr lang="en-US"/>
        </a:p>
      </dgm:t>
    </dgm:pt>
    <dgm:pt modelId="{827F075D-3693-4F9A-B83F-637023DE8694}">
      <dgm:prSet phldrT="[Text]"/>
      <dgm:spPr/>
      <dgm:t>
        <a:bodyPr/>
        <a:lstStyle/>
        <a:p>
          <a:pPr algn="l" rtl="1"/>
          <a:endParaRPr lang="en-US" dirty="0"/>
        </a:p>
      </dgm:t>
    </dgm:pt>
    <dgm:pt modelId="{00701388-959B-4203-AA6C-45BBDC232C45}" type="sibTrans" cxnId="{A8D1DC6C-83A4-49B3-AF5A-3D9CED5A8D88}">
      <dgm:prSet/>
      <dgm:spPr/>
      <dgm:t>
        <a:bodyPr/>
        <a:lstStyle/>
        <a:p>
          <a:pPr algn="l" rtl="1"/>
          <a:endParaRPr lang="en-US"/>
        </a:p>
      </dgm:t>
    </dgm:pt>
    <dgm:pt modelId="{4261945D-4C52-41DB-90E8-CA72D5743947}" type="parTrans" cxnId="{A8D1DC6C-83A4-49B3-AF5A-3D9CED5A8D88}">
      <dgm:prSet/>
      <dgm:spPr/>
      <dgm:t>
        <a:bodyPr/>
        <a:lstStyle/>
        <a:p>
          <a:pPr algn="l" rtl="1"/>
          <a:endParaRPr lang="en-US"/>
        </a:p>
      </dgm:t>
    </dgm:pt>
    <dgm:pt modelId="{651BDE01-C9D7-43C6-84FD-2D8DA861F153}">
      <dgm:prSet phldrT="[Text]"/>
      <dgm:spPr/>
      <dgm:t>
        <a:bodyPr/>
        <a:lstStyle/>
        <a:p>
          <a:pPr algn="l" rtl="1"/>
          <a:endParaRPr lang="en-US" dirty="0"/>
        </a:p>
      </dgm:t>
    </dgm:pt>
    <dgm:pt modelId="{630C629D-76FA-4F78-AE5B-C5407DEF97CF}" type="sibTrans" cxnId="{33111BA4-B8F2-4264-A9C1-DB86063357DA}">
      <dgm:prSet/>
      <dgm:spPr/>
      <dgm:t>
        <a:bodyPr/>
        <a:lstStyle/>
        <a:p>
          <a:pPr algn="l" rtl="1"/>
          <a:endParaRPr lang="en-US"/>
        </a:p>
      </dgm:t>
    </dgm:pt>
    <dgm:pt modelId="{A6DE3AAC-B996-4756-8ACB-BA833CAEA4E6}" type="parTrans" cxnId="{33111BA4-B8F2-4264-A9C1-DB86063357DA}">
      <dgm:prSet/>
      <dgm:spPr/>
      <dgm:t>
        <a:bodyPr/>
        <a:lstStyle/>
        <a:p>
          <a:pPr algn="l" rtl="1"/>
          <a:endParaRPr lang="en-US"/>
        </a:p>
      </dgm:t>
    </dgm:pt>
    <dgm:pt modelId="{24DF8DC3-D50F-473B-B01B-D623FFF7E9A8}" type="pres">
      <dgm:prSet presAssocID="{324421E7-5FCC-4739-869C-99E75623525D}" presName="Name0" presStyleCnt="0">
        <dgm:presLayoutVars>
          <dgm:dir/>
          <dgm:animLvl val="lvl"/>
          <dgm:resizeHandles val="exact"/>
        </dgm:presLayoutVars>
      </dgm:prSet>
      <dgm:spPr/>
    </dgm:pt>
    <dgm:pt modelId="{864A1C86-49BA-4504-B354-DD3A1911252B}" type="pres">
      <dgm:prSet presAssocID="{C35EF74C-E341-4216-A303-BB25801E22B8}" presName="parTxOnly" presStyleLbl="node1" presStyleIdx="0" presStyleCnt="3" custAng="10800000" custScaleY="157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B3C6AEE-C360-43E9-9240-014F40DA1A84}" type="pres">
      <dgm:prSet presAssocID="{D7C43DE9-DC6D-409F-8C0E-43D0C4482C6A}" presName="parTxOnlySpace" presStyleCnt="0"/>
      <dgm:spPr/>
    </dgm:pt>
    <dgm:pt modelId="{6A5AB330-616C-4C0A-92A3-E47FC4511FA8}" type="pres">
      <dgm:prSet presAssocID="{827F075D-3693-4F9A-B83F-637023DE8694}" presName="parTxOnly" presStyleLbl="node1" presStyleIdx="1" presStyleCnt="3" custAng="10800000" custScaleX="104202" custScaleY="157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CC48D56-BFB5-47CB-BAB8-73BEF507E882}" type="pres">
      <dgm:prSet presAssocID="{00701388-959B-4203-AA6C-45BBDC232C45}" presName="parTxOnlySpace" presStyleCnt="0"/>
      <dgm:spPr/>
    </dgm:pt>
    <dgm:pt modelId="{693988F7-A068-4DCF-9CE0-6889D93BB658}" type="pres">
      <dgm:prSet presAssocID="{651BDE01-C9D7-43C6-84FD-2D8DA861F153}" presName="parTxOnly" presStyleLbl="node1" presStyleIdx="2" presStyleCnt="3" custAng="10800000" custScaleY="15759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33111BA4-B8F2-4264-A9C1-DB86063357DA}" srcId="{324421E7-5FCC-4739-869C-99E75623525D}" destId="{651BDE01-C9D7-43C6-84FD-2D8DA861F153}" srcOrd="2" destOrd="0" parTransId="{A6DE3AAC-B996-4756-8ACB-BA833CAEA4E6}" sibTransId="{630C629D-76FA-4F78-AE5B-C5407DEF97CF}"/>
    <dgm:cxn modelId="{2E193D50-98E3-4010-A141-A0A239753A0E}" type="presOf" srcId="{324421E7-5FCC-4739-869C-99E75623525D}" destId="{24DF8DC3-D50F-473B-B01B-D623FFF7E9A8}" srcOrd="0" destOrd="0" presId="urn:microsoft.com/office/officeart/2005/8/layout/chevron1"/>
    <dgm:cxn modelId="{03767284-DA02-42BA-8E52-EA65C4E460D4}" type="presOf" srcId="{827F075D-3693-4F9A-B83F-637023DE8694}" destId="{6A5AB330-616C-4C0A-92A3-E47FC4511FA8}" srcOrd="0" destOrd="0" presId="urn:microsoft.com/office/officeart/2005/8/layout/chevron1"/>
    <dgm:cxn modelId="{A8D1DC6C-83A4-49B3-AF5A-3D9CED5A8D88}" srcId="{324421E7-5FCC-4739-869C-99E75623525D}" destId="{827F075D-3693-4F9A-B83F-637023DE8694}" srcOrd="1" destOrd="0" parTransId="{4261945D-4C52-41DB-90E8-CA72D5743947}" sibTransId="{00701388-959B-4203-AA6C-45BBDC232C45}"/>
    <dgm:cxn modelId="{A0026F3D-F45E-4752-9D68-31FDFF025325}" type="presOf" srcId="{651BDE01-C9D7-43C6-84FD-2D8DA861F153}" destId="{693988F7-A068-4DCF-9CE0-6889D93BB658}" srcOrd="0" destOrd="0" presId="urn:microsoft.com/office/officeart/2005/8/layout/chevron1"/>
    <dgm:cxn modelId="{381A3CA1-1330-48D9-8BE5-7F060092DD52}" srcId="{324421E7-5FCC-4739-869C-99E75623525D}" destId="{C35EF74C-E341-4216-A303-BB25801E22B8}" srcOrd="0" destOrd="0" parTransId="{629EAE1D-12C0-482B-A449-6AAC6F3C988A}" sibTransId="{D7C43DE9-DC6D-409F-8C0E-43D0C4482C6A}"/>
    <dgm:cxn modelId="{C53059ED-013C-4614-A911-97A36F1F41C5}" type="presOf" srcId="{C35EF74C-E341-4216-A303-BB25801E22B8}" destId="{864A1C86-49BA-4504-B354-DD3A1911252B}" srcOrd="0" destOrd="0" presId="urn:microsoft.com/office/officeart/2005/8/layout/chevron1"/>
    <dgm:cxn modelId="{924B8F5C-19B4-4687-B5A1-CDDC9BF58F67}" type="presParOf" srcId="{24DF8DC3-D50F-473B-B01B-D623FFF7E9A8}" destId="{864A1C86-49BA-4504-B354-DD3A1911252B}" srcOrd="0" destOrd="0" presId="urn:microsoft.com/office/officeart/2005/8/layout/chevron1"/>
    <dgm:cxn modelId="{75E2E5FE-2BCC-451E-863D-4270EFCF387C}" type="presParOf" srcId="{24DF8DC3-D50F-473B-B01B-D623FFF7E9A8}" destId="{0B3C6AEE-C360-43E9-9240-014F40DA1A84}" srcOrd="1" destOrd="0" presId="urn:microsoft.com/office/officeart/2005/8/layout/chevron1"/>
    <dgm:cxn modelId="{B4FF273F-D10C-47A1-9226-13EE6C52C9F4}" type="presParOf" srcId="{24DF8DC3-D50F-473B-B01B-D623FFF7E9A8}" destId="{6A5AB330-616C-4C0A-92A3-E47FC4511FA8}" srcOrd="2" destOrd="0" presId="urn:microsoft.com/office/officeart/2005/8/layout/chevron1"/>
    <dgm:cxn modelId="{66EAC78E-856E-42BE-A23B-09A035211220}" type="presParOf" srcId="{24DF8DC3-D50F-473B-B01B-D623FFF7E9A8}" destId="{ACC48D56-BFB5-47CB-BAB8-73BEF507E882}" srcOrd="3" destOrd="0" presId="urn:microsoft.com/office/officeart/2005/8/layout/chevron1"/>
    <dgm:cxn modelId="{8283E348-6E61-4796-B2F5-8EF7A63A8D86}" type="presParOf" srcId="{24DF8DC3-D50F-473B-B01B-D623FFF7E9A8}" destId="{693988F7-A068-4DCF-9CE0-6889D93BB658}" srcOrd="4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64A1C86-49BA-4504-B354-DD3A1911252B}">
      <dsp:nvSpPr>
        <dsp:cNvPr id="0" name=""/>
        <dsp:cNvSpPr/>
      </dsp:nvSpPr>
      <dsp:spPr>
        <a:xfrm rot="10800000">
          <a:off x="3279" y="1179208"/>
          <a:ext cx="2705695" cy="1705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lvl="0" algn="l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 rot="10800000">
        <a:off x="3279" y="1179208"/>
        <a:ext cx="2705695" cy="1705583"/>
      </dsp:txXfrm>
    </dsp:sp>
    <dsp:sp modelId="{6A5AB330-616C-4C0A-92A3-E47FC4511FA8}">
      <dsp:nvSpPr>
        <dsp:cNvPr id="0" name=""/>
        <dsp:cNvSpPr/>
      </dsp:nvSpPr>
      <dsp:spPr>
        <a:xfrm rot="10800000">
          <a:off x="2438405" y="1179208"/>
          <a:ext cx="2819388" cy="1705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lvl="0" algn="l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 rot="10800000">
        <a:off x="2438405" y="1179208"/>
        <a:ext cx="2819388" cy="1705583"/>
      </dsp:txXfrm>
    </dsp:sp>
    <dsp:sp modelId="{693988F7-A068-4DCF-9CE0-6889D93BB658}">
      <dsp:nvSpPr>
        <dsp:cNvPr id="0" name=""/>
        <dsp:cNvSpPr/>
      </dsp:nvSpPr>
      <dsp:spPr>
        <a:xfrm rot="10800000">
          <a:off x="4987224" y="1179208"/>
          <a:ext cx="2705695" cy="1705583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60033" tIns="86678" rIns="86678" bIns="86678" numCol="1" spcCol="1270" anchor="ctr" anchorCtr="0">
          <a:noAutofit/>
        </a:bodyPr>
        <a:lstStyle/>
        <a:p>
          <a:pPr lvl="0" algn="l" defTabSz="28892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6500" kern="1200" dirty="0"/>
        </a:p>
      </dsp:txBody>
      <dsp:txXfrm rot="10800000">
        <a:off x="4987224" y="1179208"/>
        <a:ext cx="2705695" cy="170558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68C830-E48C-490A-9989-E8B3CC4A71A2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66615A-3300-4D2F-ADF2-B2235AF1AF4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12</a:t>
            </a:fld>
            <a:endParaRPr lang="ar-JO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26</a:t>
            </a:fld>
            <a:endParaRPr lang="ar-JO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C9B86D0-2185-4BDF-9010-749FD62E2A32}" type="slidenum">
              <a:rPr lang="ar-JO" smtClean="0"/>
              <a:pPr/>
              <a:t>27</a:t>
            </a:fld>
            <a:endParaRPr lang="ar-JO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30</a:t>
            </a:fld>
            <a:endParaRPr lang="ar-JO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ar-JO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523673F-D5F9-49FC-BBDD-69C56EDC8F4C}" type="slidenum">
              <a:rPr lang="ar-JO" smtClean="0"/>
              <a:pPr>
                <a:defRPr/>
              </a:pPr>
              <a:t>31</a:t>
            </a:fld>
            <a:endParaRPr lang="ar-JO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32</a:t>
            </a:fld>
            <a:endParaRPr lang="ar-JO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33</a:t>
            </a:fld>
            <a:endParaRPr lang="ar-JO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36</a:t>
            </a:fld>
            <a:endParaRPr lang="ar-JO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4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JO" smtClean="0"/>
          </a:p>
        </p:txBody>
      </p:sp>
      <p:sp>
        <p:nvSpPr>
          <p:cNvPr id="284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0CBC1BC-E01D-412E-8C87-E590EBCDF06F}" type="slidenum">
              <a:rPr lang="ar-JO" smtClean="0"/>
              <a:pPr/>
              <a:t>15</a:t>
            </a:fld>
            <a:endParaRPr lang="ar-JO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5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3ABD0-A438-46EB-83F7-1BACEEE66B66}" type="slidenum">
              <a:rPr lang="ar-JO" smtClean="0"/>
              <a:pPr/>
              <a:t>39</a:t>
            </a:fld>
            <a:endParaRPr lang="ar-JO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0938" y="692150"/>
            <a:ext cx="4556125" cy="3416300"/>
          </a:xfrm>
          <a:ln/>
        </p:spPr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1E2915-BF25-4935-8CDD-B11BA5FB0659}" type="slidenum">
              <a:rPr lang="ar-JO" smtClean="0"/>
              <a:pPr>
                <a:defRPr/>
              </a:pPr>
              <a:t>43</a:t>
            </a:fld>
            <a:endParaRPr lang="ar-JO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1E2915-BF25-4935-8CDD-B11BA5FB0659}" type="slidenum">
              <a:rPr lang="ar-JO" smtClean="0"/>
              <a:pPr>
                <a:defRPr/>
              </a:pPr>
              <a:t>44</a:t>
            </a:fld>
            <a:endParaRPr lang="ar-JO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F1E2915-BF25-4935-8CDD-B11BA5FB0659}" type="slidenum">
              <a:rPr lang="ar-JO" smtClean="0"/>
              <a:pPr>
                <a:defRPr/>
              </a:pPr>
              <a:t>45</a:t>
            </a:fld>
            <a:endParaRPr lang="ar-JO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899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899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46899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C0FD0F8-4FF3-4EBA-AB60-41BECAB3C7B9}" type="slidenum">
              <a:rPr lang="ar-JO" smtClean="0">
                <a:latin typeface="Arial" pitchFamily="34" charset="0"/>
                <a:cs typeface="Arial" pitchFamily="34" charset="0"/>
              </a:rPr>
              <a:pPr/>
              <a:t>66</a:t>
            </a:fld>
            <a:endParaRPr lang="ar-JO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43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4843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E199BE-66F3-4F31-B8BC-EF843FBBE19B}" type="slidenum">
              <a:rPr lang="ar-JO" smtClean="0">
                <a:latin typeface="Arial" pitchFamily="34" charset="0"/>
                <a:cs typeface="Arial" pitchFamily="34" charset="0"/>
              </a:rPr>
              <a:pPr/>
              <a:t>67</a:t>
            </a:fld>
            <a:endParaRPr lang="ar-JO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17</a:t>
            </a:fld>
            <a:endParaRPr lang="ar-JO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53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4853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8003A3D-D3D2-44EB-97BA-9D1F4B3EBD82}" type="slidenum">
              <a:rPr lang="ar-JO" smtClean="0">
                <a:latin typeface="Arial" pitchFamily="34" charset="0"/>
                <a:cs typeface="Arial" pitchFamily="34" charset="0"/>
              </a:rPr>
              <a:pPr/>
              <a:t>68</a:t>
            </a:fld>
            <a:endParaRPr lang="ar-JO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64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64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4864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48B9DF1-600C-4771-8471-01BBD6AC50B8}" type="slidenum">
              <a:rPr lang="ar-JO" smtClean="0">
                <a:latin typeface="Arial" pitchFamily="34" charset="0"/>
                <a:cs typeface="Arial" pitchFamily="34" charset="0"/>
              </a:rPr>
              <a:pPr/>
              <a:t>69</a:t>
            </a:fld>
            <a:endParaRPr lang="ar-JO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7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74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4874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1FAC8B1-B092-46B1-A098-D57228BE4954}" type="slidenum">
              <a:rPr lang="ar-JO" smtClean="0">
                <a:latin typeface="Arial" pitchFamily="34" charset="0"/>
                <a:cs typeface="Arial" pitchFamily="34" charset="0"/>
              </a:rPr>
              <a:pPr/>
              <a:t>70</a:t>
            </a:fld>
            <a:endParaRPr lang="ar-JO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3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33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4833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0DCBD2A-8AB1-4B33-AFB4-0F3C80A41B28}" type="slidenum">
              <a:rPr lang="ar-JO" smtClean="0">
                <a:latin typeface="Arial" pitchFamily="34" charset="0"/>
                <a:cs typeface="Arial" pitchFamily="34" charset="0"/>
              </a:rPr>
              <a:pPr/>
              <a:t>71</a:t>
            </a:fld>
            <a:endParaRPr lang="ar-JO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94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94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ar-JO" smtClean="0"/>
          </a:p>
        </p:txBody>
      </p:sp>
      <p:sp>
        <p:nvSpPr>
          <p:cNvPr id="4894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D4557CCC-5229-4F8B-8B6C-FECE4F574B96}" type="slidenum">
              <a:rPr lang="ar-JO" smtClean="0">
                <a:latin typeface="Arial" pitchFamily="34" charset="0"/>
                <a:cs typeface="Arial" pitchFamily="34" charset="0"/>
              </a:rPr>
              <a:pPr/>
              <a:t>72</a:t>
            </a:fld>
            <a:endParaRPr lang="ar-JO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97</a:t>
            </a:fld>
            <a:endParaRPr lang="ar-JO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98</a:t>
            </a:fld>
            <a:endParaRPr lang="ar-JO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99</a:t>
            </a:fld>
            <a:endParaRPr lang="ar-JO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100</a:t>
            </a:fld>
            <a:endParaRPr lang="ar-JO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101</a:t>
            </a:fld>
            <a:endParaRPr lang="ar-J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18</a:t>
            </a:fld>
            <a:endParaRPr lang="ar-JO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102</a:t>
            </a:fld>
            <a:endParaRPr lang="ar-JO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103</a:t>
            </a:fld>
            <a:endParaRPr lang="ar-JO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104</a:t>
            </a:fld>
            <a:endParaRPr lang="ar-JO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ABE36-F62C-4916-AF12-60D851F9A29C}" type="slidenum">
              <a:rPr lang="ar-JO" smtClean="0"/>
              <a:pPr/>
              <a:t>105</a:t>
            </a:fld>
            <a:endParaRPr lang="ar-J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19</a:t>
            </a:fld>
            <a:endParaRPr lang="ar-J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22</a:t>
            </a:fld>
            <a:endParaRPr lang="ar-J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23</a:t>
            </a:fld>
            <a:endParaRPr lang="ar-JO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24</a:t>
            </a:fld>
            <a:endParaRPr lang="ar-JO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J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2097467-C3B9-492B-A3E7-0F99A59F2AB2}" type="slidenum">
              <a:rPr lang="ar-JO" smtClean="0"/>
              <a:pPr/>
              <a:t>25</a:t>
            </a:fld>
            <a:endParaRPr lang="ar-J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EABD26-AD00-4299-A3CB-03276734C668}" type="datetimeFigureOut">
              <a:rPr lang="en-US" smtClean="0"/>
              <a:pPr/>
              <a:t>17-Jun-13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D558B42-9B32-4E06-8082-459EACB27347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066800"/>
            <a:ext cx="7772400" cy="1470025"/>
          </a:xfrm>
        </p:spPr>
        <p:txBody>
          <a:bodyPr>
            <a:normAutofit fontScale="90000"/>
          </a:bodyPr>
          <a:lstStyle/>
          <a:p>
            <a:pPr rtl="1"/>
            <a:r>
              <a:rPr lang="ar-JO" sz="3600" b="1" dirty="0" smtClean="0">
                <a:solidFill>
                  <a:schemeClr val="bg1">
                    <a:lumMod val="75000"/>
                  </a:schemeClr>
                </a:solidFill>
              </a:rPr>
              <a:t>بسم الله الرحمن الرحيم</a:t>
            </a:r>
            <a:br>
              <a:rPr lang="ar-JO" sz="3600" b="1" dirty="0" smtClean="0">
                <a:solidFill>
                  <a:schemeClr val="bg1">
                    <a:lumMod val="75000"/>
                  </a:schemeClr>
                </a:solidFill>
              </a:rPr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ar-JO" sz="6000" b="1" dirty="0" smtClean="0">
                <a:solidFill>
                  <a:schemeClr val="bg1">
                    <a:lumMod val="50000"/>
                  </a:schemeClr>
                </a:solidFill>
              </a:rPr>
              <a:t>غرفة صناعة عمان</a:t>
            </a:r>
            <a:r>
              <a:rPr lang="ar-JO" sz="6000" dirty="0" smtClean="0"/>
              <a:t/>
            </a:r>
            <a:br>
              <a:rPr lang="ar-JO" sz="6000" dirty="0" smtClean="0"/>
            </a:br>
            <a:r>
              <a:rPr lang="ar-J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معهد إيجابي</a:t>
            </a:r>
            <a:br>
              <a:rPr lang="ar-JO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endParaRPr lang="en-US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200400"/>
            <a:ext cx="7696200" cy="3124200"/>
          </a:xfrm>
        </p:spPr>
        <p:txBody>
          <a:bodyPr>
            <a:normAutofit/>
          </a:bodyPr>
          <a:lstStyle/>
          <a:p>
            <a:pPr rtl="1"/>
            <a:r>
              <a:rPr lang="ar-JO" sz="5400" b="1" dirty="0" smtClean="0"/>
              <a:t>إدارة الإنتاج وتخطيط الإحتياجات</a:t>
            </a:r>
          </a:p>
          <a:p>
            <a:pPr rtl="1"/>
            <a:r>
              <a:rPr lang="ar-JO" sz="4000" b="1" dirty="0" smtClean="0"/>
              <a:t>اليوم الأول</a:t>
            </a:r>
          </a:p>
          <a:p>
            <a:pPr rtl="1"/>
            <a:r>
              <a:rPr lang="ar-JO" sz="2400" b="1" dirty="0" smtClean="0"/>
              <a:t>إعداد وتقديم: نديم أسعد</a:t>
            </a:r>
          </a:p>
          <a:p>
            <a:pPr rtl="1"/>
            <a:r>
              <a:rPr lang="ar-JO" sz="2800" b="1" dirty="0" smtClean="0"/>
              <a:t>17-19 حزيران2013</a:t>
            </a:r>
            <a:endParaRPr lang="en-US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النتائج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Flowchart: Stored Data 3"/>
          <p:cNvSpPr/>
          <p:nvPr/>
        </p:nvSpPr>
        <p:spPr>
          <a:xfrm>
            <a:off x="2209800" y="1600200"/>
            <a:ext cx="4267200" cy="45720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b="1" dirty="0" smtClean="0"/>
              <a:t>تحقيق الأهداف</a:t>
            </a:r>
          </a:p>
          <a:p>
            <a:pPr algn="ctr"/>
            <a:r>
              <a:rPr lang="ar-JO" sz="3200" b="1" dirty="0" smtClean="0"/>
              <a:t>إخفاق</a:t>
            </a:r>
          </a:p>
          <a:p>
            <a:pPr algn="ctr"/>
            <a:r>
              <a:rPr lang="ar-JO" sz="3200" b="1" dirty="0" smtClean="0"/>
              <a:t>دخل</a:t>
            </a:r>
          </a:p>
          <a:p>
            <a:pPr algn="ctr"/>
            <a:r>
              <a:rPr lang="ar-JO" sz="3200" b="1" dirty="0" smtClean="0"/>
              <a:t>تجارب</a:t>
            </a:r>
          </a:p>
          <a:p>
            <a:pPr algn="ctr"/>
            <a:r>
              <a:rPr lang="ar-JO" sz="3200" b="1" dirty="0" smtClean="0"/>
              <a:t>أفكار جديدة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رابعاً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لا تنتهج أسلوب ” الرغبة بعمل كل شيء ”: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هذا يؤدي إلى عدم إنجاز المهام بشكل كامل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ويترك هناك ملفات مفتوحة وغير مكتملة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ويعطي إحساس زائف بالإنجاز. </a:t>
            </a: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خامساً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تعامل بإيجابية وشجاعة مع الزوار المفاجئون: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إحذر من الذين يدخلون عليك قائلين: ” تسمح شوي ”..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التعامل مع المقاطعات من أفضل المهارات التي يمكن إكتسابها من أجل إدارة وقت أفضل.</a:t>
            </a: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سادساً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تجنب التكليف غير الفعال:</a:t>
            </a:r>
          </a:p>
          <a:p>
            <a:pPr algn="r" rtl="1"/>
            <a:r>
              <a:rPr lang="ar-JO" b="1" dirty="0" smtClean="0"/>
              <a:t>فهو يحتاج متابعة تستغرق وقتاً</a:t>
            </a:r>
          </a:p>
          <a:p>
            <a:pPr algn="r" rtl="1"/>
            <a:r>
              <a:rPr lang="ar-JO" b="1" dirty="0" smtClean="0"/>
              <a:t>ينبغي إعداد المساعدين من أجل أن يكون التكليف موفر للوقت..</a:t>
            </a:r>
          </a:p>
          <a:p>
            <a:pPr algn="r" rtl="1"/>
            <a:r>
              <a:rPr lang="ar-JO" b="1" dirty="0" smtClean="0"/>
              <a:t>.. وتحمل نتائج متواضعة في هذه الأثناء.</a:t>
            </a:r>
          </a:p>
          <a:p>
            <a:pPr algn="r" rtl="1"/>
            <a:r>
              <a:rPr lang="ar-JO" b="1" dirty="0" smtClean="0"/>
              <a:t>.. القاعدة العامة تقول.. أن إذا كان أحد الأشخاص يستطيع القيام بـ 80% من العمل فكلفه بذلك العمل.</a:t>
            </a:r>
            <a:endParaRPr lang="en-US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سابعاً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لا تؤجل:</a:t>
            </a:r>
          </a:p>
          <a:p>
            <a:pPr algn="r" rtl="1"/>
            <a:r>
              <a:rPr lang="ar-JO" b="1" dirty="0" smtClean="0"/>
              <a:t>اللص الأكبر للوقت</a:t>
            </a:r>
          </a:p>
          <a:p>
            <a:pPr algn="r" rtl="1"/>
            <a:r>
              <a:rPr lang="ar-JO" b="1" dirty="0" smtClean="0"/>
              <a:t>يجب العمل على التقليل منه</a:t>
            </a:r>
            <a:endParaRPr lang="ar-JO" b="1" dirty="0"/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ثامناً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كن قادراً على القول ” لا ”: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يجد كثيرون صعوبة في قول لا لكيلا يغضبوا الآخرين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إذا لم تفعل ذلك فلن يتوقفوا..</a:t>
            </a:r>
            <a:endParaRPr lang="en-US" b="1" dirty="0" smtClean="0"/>
          </a:p>
          <a:p>
            <a:pPr>
              <a:buFont typeface="Wingdings" pitchFamily="2" charset="2"/>
              <a:buChar char="ü"/>
            </a:pPr>
            <a:endParaRPr lang="ar-JO" dirty="0"/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تاسعاً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تعامل بنجاعة مع الإجتماعات: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يضيع الكثير من الوقت في الإجتماعات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يجب الحد من عدد الإجتماعات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..وتقصير مدة الإجتماعات</a:t>
            </a:r>
            <a:endParaRPr lang="en-US" b="1" dirty="0" smtClean="0"/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عاشراً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تجنب العمل بدون الإستناد على معلومات كاملة.</a:t>
            </a:r>
          </a:p>
          <a:p>
            <a:pPr algn="r" rtl="1"/>
            <a:r>
              <a:rPr lang="ar-JO" b="1" dirty="0" smtClean="0"/>
              <a:t>.. وبدون إعداد جيد..</a:t>
            </a:r>
          </a:p>
          <a:p>
            <a:pPr algn="r" rtl="1"/>
            <a:r>
              <a:rPr lang="ar-JO" b="1" dirty="0" smtClean="0"/>
              <a:t>.. والحصول على معلومات كافية.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حادي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تجنب التوتر والعمل تحت الضغط.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نظم نفسك بصورة أفضل.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قلل من أثر الأزمات الشخصية على عملك.</a:t>
            </a:r>
          </a:p>
          <a:p>
            <a:pPr algn="r" rtl="1"/>
            <a:endParaRPr lang="ar-JO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ثاني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تجنب التردد.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إحسم أمرك.</a:t>
            </a:r>
            <a:endParaRPr lang="ar-JO" b="1" dirty="0"/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ثالث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حسن التواصل مع الآخرين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التواصل السيء يضيع الوقت</a:t>
            </a:r>
            <a:endParaRPr lang="ar-JO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الإدارة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الإدارة هي...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.. إدارة الموارد .. حشدها – توظيفها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..إدارة الأداء .. تنظيمه .. ضبطه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200" b="1" dirty="0" smtClean="0"/>
              <a:t>..إدارة النتائج .. السيطرة عليها .. إستثمارها</a:t>
            </a:r>
            <a:endParaRPr lang="en-US" sz="3200" b="1" dirty="0"/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رابع عشر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خطط جيداً.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إتفق على خطة عمل واضحة مع أعضاء الفريق.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تجنب إنعدام في الوضوح في الأهداف والأولويات.</a:t>
            </a:r>
          </a:p>
          <a:p>
            <a:pPr algn="r" rtl="1"/>
            <a:endParaRPr lang="ar-JO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وقت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229600" cy="4525963"/>
          </a:xfrm>
        </p:spPr>
        <p:txBody>
          <a:bodyPr/>
          <a:lstStyle/>
          <a:p>
            <a:pPr algn="r" rtl="1"/>
            <a:r>
              <a:rPr lang="ar-JO" b="1" dirty="0" smtClean="0"/>
              <a:t>أهمية الوقت في الإنتاج: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الإلتزام ورضى الزبائن.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كلفة الإنتاج.</a:t>
            </a:r>
          </a:p>
          <a:p>
            <a:pPr algn="r" rtl="1"/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أدوات إدارة وقت الإنتاج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نظم مصممة داخلياً ( إكسل ).</a:t>
            </a:r>
          </a:p>
          <a:p>
            <a:pPr algn="r" rtl="1"/>
            <a:r>
              <a:rPr lang="ar-JO" b="1" dirty="0" smtClean="0"/>
              <a:t>نظم جاهزة ( برامج ).</a:t>
            </a:r>
            <a:endParaRPr lang="en-US" b="1" dirty="0"/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نصائح للتعامل الفعال مع وقت الإنتاج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إحرص أن يبدأ يومك بدون أي تأخير.</a:t>
            </a:r>
          </a:p>
          <a:p>
            <a:pPr algn="r" rtl="1"/>
            <a:r>
              <a:rPr lang="ar-JO" b="1" dirty="0" smtClean="0"/>
              <a:t>إحرص على أن لا تتمدد فترة الإستراحة.</a:t>
            </a:r>
          </a:p>
          <a:p>
            <a:pPr algn="r" rtl="1"/>
            <a:r>
              <a:rPr lang="ar-JO" b="1" dirty="0" smtClean="0"/>
              <a:t>إحرص على أن يتوقف العمل بالموعد المقرر.</a:t>
            </a:r>
          </a:p>
          <a:p>
            <a:pPr algn="r" rtl="1"/>
            <a:r>
              <a:rPr lang="ar-JO" b="1" dirty="0" smtClean="0"/>
              <a:t>خطط لكل طلبية جيداً .. إستخدم أدوات مناسبة.</a:t>
            </a:r>
          </a:p>
          <a:p>
            <a:pPr algn="r" rtl="1"/>
            <a:r>
              <a:rPr lang="ar-JO" b="1" dirty="0" smtClean="0"/>
              <a:t>إبني حساباتك على بيانات واقعية.</a:t>
            </a:r>
          </a:p>
          <a:p>
            <a:pPr algn="r" rtl="1"/>
            <a:r>
              <a:rPr lang="ar-JO" b="1" dirty="0" smtClean="0"/>
              <a:t>إبدأ الطلبية حسب المقرر.</a:t>
            </a:r>
            <a:endParaRPr lang="en-US" b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أنواع الموارد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موارد ملموسة: المدخلات، المعدات، موارد مالية،موارد بشرية، وقت، طاقة.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sz="3200" b="1" dirty="0" smtClean="0"/>
              <a:t>وموارد غير ملموسة: الأفكار والمواهب والخبرات. 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الموارد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إدارة الأفراد</a:t>
            </a:r>
          </a:p>
          <a:p>
            <a:pPr algn="r" rtl="1"/>
            <a:r>
              <a:rPr lang="ar-JO" sz="3200" b="1" dirty="0" smtClean="0"/>
              <a:t>إدارة مكان العمل</a:t>
            </a:r>
          </a:p>
          <a:p>
            <a:pPr algn="r" rtl="1"/>
            <a:r>
              <a:rPr lang="ar-JO" sz="3200" b="1" dirty="0" smtClean="0"/>
              <a:t>إدارة المعدات</a:t>
            </a:r>
          </a:p>
          <a:p>
            <a:pPr algn="r" rtl="1"/>
            <a:r>
              <a:rPr lang="ar-JO" sz="3200" b="1" dirty="0" smtClean="0"/>
              <a:t>إدارة المواد</a:t>
            </a:r>
          </a:p>
          <a:p>
            <a:pPr algn="r" rtl="1"/>
            <a:r>
              <a:rPr lang="ar-JO" sz="3200" b="1" dirty="0" smtClean="0"/>
              <a:t>إدارة الوقت</a:t>
            </a:r>
            <a:endParaRPr lang="en-US" sz="32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الإنتاج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الإنتاج هو التعبير المادي عن فكرة تم تصميمها.</a:t>
            </a:r>
          </a:p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     فكرة </a:t>
            </a:r>
            <a:r>
              <a:rPr lang="en-US" b="1" dirty="0" smtClean="0"/>
              <a:t>    </a:t>
            </a:r>
            <a:r>
              <a:rPr lang="ar-JO" b="1" dirty="0" smtClean="0"/>
              <a:t>         تصميم    </a:t>
            </a:r>
            <a:r>
              <a:rPr lang="en-US" b="1" dirty="0" smtClean="0"/>
              <a:t> </a:t>
            </a:r>
            <a:r>
              <a:rPr lang="ar-JO" b="1" dirty="0" smtClean="0"/>
              <a:t>       منتج</a:t>
            </a:r>
          </a:p>
          <a:p>
            <a:pPr algn="r" rtl="1">
              <a:buNone/>
            </a:pPr>
            <a:endParaRPr lang="ar-JO" b="1" dirty="0" smtClean="0"/>
          </a:p>
          <a:p>
            <a:pPr algn="r" rtl="1"/>
            <a:r>
              <a:rPr lang="ar-JO" b="1" dirty="0" smtClean="0"/>
              <a:t>إدارة الإنتاج هو الجهد المنظم المكرس لحشد وإستخدام الموارد لتحويل تصميم إلى منتج.  </a:t>
            </a:r>
            <a:endParaRPr lang="en-US" b="1" dirty="0"/>
          </a:p>
        </p:txBody>
      </p:sp>
      <p:sp>
        <p:nvSpPr>
          <p:cNvPr id="6" name="Left Arrow 5"/>
          <p:cNvSpPr/>
          <p:nvPr/>
        </p:nvSpPr>
        <p:spPr>
          <a:xfrm>
            <a:off x="4038600" y="2895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Arrow 6"/>
          <p:cNvSpPr/>
          <p:nvPr/>
        </p:nvSpPr>
        <p:spPr>
          <a:xfrm>
            <a:off x="5943600" y="2895600"/>
            <a:ext cx="978408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r" rtl="1" eaLnBrk="1" hangingPunct="1">
              <a:defRPr/>
            </a:pPr>
            <a:r>
              <a:rPr lang="ar-JO" b="1" dirty="0" smtClean="0">
                <a:solidFill>
                  <a:schemeClr val="accent1"/>
                </a:solidFill>
              </a:rPr>
              <a:t>إلى ماذا تهدف إدارة الإنتاج؟..</a:t>
            </a:r>
            <a:endParaRPr lang="en-US" b="1" dirty="0" smtClean="0">
              <a:solidFill>
                <a:schemeClr val="accent1"/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209800"/>
            <a:ext cx="8229600" cy="4389120"/>
          </a:xfrm>
        </p:spPr>
        <p:txBody>
          <a:bodyPr>
            <a:normAutofit/>
          </a:bodyPr>
          <a:lstStyle/>
          <a:p>
            <a:pPr algn="ctr" eaLnBrk="1" hangingPunct="1">
              <a:buFont typeface="Wingdings" pitchFamily="2" charset="2"/>
              <a:buNone/>
              <a:defRPr/>
            </a:pPr>
            <a:r>
              <a:rPr lang="ar-JO" sz="3200" b="1" dirty="0" smtClean="0">
                <a:solidFill>
                  <a:schemeClr val="accent1"/>
                </a:solidFill>
              </a:rPr>
              <a:t>تهدف إدارة الإنتاج إلى تحقيق أهداف الإنتاج بالإستخدام الأمثل للموارد المتاحة والحفاظ عليها..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ar-JO" sz="3200" b="1" dirty="0" smtClean="0">
              <a:solidFill>
                <a:schemeClr val="accent1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ar-JO" sz="3200" b="1" dirty="0" smtClean="0">
                <a:solidFill>
                  <a:schemeClr val="accent1"/>
                </a:solidFill>
              </a:rPr>
              <a:t>ما هي أهداف الإنتاج؟..</a:t>
            </a:r>
          </a:p>
          <a:p>
            <a:pPr algn="ctr" eaLnBrk="1" hangingPunct="1">
              <a:buFont typeface="Wingdings" pitchFamily="2" charset="2"/>
              <a:buNone/>
              <a:defRPr/>
            </a:pPr>
            <a:endParaRPr lang="ar-JO" sz="3200" b="1" dirty="0" smtClean="0">
              <a:solidFill>
                <a:schemeClr val="accent1"/>
              </a:solidFill>
            </a:endParaRPr>
          </a:p>
          <a:p>
            <a:pPr algn="ctr" eaLnBrk="1" hangingPunct="1">
              <a:buFont typeface="Wingdings" pitchFamily="2" charset="2"/>
              <a:buNone/>
              <a:defRPr/>
            </a:pPr>
            <a:r>
              <a:rPr lang="ar-JO" sz="3200" b="1" dirty="0" smtClean="0">
                <a:solidFill>
                  <a:schemeClr val="accent1"/>
                </a:solidFill>
              </a:rPr>
              <a:t>وما هي الموارد المتاحة في العادة؟؟..</a:t>
            </a:r>
            <a:endParaRPr lang="en-US" sz="3200" b="1" dirty="0" smtClean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ما هي الوحدة الإنتاجية ؟..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>
              <a:buFont typeface="Wingdings" pitchFamily="2" charset="2"/>
              <a:buChar char="Ø"/>
            </a:pPr>
            <a:r>
              <a:rPr lang="ar-JO" b="1" dirty="0" smtClean="0"/>
              <a:t>هي مصنع أو خط إنتاج يتكون من العناصر التالية: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آلية تزويد للمواد الأولية.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تخزين للمواد الأولية.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آلية إنتاج لمدخلات ( قطع ) من المواد الأولية.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آلية فحص جودة للقطع المصنعة.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آلية تزويد لقطع جاهزة.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آلية فحص القطع الجاهزة.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آلية تجميع.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آلية فحص للمنتج النهائي.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تخزين للمنتجات النهائية.</a:t>
            </a:r>
            <a:endParaRPr lang="en-US" b="1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pPr algn="ctr" rtl="1"/>
            <a:r>
              <a:rPr lang="ar-JO" sz="3200" b="1" dirty="0" smtClean="0">
                <a:solidFill>
                  <a:schemeClr val="bg1">
                    <a:lumMod val="50000"/>
                  </a:schemeClr>
                </a:solidFill>
              </a:rPr>
              <a:t>الجزء الأول</a:t>
            </a:r>
            <a:r>
              <a:rPr lang="ar-JO" b="1" dirty="0" smtClean="0"/>
              <a:t/>
            </a:r>
            <a:br>
              <a:rPr lang="ar-JO" b="1" dirty="0" smtClean="0"/>
            </a:br>
            <a:r>
              <a:rPr lang="ar-JO" b="1" dirty="0" smtClean="0"/>
              <a:t>إدارة الأفراد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32037"/>
            <a:ext cx="8229600" cy="4525963"/>
          </a:xfrm>
        </p:spPr>
        <p:txBody>
          <a:bodyPr/>
          <a:lstStyle/>
          <a:p>
            <a:pPr algn="r" rtl="1"/>
            <a:r>
              <a:rPr lang="en-US" b="1" dirty="0" smtClean="0"/>
              <a:t>People management</a:t>
            </a:r>
            <a:endParaRPr lang="ar-JO" b="1" dirty="0" smtClean="0"/>
          </a:p>
          <a:p>
            <a:pPr algn="r" rtl="1"/>
            <a:r>
              <a:rPr lang="ar-JO" b="1" dirty="0" smtClean="0"/>
              <a:t>ما هي إدارة الأفراد ؟؟..</a:t>
            </a:r>
            <a:endParaRPr lang="ar-JO" b="1" dirty="0"/>
          </a:p>
        </p:txBody>
      </p:sp>
      <p:sp>
        <p:nvSpPr>
          <p:cNvPr id="4" name="Oval 3"/>
          <p:cNvSpPr/>
          <p:nvPr/>
        </p:nvSpPr>
        <p:spPr>
          <a:xfrm>
            <a:off x="-304800" y="-533400"/>
            <a:ext cx="304800" cy="1066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ar-JO" sz="3200" dirty="0"/>
          </a:p>
        </p:txBody>
      </p:sp>
      <p:pic>
        <p:nvPicPr>
          <p:cNvPr id="2050" name="Picture 2" descr="C:\Documents and Settings\Nadim\Desktop\My Pictures\people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4724400"/>
            <a:ext cx="2438400" cy="2133600"/>
          </a:xfrm>
          <a:prstGeom prst="rect">
            <a:avLst/>
          </a:prstGeom>
          <a:noFill/>
        </p:spPr>
      </p:pic>
      <p:pic>
        <p:nvPicPr>
          <p:cNvPr id="5" name="Picture 2" descr="C:\Users\Eng.Nadim Asa'd\Desktop\Misc Picture\طائر الماينا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1"/>
            <a:ext cx="2895600" cy="68579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تعريف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هي عملية الحصول على الأشخاص الذين يصلحون للعمل في المؤسسة وتنمية قدراتهم بحيث يقوم كل فرد منهم بدوره على أفضل وجه والحفاظ عليهم.</a:t>
            </a:r>
          </a:p>
          <a:p>
            <a:pPr algn="r" rtl="1"/>
            <a:r>
              <a:rPr lang="ar-JO" sz="3200" b="1" dirty="0" smtClean="0"/>
              <a:t>هي الجهد الساعي إلى الحصول إلى الحد الأعلى من المخرجات </a:t>
            </a:r>
            <a:r>
              <a:rPr lang="ar-JO" sz="3200" b="1" dirty="0" smtClean="0">
                <a:solidFill>
                  <a:srgbClr val="0070C0"/>
                </a:solidFill>
              </a:rPr>
              <a:t>بأقل عدد من العاملين</a:t>
            </a:r>
            <a:r>
              <a:rPr lang="ar-JO" sz="3200" b="1" dirty="0" smtClean="0"/>
              <a:t>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JO" b="1" dirty="0" smtClean="0"/>
              <a:t>إدارة البشر .. إدارة ماذا؟..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إدارة الذات</a:t>
            </a:r>
          </a:p>
          <a:p>
            <a:pPr algn="r" rtl="1"/>
            <a:r>
              <a:rPr lang="ar-JO" sz="3200" b="1" dirty="0" smtClean="0"/>
              <a:t>إدارة عمل البشر</a:t>
            </a:r>
          </a:p>
          <a:p>
            <a:pPr algn="r" rtl="1"/>
            <a:r>
              <a:rPr lang="ar-JO" sz="3200" b="1" dirty="0" smtClean="0"/>
              <a:t>إدارة العلاقات</a:t>
            </a:r>
          </a:p>
          <a:p>
            <a:pPr algn="r" rtl="1"/>
            <a:r>
              <a:rPr lang="ar-JO" sz="3200" b="1" dirty="0" smtClean="0"/>
              <a:t>إدارة الفرق</a:t>
            </a:r>
          </a:p>
          <a:p>
            <a:pPr algn="r" rtl="1"/>
            <a:r>
              <a:rPr lang="ar-JO" sz="3200" b="1" dirty="0" smtClean="0"/>
              <a:t>إدارة النزاعات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تعارف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935480"/>
            <a:ext cx="9144000" cy="4389120"/>
          </a:xfrm>
        </p:spPr>
        <p:txBody>
          <a:bodyPr>
            <a:normAutofit lnSpcReduction="10000"/>
          </a:bodyPr>
          <a:lstStyle/>
          <a:p>
            <a:pPr algn="r" rtl="1"/>
            <a:r>
              <a:rPr lang="ar-JO" sz="3200" b="1" dirty="0" smtClean="0"/>
              <a:t>نديم أكرم أسعد</a:t>
            </a:r>
          </a:p>
          <a:p>
            <a:pPr algn="r" rtl="1"/>
            <a:r>
              <a:rPr lang="ar-JO" sz="3200" b="1" dirty="0" smtClean="0"/>
              <a:t>بكالوريوس هندسة</a:t>
            </a:r>
          </a:p>
          <a:p>
            <a:pPr algn="r" rtl="1"/>
            <a:r>
              <a:rPr lang="ar-JO" sz="3200" b="1" dirty="0" smtClean="0"/>
              <a:t>مستشار صناعي ومدرب إدراي</a:t>
            </a:r>
          </a:p>
          <a:p>
            <a:pPr algn="r" rtl="1"/>
            <a:r>
              <a:rPr lang="ar-JO" sz="3200" b="1" dirty="0" smtClean="0"/>
              <a:t>مؤلف خمسة كتب في الإدارة.</a:t>
            </a:r>
          </a:p>
          <a:p>
            <a:pPr algn="r" rtl="1"/>
            <a:r>
              <a:rPr lang="ar-JO" sz="3200" b="1" dirty="0" smtClean="0"/>
              <a:t>صاحب موقع أبعاد قيادية– </a:t>
            </a:r>
            <a:r>
              <a:rPr lang="en-US" sz="2400" b="1" dirty="0" smtClean="0"/>
              <a:t>www.leadershipdimensions.org</a:t>
            </a:r>
            <a:r>
              <a:rPr lang="ar-JO" sz="3200" b="1" dirty="0" smtClean="0"/>
              <a:t> </a:t>
            </a:r>
          </a:p>
          <a:p>
            <a:pPr algn="r" rtl="1"/>
            <a:r>
              <a:rPr lang="ar-JO" sz="3200" b="1" dirty="0" smtClean="0"/>
              <a:t>مدير ممارس وصناعي.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للتواصل: فيس بوك: أبعاد قيادية، </a:t>
            </a:r>
            <a:r>
              <a:rPr lang="en-US" sz="3200" b="1" dirty="0" err="1" smtClean="0">
                <a:latin typeface="+mj-lt"/>
              </a:rPr>
              <a:t>Nadim</a:t>
            </a:r>
            <a:r>
              <a:rPr lang="en-US" sz="3200" b="1" dirty="0" smtClean="0">
                <a:latin typeface="+mj-lt"/>
              </a:rPr>
              <a:t> </a:t>
            </a:r>
            <a:r>
              <a:rPr lang="en-US" sz="3200" b="1" dirty="0" err="1" smtClean="0">
                <a:latin typeface="+mj-lt"/>
              </a:rPr>
              <a:t>Asa’d</a:t>
            </a:r>
            <a:endParaRPr lang="en-US" sz="3200" b="1" dirty="0" smtClean="0">
              <a:latin typeface="+mj-lt"/>
            </a:endParaRPr>
          </a:p>
          <a:p>
            <a:pPr algn="r" rtl="1"/>
            <a:r>
              <a:rPr lang="en-US" sz="3200" b="1" smtClean="0">
                <a:latin typeface="+mj-lt"/>
              </a:rPr>
              <a:t>Nadim.asad@gmail.com- 0796304090</a:t>
            </a:r>
            <a:endParaRPr lang="en-US" sz="3200" b="1" dirty="0">
              <a:latin typeface="+mj-lt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التعامل مع إنسان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.. إنسان .. </a:t>
            </a:r>
          </a:p>
          <a:p>
            <a:pPr algn="r" rtl="1"/>
            <a:r>
              <a:rPr lang="ar-JO" sz="3200" b="1" dirty="0" smtClean="0"/>
              <a:t>ليس رقماً</a:t>
            </a:r>
          </a:p>
          <a:p>
            <a:pPr algn="r" rtl="1"/>
            <a:r>
              <a:rPr lang="ar-JO" sz="3200" b="1" dirty="0" smtClean="0"/>
              <a:t>ليس عبئاً ماليا</a:t>
            </a:r>
          </a:p>
          <a:p>
            <a:pPr algn="r" rtl="1"/>
            <a:r>
              <a:rPr lang="ar-JO" sz="3200" b="1" dirty="0" smtClean="0"/>
              <a:t>ليس مصدراً محتملاً للمشاكل</a:t>
            </a:r>
          </a:p>
          <a:p>
            <a:pPr algn="r" rtl="1"/>
            <a:r>
              <a:rPr lang="ar-JO" sz="3200" b="1" dirty="0" smtClean="0"/>
              <a:t>ليس جزءاً من حشد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التعامل مع إنسان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إنسان ..</a:t>
            </a:r>
          </a:p>
          <a:p>
            <a:pPr algn="r" rtl="1"/>
            <a:r>
              <a:rPr lang="ar-JO" sz="3200" b="1" dirty="0" smtClean="0"/>
              <a:t>لديه تطلعات وآمال وأحلام</a:t>
            </a:r>
          </a:p>
          <a:p>
            <a:pPr algn="r" rtl="1"/>
            <a:r>
              <a:rPr lang="ar-JO" sz="3200" b="1" dirty="0" smtClean="0"/>
              <a:t>لديه متطلبات مادية ومعنوية</a:t>
            </a:r>
          </a:p>
          <a:p>
            <a:pPr algn="r" rtl="1"/>
            <a:r>
              <a:rPr lang="ar-JO" sz="3200" b="1" dirty="0" smtClean="0"/>
              <a:t>يتوقع الإحترام والإنصاف</a:t>
            </a:r>
          </a:p>
          <a:p>
            <a:pPr algn="r" rtl="1"/>
            <a:r>
              <a:rPr lang="ar-JO" sz="3200" b="1" dirty="0" smtClean="0"/>
              <a:t>ويميل بطبعه إلى الإنتماء</a:t>
            </a:r>
          </a:p>
          <a:p>
            <a:pPr algn="r" rtl="1"/>
            <a:r>
              <a:rPr lang="ar-JO" sz="3200" b="1" dirty="0" smtClean="0"/>
              <a:t>ومطواع للتغيير..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أهداف إدارة البشر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458200" cy="4525963"/>
          </a:xfrm>
        </p:spPr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الحصول على أفضل الكفاءات بالتوظيف.</a:t>
            </a:r>
          </a:p>
          <a:p>
            <a:pPr algn="r" rtl="1"/>
            <a:r>
              <a:rPr lang="ar-JO" sz="3200" b="1" dirty="0" smtClean="0"/>
              <a:t>الإرتقاء بقدرات العاملين في المؤسسة بالتدريب والتحفيز.</a:t>
            </a:r>
          </a:p>
          <a:p>
            <a:pPr algn="r" rtl="1"/>
            <a:r>
              <a:rPr lang="ar-JO" sz="3200" b="1" dirty="0" smtClean="0"/>
              <a:t>تحسين خصائص العاملين في المؤسسة بالتوجيه والتوعية.</a:t>
            </a:r>
          </a:p>
          <a:p>
            <a:pPr algn="r" rtl="1"/>
            <a:r>
              <a:rPr lang="ar-JO" sz="3200" b="1" dirty="0" smtClean="0"/>
              <a:t>الحفاظ على كفاءات المؤسسة بخلق بيئة ملائمة.</a:t>
            </a:r>
          </a:p>
          <a:p>
            <a:pPr algn="r" rtl="1"/>
            <a:r>
              <a:rPr lang="ar-JO" sz="3200" b="1" dirty="0" smtClean="0"/>
              <a:t>الإستفادة القصوى من القدرات الجسمانية والذهنية للعاملين. </a:t>
            </a:r>
            <a:endParaRPr lang="ar-JO" sz="32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البشر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إدارة البشر من أكبر مسؤوليات الإدارة العليا</a:t>
            </a:r>
          </a:p>
          <a:p>
            <a:pPr algn="r" rtl="1"/>
            <a:r>
              <a:rPr lang="ar-JO" sz="3200" b="1" dirty="0" smtClean="0"/>
              <a:t>يجب أن يُنظر إلى إدارة البشر على أنها:</a:t>
            </a:r>
          </a:p>
          <a:p>
            <a:pPr algn="r" rtl="1"/>
            <a:r>
              <a:rPr lang="ar-JO" sz="3200" b="1" dirty="0" smtClean="0"/>
              <a:t>إدارة البشر داخل المؤسسة .. الموظفين..</a:t>
            </a:r>
          </a:p>
          <a:p>
            <a:pPr algn="r" rtl="1"/>
            <a:r>
              <a:rPr lang="ar-JO" sz="3200" b="1" dirty="0" smtClean="0"/>
              <a:t>وخارجها.. الزبائن..الموردين..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endParaRPr lang="ar-JO" sz="32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أدوات إدارة البشر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التوعية والتوجيه</a:t>
            </a:r>
          </a:p>
          <a:p>
            <a:pPr algn="r" rtl="1"/>
            <a:r>
              <a:rPr lang="ar-JO" sz="3200" b="1" dirty="0" smtClean="0"/>
              <a:t>نظام مكافئة مرن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أخلاقيات العمل</a:t>
            </a:r>
            <a:endParaRPr lang="en-US" sz="3200" b="1" dirty="0" smtClean="0"/>
          </a:p>
          <a:p>
            <a:pPr algn="r" rtl="1"/>
            <a:r>
              <a:rPr lang="en-US" sz="3200" b="1" dirty="0" smtClean="0"/>
              <a:t>Benchmarking</a:t>
            </a:r>
            <a:r>
              <a:rPr lang="ar-JO" sz="3200" b="1" dirty="0" smtClean="0"/>
              <a:t>التقييس</a:t>
            </a:r>
            <a:endParaRPr lang="en-US" sz="3200" b="1" dirty="0" smtClean="0"/>
          </a:p>
          <a:p>
            <a:pPr algn="r" rtl="1"/>
            <a:r>
              <a:rPr lang="ar-JO" sz="3200" b="1" dirty="0" smtClean="0"/>
              <a:t>المسؤولية الإجتماعية</a:t>
            </a:r>
            <a:r>
              <a:rPr lang="en-US" sz="3200" b="1" dirty="0" smtClean="0"/>
              <a:t> </a:t>
            </a:r>
          </a:p>
          <a:p>
            <a:pPr algn="r" rtl="1"/>
            <a:r>
              <a:rPr lang="en-US" sz="3200" b="1" dirty="0" smtClean="0"/>
              <a:t> </a:t>
            </a:r>
            <a:r>
              <a:rPr lang="ar-JO" sz="3200" b="1" dirty="0" smtClean="0"/>
              <a:t>التدريب لتعزيز المهارات والمعارف </a:t>
            </a:r>
            <a:r>
              <a:rPr lang="en-US" sz="3200" b="1" dirty="0" smtClean="0"/>
              <a:t> </a:t>
            </a:r>
          </a:p>
          <a:p>
            <a:pPr algn="r" rtl="1"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أدوات إدارة البشر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تخطيط التوظيف</a:t>
            </a:r>
          </a:p>
          <a:p>
            <a:pPr algn="r" rtl="1"/>
            <a:r>
              <a:rPr lang="ar-JO" sz="3200" b="1" dirty="0" smtClean="0"/>
              <a:t>التعاون</a:t>
            </a:r>
          </a:p>
          <a:p>
            <a:pPr algn="r" rtl="1"/>
            <a:r>
              <a:rPr lang="ar-JO" sz="3200" b="1" dirty="0" smtClean="0"/>
              <a:t>منح الصلاحيات</a:t>
            </a:r>
          </a:p>
          <a:p>
            <a:pPr algn="r" rtl="1"/>
            <a:r>
              <a:rPr lang="ar-JO" sz="3200" b="1" dirty="0" smtClean="0"/>
              <a:t>الأمان الوظيفي</a:t>
            </a:r>
          </a:p>
          <a:p>
            <a:pPr algn="r" rtl="1"/>
            <a:r>
              <a:rPr lang="ar-JO" sz="3200" b="1" dirty="0" smtClean="0"/>
              <a:t>المسلكيات الأخلاقية</a:t>
            </a:r>
          </a:p>
          <a:p>
            <a:pPr algn="r" rtl="1"/>
            <a:r>
              <a:rPr lang="ar-JO" sz="3200" b="1" dirty="0" smtClean="0"/>
              <a:t>الإشراك بالمعلومات</a:t>
            </a:r>
            <a:endParaRPr lang="en-US" sz="3200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أهمية العنصر البشري.</a:t>
            </a:r>
            <a:endParaRPr lang="ar-JO" sz="32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Team building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بناء الفريق</a:t>
            </a:r>
          </a:p>
          <a:p>
            <a:pPr algn="r" rtl="1"/>
            <a:r>
              <a:rPr lang="ar-JO" sz="3200" b="1" dirty="0" smtClean="0"/>
              <a:t>التوظيف المدروس</a:t>
            </a:r>
          </a:p>
          <a:p>
            <a:pPr algn="r" rtl="1"/>
            <a:r>
              <a:rPr lang="ar-JO" sz="3200" b="1" dirty="0" smtClean="0"/>
              <a:t>التدريب</a:t>
            </a:r>
          </a:p>
          <a:p>
            <a:pPr algn="r" rtl="1"/>
            <a:r>
              <a:rPr lang="ar-JO" sz="3200" b="1" dirty="0" smtClean="0"/>
              <a:t>التوعية </a:t>
            </a:r>
          </a:p>
          <a:p>
            <a:pPr algn="r" rtl="1"/>
            <a:r>
              <a:rPr lang="ar-JO" sz="3200" b="1" dirty="0" smtClean="0"/>
              <a:t>بناء الدافعية</a:t>
            </a:r>
          </a:p>
          <a:p>
            <a:pPr algn="r" rtl="1"/>
            <a:r>
              <a:rPr lang="ar-JO" sz="3200" b="1" dirty="0" smtClean="0"/>
              <a:t>بناء روح الفريق .. </a:t>
            </a:r>
          </a:p>
          <a:p>
            <a:pPr algn="r" rtl="1"/>
            <a:r>
              <a:rPr lang="ar-JO" sz="3200" b="1" dirty="0" smtClean="0"/>
              <a:t>تعزيز روح الفريق.. </a:t>
            </a:r>
            <a:endParaRPr lang="ar-JO" sz="3200" b="1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ar-JO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الجزء الثاني</a:t>
            </a:r>
            <a:endParaRPr lang="en-US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JO" sz="6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إدارة مكان العمل</a:t>
            </a:r>
            <a:endParaRPr lang="en-US" sz="6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1026" name="Picture 2" descr="C:\Users\Eng.Nadim Asa'd\Desktop\Misc Picture\ديك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2098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مكان العمل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من بين الموارد المتاحة للإدارة للتعامل معها.. المكان.</a:t>
            </a:r>
          </a:p>
          <a:p>
            <a:pPr algn="r" rtl="1"/>
            <a:r>
              <a:rPr lang="ar-JO" sz="3200" b="1" dirty="0" smtClean="0"/>
              <a:t>الذي يجب إستغلاله إستغلالاً كفؤاً..</a:t>
            </a:r>
          </a:p>
          <a:p>
            <a:pPr algn="r" rtl="1"/>
            <a:r>
              <a:rPr lang="ar-JO" sz="3200" b="1" dirty="0" smtClean="0"/>
              <a:t>.. بحيث ييسر العمل اليومي.</a:t>
            </a:r>
          </a:p>
          <a:p>
            <a:pPr algn="r" rtl="1"/>
            <a:r>
              <a:rPr lang="ar-JO" sz="3200" b="1" dirty="0" smtClean="0"/>
              <a:t>وهذا يتطلب – تصميماً ملائماً بدايةً</a:t>
            </a:r>
          </a:p>
          <a:p>
            <a:pPr algn="r" rtl="1"/>
            <a:r>
              <a:rPr lang="ar-JO" sz="3200" b="1" dirty="0" smtClean="0"/>
              <a:t>وصيانة وترتيب ونظافة لاحقاً وعلى الدوام. </a:t>
            </a:r>
            <a:endParaRPr 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ما هي الإدارة ؟..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sz="3200" b="1" dirty="0" smtClean="0"/>
              <a:t>تعريف الإدارة: عملية إستخدام الموارد المتاحة بأعلى كفاءة ممكنة من أجل الخروج بأفضل المخرجات. </a:t>
            </a:r>
            <a:endParaRPr lang="en-US" sz="3200" b="1" dirty="0" smtClean="0"/>
          </a:p>
          <a:p>
            <a:pPr algn="r" rtl="1"/>
            <a:endParaRPr lang="ar-JO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ضرورة تصميم (ترتيب) قاعات الإنتاج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التصميم السليم والمناسب لقاعة الإنتاج من أهم عوامل نجاح المشروع الصناعي.</a:t>
            </a:r>
          </a:p>
          <a:p>
            <a:pPr algn="r" rtl="1"/>
            <a:r>
              <a:rPr lang="ar-JO" sz="3200" b="1" dirty="0" smtClean="0"/>
              <a:t>لذلك ينبغي أن يوضع مخطط عام من اليوم الأول يشمل التوسعات المستقبلية المحتملة.</a:t>
            </a:r>
          </a:p>
          <a:p>
            <a:pPr algn="r" rtl="1"/>
            <a:r>
              <a:rPr lang="ar-JO" sz="3200" b="1" dirty="0" smtClean="0"/>
              <a:t>بحيث يضمن كافة الإيجابيات المتوقعة منه. 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rtl="1"/>
            <a:r>
              <a:rPr lang="ar-JO" b="1" dirty="0" smtClean="0"/>
              <a:t>أنواع ترتيبات (تصاميم) المصانع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en-US" b="1" dirty="0" smtClean="0"/>
              <a:t>Facility layout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/>
            </a:pPr>
            <a:endParaRPr lang="ar-JO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ترتيب على طريقة المشاغل </a:t>
            </a:r>
            <a:r>
              <a:rPr lang="en-US" b="1" dirty="0" smtClean="0"/>
              <a:t>process - </a:t>
            </a:r>
            <a:r>
              <a:rPr lang="ar-JO" b="1" dirty="0" smtClean="0"/>
              <a:t>-</a:t>
            </a:r>
            <a:r>
              <a:rPr lang="en-US" b="1" dirty="0" smtClean="0"/>
              <a:t>job shop</a:t>
            </a:r>
            <a:r>
              <a:rPr lang="ar-JO" b="1" dirty="0" smtClean="0"/>
              <a:t>  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ترتيب على طريقة خطوط التجميع</a:t>
            </a:r>
            <a:r>
              <a:rPr lang="en-US" b="1" dirty="0" smtClean="0"/>
              <a:t>assembly line – product- 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ترتيب هجين</a:t>
            </a:r>
            <a:r>
              <a:rPr lang="en-US" b="1" dirty="0" smtClean="0"/>
              <a:t>hybrid 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ترتيب الوضع الثابت</a:t>
            </a:r>
            <a:r>
              <a:rPr lang="en-US" b="1" dirty="0" smtClean="0"/>
              <a:t>  fixed position - </a:t>
            </a:r>
            <a:endParaRPr lang="ar-JO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الترتيب الخليوي </a:t>
            </a:r>
            <a:r>
              <a:rPr lang="en-US" b="1" dirty="0" smtClean="0"/>
              <a:t>cellular manufacturing -</a:t>
            </a:r>
            <a:endParaRPr lang="ar-JO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المشغل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يستخدم في المصانع التي يتم فيها التعامل مع طلبيات كثيرة صغيرة..</a:t>
            </a:r>
          </a:p>
          <a:p>
            <a:pPr algn="r" rtl="1"/>
            <a:r>
              <a:rPr lang="ar-JO" b="1" dirty="0" smtClean="0"/>
              <a:t>.. فتصبح المرونة ضرورة أساسية.</a:t>
            </a:r>
          </a:p>
          <a:p>
            <a:pPr algn="r" rtl="1"/>
            <a:r>
              <a:rPr lang="ar-JO" b="1" dirty="0" smtClean="0"/>
              <a:t>تجمع المكائن ذات الوظائف المتشابهة مع بعض.</a:t>
            </a:r>
          </a:p>
          <a:p>
            <a:pPr algn="r" rtl="1"/>
            <a:r>
              <a:rPr lang="ar-JO" b="1" dirty="0" smtClean="0"/>
              <a:t>بحيث يتم نقل المنتج إلى هذه التجمعات ليتم التعامل معه.</a:t>
            </a:r>
          </a:p>
          <a:p>
            <a:pPr algn="r" rtl="1"/>
            <a:r>
              <a:rPr lang="ar-JO" b="1" dirty="0" smtClean="0"/>
              <a:t>مثال على ذلك الورش المعدنية ..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</p:spPr>
        <p:txBody>
          <a:bodyPr/>
          <a:lstStyle/>
          <a:p>
            <a:pPr algn="ctr" rtl="1"/>
            <a:r>
              <a:rPr lang="ar-JO" b="1" dirty="0" smtClean="0"/>
              <a:t>مشغل </a:t>
            </a:r>
            <a:r>
              <a:rPr lang="en-US" b="1" dirty="0" smtClean="0"/>
              <a:t>Job Shop</a:t>
            </a:r>
            <a:endParaRPr lang="ar-JO" b="1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pic>
        <p:nvPicPr>
          <p:cNvPr id="6" name="Content Placeholder 4" descr="1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66800" y="1295400"/>
            <a:ext cx="7110799" cy="577675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3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خصائص نظام المشاغل</a:t>
            </a:r>
            <a:endParaRPr lang="en-US" b="1" dirty="0"/>
          </a:p>
        </p:txBody>
      </p:sp>
      <p:sp>
        <p:nvSpPr>
          <p:cNvPr id="12294" name="Rectangle 6"/>
          <p:cNvSpPr>
            <a:spLocks noGrp="1" noChangeArrowheads="1"/>
          </p:cNvSpPr>
          <p:nvPr>
            <p:ph idx="1"/>
          </p:nvPr>
        </p:nvSpPr>
        <p:spPr>
          <a:xfrm>
            <a:off x="381000" y="1676400"/>
            <a:ext cx="8229600" cy="4673600"/>
          </a:xfrm>
        </p:spPr>
        <p:txBody>
          <a:bodyPr>
            <a:normAutofit/>
          </a:bodyPr>
          <a:lstStyle/>
          <a:p>
            <a:pPr algn="r" rtl="1">
              <a:lnSpc>
                <a:spcPct val="90000"/>
              </a:lnSpc>
            </a:pPr>
            <a:r>
              <a:rPr lang="ar-JO" b="1" dirty="0" smtClean="0"/>
              <a:t>تستخدم ماكينات ذات إستعمالات عامة </a:t>
            </a:r>
            <a:r>
              <a:rPr lang="en-US" b="1" dirty="0" smtClean="0"/>
              <a:t>General-purpose</a:t>
            </a:r>
            <a:r>
              <a:rPr lang="en-US" dirty="0" smtClean="0"/>
              <a:t> </a:t>
            </a:r>
            <a:r>
              <a:rPr lang="en-US" b="1" dirty="0" smtClean="0"/>
              <a:t>equipment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تغيير المنتجات سريع </a:t>
            </a:r>
            <a:r>
              <a:rPr lang="en-US" b="1" dirty="0" smtClean="0"/>
              <a:t>change over</a:t>
            </a:r>
            <a:endParaRPr lang="ar-JO" b="1" dirty="0" smtClean="0"/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مناولة المواد بطريقة مرنة</a:t>
            </a:r>
            <a:r>
              <a:rPr lang="en-US" b="1" dirty="0" smtClean="0"/>
              <a:t>material handling </a:t>
            </a:r>
            <a:endParaRPr lang="ar-JO" b="1" dirty="0" smtClean="0"/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يكتسب المشغلون مهارات عالية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الإشراف الفني ضروري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التخطيط والمتابعة ليس سهلاً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وقت الإنتاج طويل نسبياً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تراكم المنتجات تحت التصنيع كبير</a:t>
            </a:r>
            <a:r>
              <a:rPr lang="en-US" b="1" dirty="0" smtClean="0"/>
              <a:t> </a:t>
            </a:r>
            <a:r>
              <a:rPr lang="en-US" b="1" dirty="0" err="1" smtClean="0"/>
              <a:t>wip</a:t>
            </a:r>
            <a:r>
              <a:rPr lang="en-US" b="1" dirty="0" smtClean="0"/>
              <a:t> inventory 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1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خط التجميع</a:t>
            </a:r>
            <a:endParaRPr lang="en-US" b="1" dirty="0"/>
          </a:p>
        </p:txBody>
      </p:sp>
      <p:sp>
        <p:nvSpPr>
          <p:cNvPr id="14342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30725"/>
          </a:xfrm>
        </p:spPr>
        <p:txBody>
          <a:bodyPr>
            <a:normAutofit/>
          </a:bodyPr>
          <a:lstStyle/>
          <a:p>
            <a:pPr algn="r" rtl="1">
              <a:lnSpc>
                <a:spcPct val="80000"/>
              </a:lnSpc>
            </a:pPr>
            <a:r>
              <a:rPr lang="ar-JO" b="1" dirty="0" smtClean="0"/>
              <a:t>يُعتمد ” خط التجميع ” للحصول على تدفق سريع وسلس للمنتجات في خط الإنتاج. </a:t>
            </a:r>
            <a:r>
              <a:rPr lang="en-US" b="1" dirty="0" smtClean="0"/>
              <a:t>Assembly line</a:t>
            </a:r>
            <a:endParaRPr lang="ar-JO" b="1" dirty="0" smtClean="0"/>
          </a:p>
          <a:p>
            <a:pPr algn="r" rtl="1">
              <a:lnSpc>
                <a:spcPct val="80000"/>
              </a:lnSpc>
            </a:pPr>
            <a:r>
              <a:rPr lang="ar-JO" b="1" dirty="0" smtClean="0"/>
              <a:t>تقسم عملية الإنتاج إلى مهام معيارية .. </a:t>
            </a:r>
            <a:r>
              <a:rPr lang="en-US" sz="2400" b="1" dirty="0" smtClean="0"/>
              <a:t>Standard</a:t>
            </a:r>
            <a:r>
              <a:rPr lang="en-US" b="1" dirty="0" smtClean="0"/>
              <a:t> </a:t>
            </a:r>
            <a:r>
              <a:rPr lang="en-US" sz="2400" b="1" dirty="0" smtClean="0"/>
              <a:t>tasks</a:t>
            </a:r>
            <a:endParaRPr lang="ar-JO" sz="2400" b="1" dirty="0" smtClean="0"/>
          </a:p>
          <a:p>
            <a:pPr algn="r" rtl="1">
              <a:lnSpc>
                <a:spcPct val="80000"/>
              </a:lnSpc>
            </a:pPr>
            <a:r>
              <a:rPr lang="ar-JO" b="1" dirty="0" smtClean="0"/>
              <a:t>.. توزع على محطات إنتاج معدة خصيصاً لإتمام المهام.</a:t>
            </a:r>
          </a:p>
          <a:p>
            <a:pPr algn="r" rtl="1">
              <a:lnSpc>
                <a:spcPct val="80000"/>
              </a:lnSpc>
            </a:pPr>
            <a:r>
              <a:rPr lang="ar-JO" b="1" dirty="0" smtClean="0"/>
              <a:t>ينجم عن ذلك تخصص يعزز مهارات العاملين.</a:t>
            </a:r>
          </a:p>
          <a:p>
            <a:pPr algn="r" rtl="1">
              <a:lnSpc>
                <a:spcPct val="80000"/>
              </a:lnSpc>
            </a:pPr>
            <a:r>
              <a:rPr lang="ar-JO" b="1" dirty="0" smtClean="0"/>
              <a:t>يستطيع خط الإنتاج مناولة كميات كبيرة.</a:t>
            </a:r>
            <a:endParaRPr lang="en-US" b="1" dirty="0" smtClean="0"/>
          </a:p>
          <a:p>
            <a:pPr algn="r" rtl="1">
              <a:lnSpc>
                <a:spcPct val="80000"/>
              </a:lnSpc>
            </a:pPr>
            <a:r>
              <a:rPr lang="ar-JO" b="1" dirty="0" smtClean="0"/>
              <a:t>والحصول على نسبة إستعمال عالية </a:t>
            </a:r>
            <a:r>
              <a:rPr lang="en-US" b="1" dirty="0" smtClean="0"/>
              <a:t>utilization</a:t>
            </a:r>
            <a:endParaRPr lang="ar-JO" b="1" dirty="0" smtClean="0"/>
          </a:p>
          <a:p>
            <a:pPr algn="r" rtl="1">
              <a:lnSpc>
                <a:spcPct val="80000"/>
              </a:lnSpc>
            </a:pPr>
            <a:r>
              <a:rPr lang="ar-JO" b="1" dirty="0" smtClean="0"/>
              <a:t>فهو نظام إقتصادي</a:t>
            </a:r>
            <a:r>
              <a:rPr lang="en-US" b="1" dirty="0" smtClean="0"/>
              <a:t>  </a:t>
            </a:r>
            <a:r>
              <a:rPr lang="ar-JO" b="1" dirty="0" smtClean="0"/>
              <a:t>ومجدي.</a:t>
            </a:r>
          </a:p>
          <a:p>
            <a:pPr algn="r" rtl="1">
              <a:lnSpc>
                <a:spcPct val="80000"/>
              </a:lnSpc>
            </a:pPr>
            <a:r>
              <a:rPr lang="ar-JO" b="1" dirty="0" smtClean="0"/>
              <a:t>يُمَكِن المصنع من الإستثمار في تكنولوجيا أفضل. </a:t>
            </a:r>
          </a:p>
          <a:p>
            <a:pPr>
              <a:lnSpc>
                <a:spcPct val="80000"/>
              </a:lnSpc>
              <a:buNone/>
            </a:pPr>
            <a:endParaRPr lang="ar-JO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خط تجميع</a:t>
            </a:r>
            <a:endParaRPr lang="ar-JO" b="1" dirty="0"/>
          </a:p>
        </p:txBody>
      </p:sp>
      <p:pic>
        <p:nvPicPr>
          <p:cNvPr id="6" name="Content Placeholder 5" descr="3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457200" y="2362200"/>
            <a:ext cx="8192644" cy="134321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خصائص خط التجميع</a:t>
            </a:r>
            <a:endParaRPr lang="en-US" b="1" dirty="0"/>
          </a:p>
        </p:txBody>
      </p:sp>
      <p:sp>
        <p:nvSpPr>
          <p:cNvPr id="15366" name="Rectangle 6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>
                <a:solidFill>
                  <a:schemeClr val="bg2">
                    <a:lumMod val="25000"/>
                  </a:schemeClr>
                </a:solidFill>
              </a:rPr>
              <a:t>تُستخدم ماكينات محددة الغرض.</a:t>
            </a:r>
          </a:p>
          <a:p>
            <a:pPr algn="r" rtl="1"/>
            <a:r>
              <a:rPr lang="ar-JO" b="1" dirty="0" smtClean="0">
                <a:solidFill>
                  <a:schemeClr val="bg2">
                    <a:lumMod val="25000"/>
                  </a:schemeClr>
                </a:solidFill>
              </a:rPr>
              <a:t>تغيير المنتجات مكلف ويستغرق وقت.</a:t>
            </a:r>
          </a:p>
          <a:p>
            <a:pPr algn="r" rtl="1"/>
            <a:r>
              <a:rPr lang="ar-JO" b="1" dirty="0" smtClean="0"/>
              <a:t>تدفق المواد متواصل.</a:t>
            </a:r>
          </a:p>
          <a:p>
            <a:pPr algn="r" rtl="1"/>
            <a:r>
              <a:rPr lang="ar-JO" b="1" dirty="0" smtClean="0"/>
              <a:t>مطلوب إشراف أقل.</a:t>
            </a:r>
          </a:p>
          <a:p>
            <a:pPr algn="r" rtl="1"/>
            <a:r>
              <a:rPr lang="ar-JO" b="1" dirty="0" smtClean="0"/>
              <a:t>التخطيط والمتابعة أسهل.</a:t>
            </a:r>
          </a:p>
          <a:p>
            <a:pPr algn="r" rtl="1"/>
            <a:r>
              <a:rPr lang="ar-JO" b="1" dirty="0" smtClean="0"/>
              <a:t>وقت الإنتاج للقطعة أقل.</a:t>
            </a:r>
          </a:p>
          <a:p>
            <a:pPr algn="r" rtl="1"/>
            <a:r>
              <a:rPr lang="ar-JO" b="1" dirty="0" smtClean="0"/>
              <a:t>تراكمات المنتجات تحت التصنيع في خط الإنتاج نسبياً أقل.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ترتيب الإنتاج الخليوي</a:t>
            </a:r>
            <a:endParaRPr lang="en-US" b="1" dirty="0"/>
          </a:p>
        </p:txBody>
      </p:sp>
      <p:sp>
        <p:nvSpPr>
          <p:cNvPr id="34406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25963"/>
          </a:xfrm>
        </p:spPr>
        <p:txBody>
          <a:bodyPr>
            <a:normAutofit/>
          </a:bodyPr>
          <a:lstStyle/>
          <a:p>
            <a:pPr algn="r" rtl="1">
              <a:lnSpc>
                <a:spcPct val="90000"/>
              </a:lnSpc>
            </a:pPr>
            <a:r>
              <a:rPr lang="en-US" b="1" dirty="0" smtClean="0"/>
              <a:t>Cellular manufacturing </a:t>
            </a:r>
            <a:endParaRPr lang="ar-JO" b="1" dirty="0" smtClean="0"/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في الإنتاج الخليوي تجمع الماكينات في ما يُسمى ..        ” خلية ”.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يتم تجميع الماكينات بحيث تصلح وتكفي لإنتاج مجموعة من المنتجات المتشابهة ” عائلة من المنتجات ”. 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يستخدم هذا النظام عندما يكون الدارج هو إنتاج عدد معقول من المنتجات بكميات معقولة.  </a:t>
            </a:r>
            <a:endParaRPr lang="en-US" b="1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JO" b="1" dirty="0" smtClean="0"/>
              <a:t>الإنتاج الخليوي</a:t>
            </a:r>
            <a:br>
              <a:rPr lang="ar-JO" b="1" dirty="0" smtClean="0"/>
            </a:br>
            <a:r>
              <a:rPr lang="en-US" b="1" dirty="0" smtClean="0"/>
              <a:t>Cellular Manufacturing</a:t>
            </a:r>
            <a:endParaRPr lang="ar-JO" b="1" dirty="0"/>
          </a:p>
        </p:txBody>
      </p:sp>
      <p:pic>
        <p:nvPicPr>
          <p:cNvPr id="6" name="Content Placeholder 5" descr="2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896060" y="1935163"/>
            <a:ext cx="7351879" cy="4389437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وظائف الإدارة الأربعة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sz="3200" b="1" dirty="0" smtClean="0"/>
              <a:t>تمارس الإدارة أربعة وظائف:</a:t>
            </a:r>
          </a:p>
          <a:p>
            <a:pPr algn="r" rtl="1"/>
            <a:r>
              <a:rPr lang="ar-JO" sz="3200" b="1" dirty="0" smtClean="0"/>
              <a:t>القيادة </a:t>
            </a:r>
          </a:p>
          <a:p>
            <a:pPr algn="r" rtl="1"/>
            <a:r>
              <a:rPr lang="ar-JO" sz="3200" b="1" dirty="0" smtClean="0"/>
              <a:t>التخطيط</a:t>
            </a:r>
          </a:p>
          <a:p>
            <a:pPr algn="r" rtl="1"/>
            <a:r>
              <a:rPr lang="ar-JO" sz="3200" b="1" dirty="0" smtClean="0"/>
              <a:t>السيطرة</a:t>
            </a:r>
          </a:p>
          <a:p>
            <a:pPr algn="r" rtl="1"/>
            <a:r>
              <a:rPr lang="ar-JO" sz="3200" b="1" dirty="0" smtClean="0"/>
              <a:t>التنظيم</a:t>
            </a:r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5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خصائص الإنتاج الخليوي</a:t>
            </a:r>
            <a:endParaRPr lang="en-US" b="1" dirty="0"/>
          </a:p>
        </p:txBody>
      </p:sp>
      <p:sp>
        <p:nvSpPr>
          <p:cNvPr id="17414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1870075"/>
            <a:ext cx="8229600" cy="4987925"/>
          </a:xfrm>
        </p:spPr>
        <p:txBody>
          <a:bodyPr/>
          <a:lstStyle/>
          <a:p>
            <a:pPr algn="r" rtl="1">
              <a:lnSpc>
                <a:spcPct val="90000"/>
              </a:lnSpc>
            </a:pPr>
            <a:r>
              <a:rPr lang="ar-JO" b="1" dirty="0" smtClean="0"/>
              <a:t>مناولة أسرع.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وقت إنتاج أقصر.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تراكمات أقل للمنتجات تحت التصنيع </a:t>
            </a:r>
            <a:r>
              <a:rPr lang="en-US" b="1" dirty="0" err="1" smtClean="0"/>
              <a:t>wip</a:t>
            </a:r>
            <a:r>
              <a:rPr lang="ar-JO" b="1" dirty="0" smtClean="0"/>
              <a:t>.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خفض وقت الإعداد لمنتج جديد </a:t>
            </a:r>
            <a:r>
              <a:rPr lang="en-US" b="1" dirty="0" smtClean="0"/>
              <a:t>set up time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>
                <a:solidFill>
                  <a:schemeClr val="bg2">
                    <a:lumMod val="25000"/>
                  </a:schemeClr>
                </a:solidFill>
              </a:rPr>
              <a:t>نسبة الإستعمال للماكينات</a:t>
            </a:r>
            <a:r>
              <a:rPr lang="en-US" b="1" dirty="0" smtClean="0">
                <a:solidFill>
                  <a:schemeClr val="bg2">
                    <a:lumMod val="25000"/>
                  </a:schemeClr>
                </a:solidFill>
              </a:rPr>
              <a:t>utilization </a:t>
            </a:r>
            <a:r>
              <a:rPr lang="ar-JO" b="1" dirty="0" smtClean="0">
                <a:solidFill>
                  <a:schemeClr val="bg2">
                    <a:lumMod val="25000"/>
                  </a:schemeClr>
                </a:solidFill>
              </a:rPr>
              <a:t>أقل.</a:t>
            </a:r>
            <a:endParaRPr lang="en-US" b="1" dirty="0" smtClean="0">
              <a:solidFill>
                <a:schemeClr val="bg2">
                  <a:lumMod val="25000"/>
                </a:schemeClr>
              </a:solidFill>
            </a:endParaRPr>
          </a:p>
          <a:p>
            <a:pPr algn="r" rtl="1">
              <a:lnSpc>
                <a:spcPct val="90000"/>
              </a:lnSpc>
            </a:pPr>
            <a:endParaRPr lang="en-US" b="1" dirty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ترتيب الوضع الثابت</a:t>
            </a:r>
            <a:endParaRPr lang="en-US" b="1" dirty="0"/>
          </a:p>
        </p:txBody>
      </p:sp>
      <p:sp>
        <p:nvSpPr>
          <p:cNvPr id="20486" name="Rectangle 6"/>
          <p:cNvSpPr>
            <a:spLocks noGrp="1" noChangeArrowheads="1"/>
          </p:cNvSpPr>
          <p:nvPr>
            <p:ph idx="1"/>
          </p:nvPr>
        </p:nvSpPr>
        <p:spPr>
          <a:xfrm>
            <a:off x="228600" y="1676400"/>
            <a:ext cx="8534400" cy="4987925"/>
          </a:xfrm>
        </p:spPr>
        <p:txBody>
          <a:bodyPr>
            <a:normAutofit/>
          </a:bodyPr>
          <a:lstStyle/>
          <a:p>
            <a:pPr algn="r" rtl="1"/>
            <a:r>
              <a:rPr lang="ar-JO" b="1" dirty="0" smtClean="0"/>
              <a:t>في هذا النوع من الترتيب </a:t>
            </a:r>
            <a:r>
              <a:rPr lang="en-US" b="1" dirty="0" smtClean="0"/>
              <a:t>layout</a:t>
            </a:r>
            <a:r>
              <a:rPr lang="ar-JO" b="1" dirty="0" smtClean="0"/>
              <a:t> ..</a:t>
            </a:r>
          </a:p>
          <a:p>
            <a:pPr algn="r" rtl="1"/>
            <a:r>
              <a:rPr lang="ar-JO" b="1" dirty="0" smtClean="0"/>
              <a:t>يبقى المنتج ثابتاً ويتحرك العمال والمعدات حوله.</a:t>
            </a:r>
          </a:p>
          <a:p>
            <a:pPr algn="r" rtl="1"/>
            <a:r>
              <a:rPr lang="ar-JO" b="1" dirty="0" smtClean="0"/>
              <a:t>يُعتمد هذا النظام في إنتاج السفن وفي بناء المباني ومحطات الطاقة والطائرات الكبيرة.</a:t>
            </a:r>
          </a:p>
          <a:p>
            <a:pPr algn="r" rtl="1"/>
            <a:r>
              <a:rPr lang="ar-JO" b="1" dirty="0" smtClean="0"/>
              <a:t>.. هذا النظام أقرب إلى البناء من الإنتاج..!!</a:t>
            </a:r>
            <a:endParaRPr lang="en-US" b="1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534400" cy="952500"/>
          </a:xfrm>
        </p:spPr>
        <p:txBody>
          <a:bodyPr/>
          <a:lstStyle/>
          <a:p>
            <a:r>
              <a:rPr lang="ar-JO" b="1" dirty="0" smtClean="0"/>
              <a:t>الترتيب المهجن</a:t>
            </a:r>
            <a:endParaRPr lang="en-US" b="1" dirty="0"/>
          </a:p>
        </p:txBody>
      </p:sp>
      <p:sp>
        <p:nvSpPr>
          <p:cNvPr id="346115" name="Rectangle 3"/>
          <p:cNvSpPr>
            <a:spLocks noGrp="1" noChangeArrowheads="1"/>
          </p:cNvSpPr>
          <p:nvPr>
            <p:ph idx="1"/>
          </p:nvPr>
        </p:nvSpPr>
        <p:spPr>
          <a:xfrm>
            <a:off x="0" y="1371600"/>
            <a:ext cx="8763000" cy="43434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  <a:buNone/>
            </a:pPr>
            <a:endParaRPr lang="ar-JO" dirty="0" smtClean="0"/>
          </a:p>
          <a:p>
            <a:pPr algn="r" rtl="1">
              <a:lnSpc>
                <a:spcPct val="90000"/>
              </a:lnSpc>
            </a:pPr>
            <a:r>
              <a:rPr lang="en-US" b="1" dirty="0" smtClean="0"/>
              <a:t>Hybrid lay out</a:t>
            </a:r>
            <a:endParaRPr lang="ar-JO" b="1" dirty="0" smtClean="0"/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تستخدم معظم المصانع خليط من النظم في تخطيط خطوط الإنتاج .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يأخذ هذا النظام أشكال عديدة.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من الأمثلة على الترتيب المهجن ..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.. حيث ترتب الماكينات حسب نوعية أدائها بينما تتدفق المنتجات كما هو معمول به في خطوط التجميع.</a:t>
            </a:r>
          </a:p>
          <a:p>
            <a:pPr algn="r" rtl="1">
              <a:lnSpc>
                <a:spcPct val="90000"/>
              </a:lnSpc>
              <a:buNone/>
            </a:pPr>
            <a:r>
              <a:rPr lang="ar-JO" b="1" dirty="0" smtClean="0"/>
              <a:t>                                                                  </a:t>
            </a:r>
            <a:endParaRPr lang="en-US" b="1" dirty="0"/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غايات تخطيط قاعات الإنتاج</a:t>
            </a: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905000"/>
            <a:ext cx="8229600" cy="4525963"/>
          </a:xfrm>
        </p:spPr>
        <p:txBody>
          <a:bodyPr/>
          <a:lstStyle/>
          <a:p>
            <a:pPr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ar-JO" b="1" dirty="0" smtClean="0"/>
              <a:t>خفض تكاليف مناولة المواد.</a:t>
            </a:r>
          </a:p>
          <a:p>
            <a:pPr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ar-JO" b="1" dirty="0" smtClean="0"/>
              <a:t>إستخدام المساحات بكفاءة أفضل.</a:t>
            </a:r>
          </a:p>
          <a:p>
            <a:pPr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ar-JO" b="1" dirty="0" smtClean="0"/>
              <a:t>إستخدام القوى العاملة بكفاءة.</a:t>
            </a:r>
          </a:p>
          <a:p>
            <a:pPr algn="r" rtl="1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ar-JO" b="1" dirty="0" smtClean="0"/>
              <a:t>القضاء على عنق الزجاجة.</a:t>
            </a:r>
            <a:endParaRPr lang="en-US" b="1" dirty="0" smtClean="0"/>
          </a:p>
          <a:p>
            <a:pPr algn="r" rtl="1"/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غايات تخطيط قاعات الإنتاج1</a:t>
            </a: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r" rtl="1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ar-JO" b="1" dirty="0" smtClean="0"/>
              <a:t>تيسير التواصل والتفاعل بين العمال وبين العمال ومشرفيهم.</a:t>
            </a:r>
          </a:p>
          <a:p>
            <a:pPr marL="514350" indent="-514350" algn="r" rtl="1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ar-JO" b="1" dirty="0" smtClean="0"/>
              <a:t>خفض زمن دورة الإنتاج.</a:t>
            </a:r>
          </a:p>
          <a:p>
            <a:pPr marL="514350" indent="-514350" algn="r" rtl="1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ar-JO" b="1" dirty="0" smtClean="0"/>
              <a:t>القضاء على الحركات غير الضرورية.</a:t>
            </a:r>
          </a:p>
          <a:p>
            <a:pPr marL="514350" indent="-514350" algn="r" rtl="1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ar-JO" b="1" dirty="0" smtClean="0"/>
              <a:t>تسهيل حركة المواد والمنتجات والعاملين.</a:t>
            </a:r>
          </a:p>
          <a:p>
            <a:pPr marL="514350" indent="-514350" algn="r" rtl="1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/>
              <a:defRPr/>
            </a:pPr>
            <a:r>
              <a:rPr lang="ar-JO" b="1" dirty="0" smtClean="0"/>
              <a:t>تطبيق إجراءات السلامة المهنية بفعالية أعلى.</a:t>
            </a: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غايات تصميم قاعات الإنتاج2</a:t>
            </a: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32037"/>
            <a:ext cx="8229600" cy="4525963"/>
          </a:xfrm>
        </p:spPr>
        <p:txBody>
          <a:bodyPr/>
          <a:lstStyle/>
          <a:p>
            <a:pPr marL="514350" indent="-514350" algn="r" rtl="1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ar-JO" b="1" dirty="0" smtClean="0"/>
              <a:t>تحسين الجودة.</a:t>
            </a:r>
          </a:p>
          <a:p>
            <a:pPr marL="514350" indent="-514350" algn="r" rtl="1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ar-JO" b="1" dirty="0" smtClean="0"/>
              <a:t>تحسين جهد الصيانة.</a:t>
            </a:r>
          </a:p>
          <a:p>
            <a:pPr marL="514350" indent="-514350" algn="r" rtl="1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ar-JO" b="1" dirty="0" smtClean="0"/>
              <a:t>تسهيل المتابعة البصرية للعمليات.</a:t>
            </a:r>
          </a:p>
          <a:p>
            <a:pPr marL="514350" indent="-514350" algn="r" rtl="1" eaLnBrk="1" fontAlgn="auto" hangingPunct="1">
              <a:lnSpc>
                <a:spcPct val="90000"/>
              </a:lnSpc>
              <a:spcAft>
                <a:spcPts val="0"/>
              </a:spcAft>
              <a:buFont typeface="+mj-lt"/>
              <a:buAutoNum type="arabicPeriod" startAt="6"/>
              <a:defRPr/>
            </a:pPr>
            <a:r>
              <a:rPr lang="ar-JO" b="1" dirty="0" smtClean="0"/>
              <a:t>تعزيز المرونة للتعامل مع الظروف المتغيرة.. مثل إعادة ترتيب الخطوط .. التحول إلى منتجات جديدة..</a:t>
            </a:r>
            <a:endParaRPr lang="en-US" b="1" dirty="0" smtClean="0"/>
          </a:p>
          <a:p>
            <a:pPr>
              <a:buNone/>
            </a:pP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نصائح للحفاظ على مكان العمل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إزالة ونقل كل ما هو غير ضروري من قاعات الإنتاج.</a:t>
            </a:r>
          </a:p>
          <a:p>
            <a:pPr algn="r" rtl="1"/>
            <a:r>
              <a:rPr lang="ar-JO" b="1" dirty="0" smtClean="0"/>
              <a:t>الإحتفاظ بالحد الأدنى من المواد وقطع الغيار في قاعات الإنتاج.</a:t>
            </a:r>
          </a:p>
          <a:p>
            <a:pPr algn="r" rtl="1"/>
            <a:r>
              <a:rPr lang="ar-JO" b="1" dirty="0" smtClean="0"/>
              <a:t>قاعة الإنتاج ليست مستودع.</a:t>
            </a:r>
          </a:p>
          <a:p>
            <a:pPr algn="r" rtl="1"/>
            <a:r>
              <a:rPr lang="ar-JO" b="1" dirty="0" smtClean="0"/>
              <a:t>منع تناول الأطعمة في قاعات الإنتاج.</a:t>
            </a:r>
          </a:p>
          <a:p>
            <a:pPr algn="r" rtl="1"/>
            <a:r>
              <a:rPr lang="ar-JO" b="1" dirty="0" smtClean="0"/>
              <a:t>التنظيف بشكل يومي.</a:t>
            </a:r>
          </a:p>
          <a:p>
            <a:pPr algn="r" rtl="1"/>
            <a:r>
              <a:rPr lang="ar-JO" b="1" dirty="0" smtClean="0"/>
              <a:t>إزالة العوائق من الممرات.</a:t>
            </a:r>
            <a:endParaRPr lang="en-US" b="1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JO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الجزء الثالث</a:t>
            </a:r>
            <a:endParaRPr lang="en-US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JO" sz="66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إدارة معدات الإنتاج</a:t>
            </a:r>
            <a:endParaRPr lang="en-US" sz="66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3074" name="Picture 2" descr="C:\Users\Eng.Nadim Asa'd\Desktop\Misc Picture\دويري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981199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الإدارة الفعالة لمعدات الإنتاج..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JO" b="1" dirty="0" smtClean="0"/>
              <a:t>تؤثر إيجاباً على جودة المنتجات.</a:t>
            </a:r>
            <a:endParaRPr lang="en-US" dirty="0" smtClean="0"/>
          </a:p>
          <a:p>
            <a:pPr lvl="0" algn="r" rtl="1"/>
            <a:r>
              <a:rPr lang="ar-JO" b="1" dirty="0" smtClean="0"/>
              <a:t>تساعد على الإلتزام بمواعيد التسليم.</a:t>
            </a:r>
            <a:endParaRPr lang="en-US" dirty="0" smtClean="0"/>
          </a:p>
          <a:p>
            <a:pPr lvl="0" algn="r" rtl="1"/>
            <a:r>
              <a:rPr lang="ar-JO" b="1" dirty="0" smtClean="0"/>
              <a:t>تخفض كلف الإنتاج.</a:t>
            </a:r>
            <a:endParaRPr lang="en-US" dirty="0" smtClean="0"/>
          </a:p>
          <a:p>
            <a:pPr algn="r" rtl="1"/>
            <a:endParaRPr lang="en-US" b="1" dirty="0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إدارة معدات الإنتاج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.. وتتكون من مجموعة من الإجراءات واللوائح والسياسات الهادفة إلى تعظيم الإستفادة من المعدات المتوفرة.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تفاوت ممارسة الوظائف</a:t>
            </a:r>
            <a:endParaRPr lang="ar-JO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935163"/>
          <a:ext cx="8229603" cy="4663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05000"/>
                <a:gridCol w="2209799"/>
                <a:gridCol w="2057402"/>
                <a:gridCol w="2057402"/>
              </a:tblGrid>
              <a:tr h="899160">
                <a:tc>
                  <a:txBody>
                    <a:bodyPr/>
                    <a:lstStyle/>
                    <a:p>
                      <a:pPr algn="r" rtl="1"/>
                      <a:r>
                        <a:rPr lang="ar-JO" sz="3200" dirty="0" smtClean="0"/>
                        <a:t>المشرفين</a:t>
                      </a:r>
                    </a:p>
                    <a:p>
                      <a:pPr algn="r" rtl="1"/>
                      <a:r>
                        <a:rPr lang="ar-JO" sz="3200" dirty="0" smtClean="0"/>
                        <a:t>%</a:t>
                      </a:r>
                      <a:endParaRPr lang="ar-J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dirty="0" smtClean="0"/>
                        <a:t>الإدارة الوسطى</a:t>
                      </a:r>
                    </a:p>
                    <a:p>
                      <a:pPr algn="r" rtl="1"/>
                      <a:r>
                        <a:rPr lang="ar-JO" sz="3200" dirty="0" smtClean="0"/>
                        <a:t>%</a:t>
                      </a:r>
                      <a:endParaRPr lang="ar-J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dirty="0" smtClean="0"/>
                        <a:t>الإدارة العليا</a:t>
                      </a:r>
                    </a:p>
                    <a:p>
                      <a:pPr algn="r" rtl="1"/>
                      <a:r>
                        <a:rPr lang="ar-JO" sz="3200" dirty="0" smtClean="0"/>
                        <a:t>%</a:t>
                      </a:r>
                      <a:endParaRPr lang="ar-JO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endParaRPr lang="ar-JO" dirty="0"/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51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36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22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القيادة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15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18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28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التخطيط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10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13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14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السيطرة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899160"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24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33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36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rtl="1"/>
                      <a:r>
                        <a:rPr lang="ar-JO" sz="3200" b="1" dirty="0" smtClean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التنظيم</a:t>
                      </a:r>
                      <a:endParaRPr lang="ar-JO" sz="3200" b="1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1143000"/>
          </a:xfrm>
        </p:spPr>
        <p:txBody>
          <a:bodyPr>
            <a:normAutofit/>
          </a:bodyPr>
          <a:lstStyle/>
          <a:p>
            <a:pPr lvl="2" algn="ctr" rtl="0">
              <a:spcBef>
                <a:spcPct val="0"/>
              </a:spcBef>
            </a:pPr>
            <a:r>
              <a:rPr lang="ar-JO" sz="4400" b="1" dirty="0" smtClean="0"/>
              <a:t>إدارة معدات الإنتاج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5029200"/>
          </a:xfrm>
        </p:spPr>
        <p:txBody>
          <a:bodyPr>
            <a:normAutofit lnSpcReduction="10000"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sz="3200" b="1" dirty="0" smtClean="0"/>
              <a:t>تغطي المراحل التالية:</a:t>
            </a:r>
            <a:endParaRPr lang="en-US" sz="3200" dirty="0" smtClean="0"/>
          </a:p>
          <a:p>
            <a:pPr lvl="0" algn="r" rtl="1"/>
            <a:r>
              <a:rPr lang="ar-JO" sz="3200" b="1" dirty="0" smtClean="0"/>
              <a:t>الإختيار</a:t>
            </a:r>
            <a:endParaRPr lang="en-US" sz="3200" dirty="0" smtClean="0"/>
          </a:p>
          <a:p>
            <a:pPr lvl="0" algn="r" rtl="1"/>
            <a:r>
              <a:rPr lang="ar-JO" sz="3200" b="1" dirty="0" smtClean="0"/>
              <a:t>الشراء ( الإستحواذ )</a:t>
            </a:r>
            <a:endParaRPr lang="en-US" sz="3200" dirty="0" smtClean="0"/>
          </a:p>
          <a:p>
            <a:pPr lvl="0" algn="r" rtl="1"/>
            <a:r>
              <a:rPr lang="ar-JO" sz="3200" b="1" dirty="0" smtClean="0"/>
              <a:t>التركيب</a:t>
            </a:r>
            <a:endParaRPr lang="en-US" sz="3200" dirty="0" smtClean="0"/>
          </a:p>
          <a:p>
            <a:pPr lvl="0" algn="r" rtl="1"/>
            <a:r>
              <a:rPr lang="ar-JO" sz="3200" b="1" dirty="0" smtClean="0"/>
              <a:t>المعايرة</a:t>
            </a:r>
            <a:endParaRPr lang="en-US" sz="3200" dirty="0" smtClean="0"/>
          </a:p>
          <a:p>
            <a:pPr lvl="0" algn="r" rtl="1"/>
            <a:r>
              <a:rPr lang="ar-JO" sz="3200" b="1" dirty="0" smtClean="0"/>
              <a:t>التشغيل </a:t>
            </a:r>
            <a:endParaRPr lang="en-US" sz="3200" dirty="0" smtClean="0"/>
          </a:p>
          <a:p>
            <a:pPr lvl="0" algn="r" rtl="1"/>
            <a:r>
              <a:rPr lang="ar-JO" sz="3200" b="1" dirty="0" smtClean="0"/>
              <a:t>الصيانة</a:t>
            </a:r>
            <a:endParaRPr lang="en-US" sz="3200" dirty="0" smtClean="0"/>
          </a:p>
          <a:p>
            <a:pPr lvl="0" algn="r" rtl="1"/>
            <a:r>
              <a:rPr lang="ar-JO" sz="3200" b="1" dirty="0" smtClean="0"/>
              <a:t>التصليح</a:t>
            </a:r>
            <a:endParaRPr lang="en-US" sz="3200" dirty="0" smtClean="0"/>
          </a:p>
          <a:p>
            <a:pPr lvl="0" algn="r" rtl="1"/>
            <a:r>
              <a:rPr lang="ar-JO" sz="3200" b="1" dirty="0" smtClean="0"/>
              <a:t>التقاعد  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الإختيار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معايير الإختيار: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الموائمة للإستخدام.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الكفالة وخدمة ما بعد البيع – توفرها وكلفها.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السعر وأسعار قطع الغيار.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المواصفات الفنية – الكهرباء.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سهولة التشغيل.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السلامة المهنية.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الشراء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Wingdings" pitchFamily="2" charset="2"/>
              <a:buChar char="q"/>
            </a:pPr>
            <a:r>
              <a:rPr lang="ar-JO" b="1" dirty="0" smtClean="0"/>
              <a:t> أو الإستحواذ 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السعر. 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العقد والشروط التعاقدية.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التوريد.</a:t>
            </a:r>
            <a:endParaRPr lang="en-US" dirty="0" smtClean="0"/>
          </a:p>
          <a:p>
            <a:pPr lvl="0" algn="r" rtl="1">
              <a:buFont typeface="Courier New" pitchFamily="49" charset="0"/>
              <a:buChar char="o"/>
            </a:pPr>
            <a:r>
              <a:rPr lang="ar-JO" b="1" dirty="0" smtClean="0"/>
              <a:t>التركيب والتشغيل.</a:t>
            </a:r>
            <a:endParaRPr lang="en-US" dirty="0" smtClean="0"/>
          </a:p>
          <a:p>
            <a:pPr algn="r">
              <a:buFont typeface="Courier New" pitchFamily="49" charset="0"/>
              <a:buChar char="o"/>
            </a:pPr>
            <a:endParaRPr lang="en-US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8" algn="ctr" rtl="0">
              <a:spcBef>
                <a:spcPct val="0"/>
              </a:spcBef>
            </a:pPr>
            <a:r>
              <a:rPr lang="ar-JO" sz="4400" b="1" dirty="0" smtClean="0"/>
              <a:t>التركيب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الإستلام – كامل المنظومة وحسب المواصفات.</a:t>
            </a:r>
            <a:endParaRPr lang="en-US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إعداد المكان – مخطط يظهر الخدمات.</a:t>
            </a:r>
            <a:endParaRPr lang="en-US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تجهيز خطوط الخدمات – كهرباء – ماء – تصريف مياه عادمة – هواء مضغوط – بخار.</a:t>
            </a:r>
            <a:endParaRPr lang="en-US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إعداد قاعدة أو أكثر – باطون – حديد.</a:t>
            </a:r>
            <a:endParaRPr lang="en-US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إزالة مواد التغليف.</a:t>
            </a:r>
            <a:endParaRPr lang="en-US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تثبيت الماكينة.</a:t>
            </a:r>
            <a:endParaRPr lang="en-US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توصيل الخدمات.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المعايرة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en-US" b="1" dirty="0" smtClean="0"/>
              <a:t>Calibration</a:t>
            </a:r>
            <a:endParaRPr lang="en-US" dirty="0" smtClean="0"/>
          </a:p>
          <a:p>
            <a:pPr algn="r" rtl="1"/>
            <a:r>
              <a:rPr lang="ar-JO" b="1" dirty="0" smtClean="0"/>
              <a:t>تلزم لبعض الصناعات .. مثل الصناعات الدوائية..</a:t>
            </a:r>
            <a:endParaRPr lang="en-US" dirty="0" smtClean="0"/>
          </a:p>
          <a:p>
            <a:pPr algn="r" rtl="1"/>
            <a:r>
              <a:rPr lang="ar-JO" b="1" dirty="0" smtClean="0"/>
              <a:t>بأخذ عينات وأخذ قياسات وضبط المخرجات.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التشغيل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تشغيل تجريبي.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تقييم أداء الماكينة.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تدريب المشغلين على تشغيلها.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الإسنفادة القصوى من المعدات.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الصيانة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الصيانة الدورية </a:t>
            </a:r>
            <a:endParaRPr lang="en-US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برنامج صيانة</a:t>
            </a:r>
            <a:endParaRPr lang="en-US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توثيق الصيانة</a:t>
            </a:r>
            <a:endParaRPr lang="en-US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قياس كلفة الصيانة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التصليح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إستبدال القطع التالفة</a:t>
            </a:r>
          </a:p>
          <a:p>
            <a:pPr algn="r" rtl="1"/>
            <a:r>
              <a:rPr lang="ar-JO" b="1" dirty="0" smtClean="0"/>
              <a:t>تغيير أجزاء متآكلة.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التقاعد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إيقاف الماكينة عن العمل وإستبدالها ..</a:t>
            </a:r>
            <a:endParaRPr lang="en-US" dirty="0" smtClean="0"/>
          </a:p>
          <a:p>
            <a:pPr algn="r" rtl="1"/>
            <a:r>
              <a:rPr lang="ar-JO" b="1" dirty="0" smtClean="0"/>
              <a:t>.. عندما تصبح كلفة تشغيلها عالية.</a:t>
            </a:r>
            <a:endParaRPr lang="en-US" dirty="0" smtClean="0"/>
          </a:p>
          <a:p>
            <a:pPr algn="r" rtl="1"/>
            <a:r>
              <a:rPr lang="ar-JO" b="1" dirty="0" smtClean="0"/>
              <a:t>.. عندما تصبح قديمة التكنولوجيا.</a:t>
            </a:r>
            <a:endParaRPr lang="en-US" dirty="0" smtClean="0"/>
          </a:p>
          <a:p>
            <a:pPr algn="r" rtl="1"/>
            <a:r>
              <a:rPr lang="ar-JO" b="1" dirty="0" smtClean="0"/>
              <a:t>.. عندما يكثر ويتكرر توقفها.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 smtClean="0"/>
              <a:t>إدارة المعدات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r" rtl="1"/>
            <a:r>
              <a:rPr lang="ar-JO" b="1" dirty="0" smtClean="0"/>
              <a:t>تدريب المشغلين</a:t>
            </a:r>
            <a:endParaRPr lang="en-US" dirty="0" smtClean="0"/>
          </a:p>
          <a:p>
            <a:pPr lvl="0" algn="r" rtl="1"/>
            <a:r>
              <a:rPr lang="ar-JO" b="1" dirty="0" smtClean="0"/>
              <a:t>تدريب فنيي الصيانة</a:t>
            </a:r>
            <a:endParaRPr lang="en-US" dirty="0" smtClean="0"/>
          </a:p>
          <a:p>
            <a:pPr lvl="0" algn="r" rtl="1"/>
            <a:r>
              <a:rPr lang="ar-JO" b="1" dirty="0" smtClean="0"/>
              <a:t>حفظ السجلات </a:t>
            </a:r>
            <a:endParaRPr lang="en-US" dirty="0" smtClean="0"/>
          </a:p>
          <a:p>
            <a:pPr lvl="0" algn="r" rtl="1"/>
            <a:r>
              <a:rPr lang="ar-JO" b="1" dirty="0" smtClean="0"/>
              <a:t>قياس الأداء.</a:t>
            </a:r>
            <a:endParaRPr lang="en-US" dirty="0" smtClean="0"/>
          </a:p>
          <a:p>
            <a:pPr lvl="0" algn="r" rtl="1"/>
            <a:r>
              <a:rPr lang="ar-JO" b="1" dirty="0" smtClean="0"/>
              <a:t>خطة صيانة.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الإدارة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sz="3200" b="1" dirty="0" smtClean="0"/>
              <a:t>الإدارة هي إدارة ...</a:t>
            </a:r>
          </a:p>
          <a:p>
            <a:pPr algn="r" rtl="1"/>
            <a:r>
              <a:rPr lang="ar-JO" sz="3200" b="1" dirty="0" smtClean="0"/>
              <a:t>... الموارد ...</a:t>
            </a:r>
          </a:p>
          <a:p>
            <a:pPr algn="r" rtl="1"/>
            <a:r>
              <a:rPr lang="ar-JO" sz="3200" b="1" dirty="0" smtClean="0"/>
              <a:t>... الأداء ...</a:t>
            </a:r>
          </a:p>
          <a:p>
            <a:pPr algn="r" rtl="1"/>
            <a:r>
              <a:rPr lang="ar-JO" sz="3200" b="1" dirty="0" smtClean="0"/>
              <a:t>... النتائج ...</a:t>
            </a:r>
            <a:endParaRPr lang="en-US" sz="3200" b="1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sz="3200" b="1" dirty="0" smtClean="0">
                <a:solidFill>
                  <a:schemeClr val="accent6"/>
                </a:solidFill>
              </a:rPr>
              <a:t>الجزء الرابع</a:t>
            </a:r>
            <a:endParaRPr lang="en-US" sz="3200" b="1" dirty="0">
              <a:solidFill>
                <a:schemeClr val="accent6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 rtl="1">
              <a:buNone/>
            </a:pPr>
            <a:r>
              <a:rPr lang="ar-JO" sz="6000" b="1" dirty="0" smtClean="0">
                <a:solidFill>
                  <a:schemeClr val="accent6"/>
                </a:solidFill>
              </a:rPr>
              <a:t>إدارة المواد</a:t>
            </a:r>
          </a:p>
          <a:p>
            <a:pPr algn="ctr" rtl="1">
              <a:buNone/>
            </a:pPr>
            <a:r>
              <a:rPr lang="en-US" sz="6000" b="1" dirty="0" smtClean="0">
                <a:solidFill>
                  <a:schemeClr val="accent6"/>
                </a:solidFill>
              </a:rPr>
              <a:t>JIT</a:t>
            </a:r>
            <a:endParaRPr lang="en-US" sz="6000" b="1" dirty="0">
              <a:solidFill>
                <a:schemeClr val="accent6"/>
              </a:solidFill>
            </a:endParaRPr>
          </a:p>
        </p:txBody>
      </p:sp>
      <p:pic>
        <p:nvPicPr>
          <p:cNvPr id="4098" name="Picture 2" descr="C:\Users\Eng.Nadim Asa'd\Desktop\Misc Picture\حسون 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20574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المواد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تهدف إدارة المواد إلى توفير مدخلات الإنتاج بالمواصفات المطلوبة والكميات المحددة وبالسعر المقبول في الوقت المناسب.</a:t>
            </a:r>
            <a:endParaRPr lang="en-US" b="1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المواد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توفير مواد مخالفة للمواصغات يؤثر سلباً على الجودة ويربك سير الإنتاج.</a:t>
            </a:r>
          </a:p>
          <a:p>
            <a:pPr algn="r" rtl="1"/>
            <a:r>
              <a:rPr lang="ar-JO" b="1" dirty="0" smtClean="0"/>
              <a:t>توفير مواد بالكميات الخطأ يعطل الإنتاج ويرفع الكلف.</a:t>
            </a:r>
          </a:p>
          <a:p>
            <a:pPr algn="r" rtl="1"/>
            <a:r>
              <a:rPr lang="ar-JO" b="1" dirty="0" smtClean="0"/>
              <a:t>توفير مواد بسعر أعلى يتسبب بإرتفاع الكلف وبالخسارة.</a:t>
            </a:r>
          </a:p>
          <a:p>
            <a:pPr algn="r" rtl="1"/>
            <a:r>
              <a:rPr lang="ar-JO" b="1" dirty="0" smtClean="0"/>
              <a:t>توفير مواد متأخراً يتسبب بتأخير الطلبيات وتوقف خطوط الإنتاج.</a:t>
            </a:r>
          </a:p>
          <a:p>
            <a:pPr algn="r" rtl="1"/>
            <a:endParaRPr lang="en-US" b="1" dirty="0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المواد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buFont typeface="Wingdings" pitchFamily="2" charset="2"/>
              <a:buChar char="v"/>
            </a:pPr>
            <a:r>
              <a:rPr lang="ar-JO" b="1" dirty="0" smtClean="0"/>
              <a:t>خطوات إدارة المواد: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حصر الكميات الموجودة – جدول المواد.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حصر ما يتوفر منها في المستودع وحجزه.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تحديد مصادر لكل مادة.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طلب عروض أسعار.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التفاوض والإتفاق وتحديد تاريخ توريد.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تثبيت الطلبيات بالكميات غير المتوفرة.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المتابعة للتأكد من الإلتزام بموعد التسليم.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الإستلام وفحص الجودة والتدقيق على الكميات. </a:t>
            </a:r>
            <a:endParaRPr lang="en-US" b="1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وقفة نقاشية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عرفنا ضرر تأخر وصول المواد متأخرة..</a:t>
            </a:r>
          </a:p>
          <a:p>
            <a:pPr algn="r" rtl="1"/>
            <a:r>
              <a:rPr lang="ar-JO" b="1" dirty="0" smtClean="0"/>
              <a:t>.. فهل هناك ضرر لوصولها مبكرة؟؟..</a:t>
            </a:r>
            <a:endParaRPr lang="en-US" b="1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المواد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الجواب .... نعم</a:t>
            </a:r>
          </a:p>
          <a:p>
            <a:pPr algn="r" rtl="1"/>
            <a:r>
              <a:rPr lang="ar-JO" b="1" dirty="0" smtClean="0"/>
              <a:t>وصول المواد مبكرة .. يعني مصروف زائدة..</a:t>
            </a:r>
          </a:p>
          <a:p>
            <a:pPr algn="r" rtl="1"/>
            <a:r>
              <a:rPr lang="ar-JO" b="1" dirty="0" smtClean="0"/>
              <a:t>.. كلف تمويل</a:t>
            </a:r>
          </a:p>
          <a:p>
            <a:pPr algn="r" rtl="1"/>
            <a:r>
              <a:rPr lang="ar-JO" b="1" dirty="0" smtClean="0"/>
              <a:t>..كلف تخزين</a:t>
            </a:r>
          </a:p>
          <a:p>
            <a:pPr algn="r" rtl="1"/>
            <a:r>
              <a:rPr lang="ar-JO" b="1" dirty="0" smtClean="0"/>
              <a:t>.. كلف مناولة</a:t>
            </a:r>
          </a:p>
          <a:p>
            <a:pPr algn="r" rtl="1"/>
            <a:r>
              <a:rPr lang="ar-JO" b="1" dirty="0" smtClean="0"/>
              <a:t>الأفضل وصول المواد في موعدها.....</a:t>
            </a:r>
          </a:p>
          <a:p>
            <a:pPr algn="r" rtl="1"/>
            <a:r>
              <a:rPr lang="ar-JO" b="1" dirty="0" smtClean="0"/>
              <a:t>....     </a:t>
            </a:r>
            <a:r>
              <a:rPr lang="en-US" b="1" dirty="0" smtClean="0"/>
              <a:t>Just In Time</a:t>
            </a:r>
            <a:endParaRPr lang="en-US" b="1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en-US" b="1" smtClean="0"/>
              <a:t>JIT</a:t>
            </a:r>
            <a:endParaRPr lang="ar-JO" b="1" smtClean="0"/>
          </a:p>
        </p:txBody>
      </p:sp>
      <p:sp>
        <p:nvSpPr>
          <p:cNvPr id="227331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algn="r" rtl="1"/>
            <a:r>
              <a:rPr lang="ar-JO" b="1" smtClean="0"/>
              <a:t>فلسفة حل المشاكل بشكل مستمر وملزم.</a:t>
            </a:r>
          </a:p>
          <a:p>
            <a:pPr algn="r" rtl="1"/>
            <a:r>
              <a:rPr lang="en-US" smtClean="0"/>
              <a:t>Management philosophy of continuous and forced problem solving</a:t>
            </a:r>
          </a:p>
          <a:p>
            <a:pPr algn="r" rtl="1"/>
            <a:r>
              <a:rPr lang="ar-JO" b="1" smtClean="0"/>
              <a:t>.. حيث تسحب اللوازم والمدخلات خلال النظام لتصل إلى حيث هي مطلوبة .. ومتى هي مطلوبة. </a:t>
            </a:r>
          </a:p>
          <a:p>
            <a:pPr algn="r" rtl="1"/>
            <a:r>
              <a:rPr lang="en-US" smtClean="0"/>
              <a:t>Supplies and components are ‘pulled’ through system to arrive </a:t>
            </a:r>
            <a:r>
              <a:rPr lang="en-US" u="sng" smtClean="0">
                <a:solidFill>
                  <a:srgbClr val="CC0066"/>
                </a:solidFill>
              </a:rPr>
              <a:t>where</a:t>
            </a:r>
            <a:r>
              <a:rPr lang="en-US" smtClean="0"/>
              <a:t> they are needed </a:t>
            </a:r>
            <a:r>
              <a:rPr lang="en-US" u="sng" smtClean="0">
                <a:solidFill>
                  <a:srgbClr val="CC0066"/>
                </a:solidFill>
              </a:rPr>
              <a:t>when</a:t>
            </a:r>
            <a:r>
              <a:rPr lang="en-US" smtClean="0"/>
              <a:t> they are needed.</a:t>
            </a:r>
          </a:p>
          <a:p>
            <a:pPr algn="r" rtl="1"/>
            <a:r>
              <a:rPr lang="ar-JO" smtClean="0"/>
              <a:t> 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26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rtl="1"/>
            <a:r>
              <a:rPr lang="ar-JO" b="1" smtClean="0"/>
              <a:t>خصائص </a:t>
            </a:r>
            <a:r>
              <a:rPr lang="en-US" b="1" smtClean="0"/>
              <a:t>JIT</a:t>
            </a:r>
            <a:endParaRPr lang="ar-JO" b="1" smtClean="0"/>
          </a:p>
        </p:txBody>
      </p:sp>
      <p:sp>
        <p:nvSpPr>
          <p:cNvPr id="242691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r" rtl="1"/>
            <a:r>
              <a:rPr lang="ar-JO" b="1" smtClean="0"/>
              <a:t>عدد موردين أقل.</a:t>
            </a:r>
          </a:p>
          <a:p>
            <a:pPr algn="r" rtl="1"/>
            <a:r>
              <a:rPr lang="ar-JO" b="1" smtClean="0"/>
              <a:t>موردين أقرب. </a:t>
            </a:r>
          </a:p>
          <a:p>
            <a:pPr algn="r" rtl="1"/>
            <a:r>
              <a:rPr lang="ar-JO" b="1" smtClean="0"/>
              <a:t>طلبيات متكررة وزبائن مخلصين</a:t>
            </a:r>
          </a:p>
          <a:p>
            <a:pPr algn="r" rtl="1"/>
            <a:r>
              <a:rPr lang="ar-JO" b="1" smtClean="0"/>
              <a:t>التعاون لجعل الموردين المرغوب فيهم أن يصبحوا اكثر منافسة.</a:t>
            </a:r>
          </a:p>
          <a:p>
            <a:pPr algn="r" rtl="1"/>
            <a:r>
              <a:rPr lang="ar-JO" b="1" smtClean="0"/>
              <a:t>إعتماد المناقصات في التوريد عند الشراء للمرة الأولى فقط</a:t>
            </a:r>
          </a:p>
          <a:p>
            <a:pPr algn="r" rtl="1"/>
            <a:r>
              <a:rPr lang="ar-JO" b="1" smtClean="0"/>
              <a:t>تشجيع الموردين نشر ثقافة </a:t>
            </a:r>
            <a:r>
              <a:rPr lang="en-US" b="1" smtClean="0"/>
              <a:t>JIT</a:t>
            </a:r>
            <a:r>
              <a:rPr lang="ar-JO" b="1" smtClean="0"/>
              <a:t> مع مورديهم.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rtl="1"/>
            <a:r>
              <a:rPr lang="ar-JO" b="1" smtClean="0"/>
              <a:t>خصائص </a:t>
            </a:r>
            <a:r>
              <a:rPr lang="en-US" b="1" smtClean="0"/>
              <a:t>JIT</a:t>
            </a:r>
            <a:endParaRPr lang="ar-JO" smtClean="0"/>
          </a:p>
        </p:txBody>
      </p:sp>
      <p:sp>
        <p:nvSpPr>
          <p:cNvPr id="243715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r" rtl="1"/>
            <a:r>
              <a:rPr lang="ar-JO" b="1" smtClean="0"/>
              <a:t>إنتاج اكثر ثباتاً.</a:t>
            </a:r>
          </a:p>
          <a:p>
            <a:pPr algn="r" rtl="1"/>
            <a:r>
              <a:rPr lang="ar-JO" b="1" smtClean="0"/>
              <a:t>المصنع قادر على توريد طلبيات صغيرة ولكن كثيرة.</a:t>
            </a:r>
          </a:p>
          <a:p>
            <a:pPr algn="r" rtl="1"/>
            <a:r>
              <a:rPr lang="ar-JO" b="1" smtClean="0"/>
              <a:t>علاقات تعاقدية طويلة المدى.</a:t>
            </a:r>
          </a:p>
          <a:p>
            <a:pPr algn="r" rtl="1"/>
            <a:r>
              <a:rPr lang="ar-JO" b="1" smtClean="0"/>
              <a:t>أعمال مكتبية أقل.</a:t>
            </a:r>
          </a:p>
          <a:p>
            <a:pPr algn="r" rtl="1"/>
            <a:r>
              <a:rPr lang="ar-JO" b="1" smtClean="0"/>
              <a:t>يسمح بزيادة أو نقص بسيط عن جحم الطلبية.</a:t>
            </a:r>
          </a:p>
          <a:p>
            <a:pPr algn="r" rtl="1"/>
            <a:r>
              <a:rPr lang="ar-JO" b="1" smtClean="0"/>
              <a:t>الكميات الموردة دقيقة العدد.</a:t>
            </a:r>
          </a:p>
          <a:p>
            <a:pPr algn="r" rtl="1">
              <a:buFont typeface="Wingdings" pitchFamily="2" charset="2"/>
              <a:buNone/>
            </a:pPr>
            <a:endParaRPr lang="ar-JO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7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rtl="1"/>
            <a:r>
              <a:rPr lang="ar-JO" b="1" smtClean="0"/>
              <a:t>خصائص </a:t>
            </a:r>
            <a:r>
              <a:rPr lang="en-US" b="1" smtClean="0"/>
              <a:t>JIT</a:t>
            </a:r>
            <a:endParaRPr lang="ar-JO" smtClean="0"/>
          </a:p>
        </p:txBody>
      </p:sp>
      <p:sp>
        <p:nvSpPr>
          <p:cNvPr id="244739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r" rtl="1"/>
            <a:r>
              <a:rPr lang="ar-JO" b="1" smtClean="0"/>
              <a:t>يحتاج الموردون إلى مواصفات أقل تفصيلاً.</a:t>
            </a:r>
          </a:p>
          <a:p>
            <a:pPr algn="r" rtl="1"/>
            <a:r>
              <a:rPr lang="ar-JO" b="1" smtClean="0"/>
              <a:t>تعاون مع الموردين لتحسين الجودة.</a:t>
            </a:r>
          </a:p>
          <a:p>
            <a:pPr algn="r" rtl="1"/>
            <a:r>
              <a:rPr lang="ar-JO" b="1" smtClean="0"/>
              <a:t>تنشأ علاقة بين العاملين في الجودة في المصنع ولدى الموردين.</a:t>
            </a:r>
          </a:p>
          <a:p>
            <a:pPr algn="r" rtl="1"/>
            <a:r>
              <a:rPr lang="ar-JO" b="1" smtClean="0"/>
              <a:t>يعتمد الموردون جداول إحصائية في الجودة.</a:t>
            </a:r>
          </a:p>
          <a:p>
            <a:pPr algn="r" rtl="1"/>
            <a:r>
              <a:rPr lang="ar-JO" b="1" smtClean="0"/>
              <a:t>إعتماد شركات نقل وشحن متعاونة.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1397000"/>
          <a:ext cx="76962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019800" y="31242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dirty="0" smtClean="0">
                <a:solidFill>
                  <a:schemeClr val="bg1"/>
                </a:solidFill>
              </a:rPr>
              <a:t>موارد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57600" y="307282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dirty="0" smtClean="0">
                <a:solidFill>
                  <a:schemeClr val="bg1"/>
                </a:solidFill>
              </a:rPr>
              <a:t>أداء</a:t>
            </a:r>
            <a:endParaRPr lang="en-US" sz="3200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066800" y="3149025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ar-JO" sz="3200" b="1" dirty="0" smtClean="0">
                <a:solidFill>
                  <a:schemeClr val="bg1"/>
                </a:solidFill>
              </a:rPr>
              <a:t>نتائج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6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 rtl="1"/>
            <a:r>
              <a:rPr lang="ar-JO" b="1" smtClean="0"/>
              <a:t>أهداف </a:t>
            </a:r>
            <a:r>
              <a:rPr lang="en-US" b="1" smtClean="0"/>
              <a:t>JIT</a:t>
            </a:r>
            <a:r>
              <a:rPr lang="ar-JO" smtClean="0"/>
              <a:t> </a:t>
            </a:r>
          </a:p>
        </p:txBody>
      </p:sp>
      <p:sp>
        <p:nvSpPr>
          <p:cNvPr id="245763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r" rtl="1">
              <a:buFont typeface="Courier New" pitchFamily="49" charset="0"/>
              <a:buChar char="o"/>
            </a:pPr>
            <a:r>
              <a:rPr lang="ar-JO" b="1" smtClean="0"/>
              <a:t>القضاء على جميع النشاطات غير الضرورية.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smtClean="0"/>
              <a:t>القضاء على هدر وتراكم المخزون في داخل المصنع.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smtClean="0"/>
              <a:t>القضاء على الهدر في المخزون في الشحن.</a:t>
            </a:r>
            <a:r>
              <a:rPr lang="ar-JO" smtClean="0"/>
              <a:t>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smtClean="0"/>
              <a:t>القضاء على الموردين الضعاف.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smtClean="0"/>
              <a:t>خفض حركة المواد.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smtClean="0"/>
              <a:t>خفض حركة الأفراد.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6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ar-JO" b="1" smtClean="0"/>
              <a:t>النتائج</a:t>
            </a:r>
          </a:p>
        </p:txBody>
      </p:sp>
      <p:sp>
        <p:nvSpPr>
          <p:cNvPr id="241667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algn="r" rtl="1">
              <a:buFont typeface="Wingdings" pitchFamily="2" charset="2"/>
              <a:buChar char="q"/>
            </a:pPr>
            <a:r>
              <a:rPr lang="ar-JO" b="1" smtClean="0"/>
              <a:t>خفض الإنتظار والتأخير</a:t>
            </a:r>
          </a:p>
          <a:p>
            <a:pPr algn="r" rtl="1">
              <a:buFont typeface="Wingdings" pitchFamily="2" charset="2"/>
              <a:buChar char="q"/>
            </a:pPr>
            <a:r>
              <a:rPr lang="ar-JO" b="1" smtClean="0"/>
              <a:t>جودة أفضل</a:t>
            </a:r>
          </a:p>
          <a:p>
            <a:pPr algn="r" rtl="1">
              <a:buFont typeface="Wingdings" pitchFamily="2" charset="2"/>
              <a:buChar char="q"/>
            </a:pPr>
            <a:r>
              <a:rPr lang="ar-JO" b="1" smtClean="0"/>
              <a:t>كلف أقل</a:t>
            </a:r>
          </a:p>
          <a:p>
            <a:pPr algn="r" rtl="1">
              <a:buFont typeface="Wingdings" pitchFamily="2" charset="2"/>
              <a:buChar char="q"/>
            </a:pPr>
            <a:r>
              <a:rPr lang="ar-JO" smtClean="0"/>
              <a:t> </a:t>
            </a:r>
            <a:r>
              <a:rPr lang="ar-JO" b="1" smtClean="0"/>
              <a:t>مساحات أقل</a:t>
            </a:r>
          </a:p>
          <a:p>
            <a:pPr algn="r" rtl="1">
              <a:buFont typeface="Wingdings" pitchFamily="2" charset="2"/>
              <a:buChar char="q"/>
            </a:pPr>
            <a:r>
              <a:rPr lang="ar-JO" b="1" smtClean="0"/>
              <a:t>إستثمار أقل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smtClean="0"/>
              <a:t>طلبيات أكثر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smtClean="0"/>
              <a:t>كلف أقل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smtClean="0"/>
              <a:t>معنويات أعلى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algn="ctr"/>
            <a:r>
              <a:rPr lang="ar-JO" b="1" smtClean="0"/>
              <a:t>كلمة أخيرة</a:t>
            </a:r>
          </a:p>
        </p:txBody>
      </p:sp>
      <p:sp>
        <p:nvSpPr>
          <p:cNvPr id="247811" name="Content Placeholder 2"/>
          <p:cNvSpPr>
            <a:spLocks noGrp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algn="r" rtl="1"/>
            <a:r>
              <a:rPr lang="ar-JO" b="1" smtClean="0"/>
              <a:t>نظام وفلسفة التوريد بالموعد </a:t>
            </a:r>
            <a:r>
              <a:rPr lang="en-US" b="1" smtClean="0"/>
              <a:t>JIT</a:t>
            </a:r>
            <a:r>
              <a:rPr lang="ar-JO" b="1" smtClean="0"/>
              <a:t> تعتمد على الإلتزام من قبل أطراف عديدة..</a:t>
            </a:r>
          </a:p>
          <a:p>
            <a:pPr algn="r" rtl="1"/>
            <a:r>
              <a:rPr lang="ar-JO" b="1" smtClean="0"/>
              <a:t>.. ويبدو أمراً متعذراً في بلاد تسودها ثقافات سلبية تحد من إمكانبة تطبيقها.</a:t>
            </a:r>
          </a:p>
          <a:p>
            <a:pPr algn="r" rtl="1"/>
            <a:r>
              <a:rPr lang="ar-JO" b="1" smtClean="0"/>
              <a:t>ولكن نظراً لعظم وكثرة المزايا والفوائد..</a:t>
            </a:r>
          </a:p>
          <a:p>
            <a:pPr algn="r" rtl="1"/>
            <a:r>
              <a:rPr lang="ar-JO" b="1" smtClean="0"/>
              <a:t>.. فإن الأمر يستحق المحاولة..</a:t>
            </a:r>
          </a:p>
          <a:p>
            <a:pPr algn="r" rtl="1"/>
            <a:r>
              <a:rPr lang="ar-JO" b="1" smtClean="0"/>
              <a:t>.. بحيث تتحول المحاولة إلى أداة تغيير بحد ذاتها.</a:t>
            </a:r>
            <a:r>
              <a:rPr lang="ar-JO" smtClean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ar-JO" sz="4400" b="1" dirty="0" smtClean="0">
                <a:solidFill>
                  <a:schemeClr val="accent1"/>
                </a:solidFill>
              </a:rPr>
              <a:t>الجزء الخامس</a:t>
            </a:r>
            <a:endParaRPr lang="en-US" sz="4400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>
              <a:buNone/>
            </a:pPr>
            <a:r>
              <a:rPr lang="ar-JO" sz="6600" b="1" dirty="0" smtClean="0">
                <a:solidFill>
                  <a:schemeClr val="accent1"/>
                </a:solidFill>
              </a:rPr>
              <a:t>إدارة الوقت</a:t>
            </a:r>
            <a:endParaRPr lang="en-US" sz="6600" b="1" dirty="0">
              <a:solidFill>
                <a:schemeClr val="accent1"/>
              </a:solidFill>
            </a:endParaRPr>
          </a:p>
        </p:txBody>
      </p:sp>
      <p:pic>
        <p:nvPicPr>
          <p:cNvPr id="5122" name="Picture 2" descr="C:\Users\Eng.Nadim Asa'd\Desktop\Misc Picture\حسون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9812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ما هو الوقت؟..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هو المدة التي يستغرقها حدث أو حركة </a:t>
            </a:r>
          </a:p>
          <a:p>
            <a:pPr algn="r" rtl="1"/>
            <a:endParaRPr lang="ar-JO" b="1" dirty="0" smtClean="0"/>
          </a:p>
          <a:p>
            <a:pPr algn="r" rtl="1"/>
            <a:r>
              <a:rPr lang="ar-JO" b="1" dirty="0" smtClean="0"/>
              <a:t>هو مادة الحياة  !!  ..</a:t>
            </a:r>
            <a:endParaRPr lang="ar-JO" b="1" dirty="0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JO" b="1" dirty="0"/>
              <a:t>هل نفهم حقيقة الوقت</a:t>
            </a:r>
            <a:r>
              <a:rPr lang="ar-JO" b="1" dirty="0" smtClean="0"/>
              <a:t>؟..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r" rtl="1"/>
            <a:r>
              <a:rPr lang="ar-JO" b="1" dirty="0" smtClean="0"/>
              <a:t>حقيقة قلة منا يستوعبون ماهية الوقت..</a:t>
            </a:r>
          </a:p>
          <a:p>
            <a:pPr algn="r" rtl="1"/>
            <a:r>
              <a:rPr lang="ar-JO" b="1" dirty="0" smtClean="0"/>
              <a:t>.. ولا يعبهون لمروره </a:t>
            </a:r>
          </a:p>
          <a:p>
            <a:pPr algn="r" rtl="1"/>
            <a:r>
              <a:rPr lang="ar-JO" b="1" dirty="0" smtClean="0"/>
              <a:t>.. ولا يميلون إلى إستخدامه بنجاعة....</a:t>
            </a:r>
          </a:p>
          <a:p>
            <a:pPr algn="r" rtl="1">
              <a:buNone/>
            </a:pPr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               </a:t>
            </a:r>
            <a:r>
              <a:rPr lang="ar-JO" b="1" dirty="0" smtClean="0">
                <a:solidFill>
                  <a:srgbClr val="7030A0"/>
                </a:solidFill>
              </a:rPr>
              <a:t>فهل نفهم الوقت حقيقةً ؟..</a:t>
            </a:r>
          </a:p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</a:t>
            </a:r>
            <a:r>
              <a:rPr lang="ar-JO" sz="4800" b="1" dirty="0" smtClean="0">
                <a:solidFill>
                  <a:schemeClr val="accent3">
                    <a:lumMod val="50000"/>
                  </a:schemeClr>
                </a:solidFill>
              </a:rPr>
              <a:t>” أيها الإنسان إنك قطعة من الوقت .. فإذا ذهب يوم .. ذهب بعضك !!!... ”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فهم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8382000" cy="4525963"/>
          </a:xfrm>
        </p:spPr>
        <p:txBody>
          <a:bodyPr>
            <a:normAutofit fontScale="92500" lnSpcReduction="10000"/>
          </a:bodyPr>
          <a:lstStyle/>
          <a:p>
            <a:pPr algn="r" rtl="1"/>
            <a:r>
              <a:rPr lang="ar-JO" sz="3500" b="1" dirty="0" smtClean="0"/>
              <a:t>هذا هو الفهم الصحيح للوقت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500" b="1" dirty="0" smtClean="0"/>
              <a:t>كمورد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500" b="1" dirty="0" smtClean="0"/>
              <a:t>كإطار عام للعمل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sz="3500" b="1" dirty="0" smtClean="0"/>
              <a:t>كمقياس أداء..</a:t>
            </a:r>
          </a:p>
          <a:p>
            <a:pPr algn="r" rtl="1">
              <a:buFont typeface="Courier New" pitchFamily="49" charset="0"/>
              <a:buChar char="o"/>
            </a:pPr>
            <a:endParaRPr lang="ar-JO" b="1" dirty="0" smtClean="0"/>
          </a:p>
          <a:p>
            <a:pPr algn="r" rtl="1">
              <a:buNone/>
            </a:pPr>
            <a:r>
              <a:rPr lang="ar-JO" sz="4000" b="1" dirty="0" smtClean="0"/>
              <a:t>   </a:t>
            </a:r>
            <a:r>
              <a:rPr lang="ar-JO" sz="4300" b="1" dirty="0" smtClean="0"/>
              <a:t>حالة ” قتل الوقت ” من أسوأ ما يمكن أن ينحط إليه الإنسان.. الوقت ليس عدواً .. ولا ينبغي السعي لقتله .. وإنما إستثماره بما هو مفيد..</a:t>
            </a:r>
            <a:endParaRPr lang="ar-JO" sz="4300" b="1" dirty="0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ما هي إدارة الوقت؟.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إدارة الوقت خطأ شائع: </a:t>
            </a:r>
            <a:endParaRPr lang="ar-JO" b="1" dirty="0" smtClean="0"/>
          </a:p>
          <a:p>
            <a:pPr algn="r" rtl="1"/>
            <a:r>
              <a:rPr lang="ar-JO" b="1" dirty="0" smtClean="0"/>
              <a:t>لا </a:t>
            </a:r>
            <a:r>
              <a:rPr lang="ar-JO" b="1" dirty="0"/>
              <a:t>أحد يستطيع إدارة </a:t>
            </a:r>
            <a:r>
              <a:rPr lang="ar-JO" b="1" dirty="0" smtClean="0"/>
              <a:t>الوقت..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ضبط </a:t>
            </a:r>
            <a:r>
              <a:rPr lang="ar-JO" b="1" dirty="0"/>
              <a:t>الوقت </a:t>
            </a:r>
            <a:r>
              <a:rPr lang="ar-JO" b="1" dirty="0" smtClean="0"/>
              <a:t>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التحكم </a:t>
            </a:r>
            <a:r>
              <a:rPr lang="ar-JO" b="1" dirty="0"/>
              <a:t>بإيقاع </a:t>
            </a:r>
            <a:r>
              <a:rPr lang="ar-JO" b="1" dirty="0" smtClean="0"/>
              <a:t>الوقت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إيقاف الوقت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إعادته !!..</a:t>
            </a:r>
            <a:endParaRPr lang="ar-JO" dirty="0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ما نستطيع إدارته: 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أنفسنا .. سلوكنا .. أداؤنا..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أعضاء الفريق .. كفائته .. إلتزامه..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عمليات الإنتاج .. تسريعها..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وقت </a:t>
            </a:r>
            <a:r>
              <a:rPr lang="ar-JO" b="1" dirty="0"/>
              <a:t>إنتاج </a:t>
            </a:r>
            <a:r>
              <a:rPr lang="ar-JO" b="1" dirty="0" smtClean="0"/>
              <a:t>منتج .. تقليله..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مدة تنفيذ مشروع .. إختصارها ..</a:t>
            </a:r>
            <a:endParaRPr lang="en-US" b="1" dirty="0"/>
          </a:p>
          <a:p>
            <a:endParaRPr lang="ar-JO" b="1" dirty="0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إدارة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وقت الإنسان: 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الرئيس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المرؤوس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الفريق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الإنسان بعيداً العمل</a:t>
            </a:r>
            <a:endParaRPr lang="ar-JO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الموارد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4" name="Flowchart: Stored Data 3"/>
          <p:cNvSpPr/>
          <p:nvPr/>
        </p:nvSpPr>
        <p:spPr>
          <a:xfrm>
            <a:off x="1905000" y="1600200"/>
            <a:ext cx="4876800" cy="44958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1"/>
            <a:r>
              <a:rPr lang="ar-JO" sz="3600" b="1" dirty="0" smtClean="0"/>
              <a:t>الموارد البشرية</a:t>
            </a:r>
          </a:p>
          <a:p>
            <a:pPr algn="ctr" rtl="1"/>
            <a:r>
              <a:rPr lang="ar-JO" sz="3600" b="1" dirty="0" smtClean="0"/>
              <a:t>الموارد المالية</a:t>
            </a:r>
          </a:p>
          <a:p>
            <a:pPr algn="ctr" rtl="1"/>
            <a:r>
              <a:rPr lang="ar-JO" sz="3600" b="1" dirty="0" smtClean="0"/>
              <a:t>مورد الوقت</a:t>
            </a:r>
          </a:p>
          <a:p>
            <a:pPr algn="ctr" rtl="1"/>
            <a:r>
              <a:rPr lang="ar-JO" sz="3600" b="1" dirty="0" smtClean="0"/>
              <a:t>الطاقة</a:t>
            </a:r>
          </a:p>
          <a:p>
            <a:pPr algn="ctr" rtl="1"/>
            <a:r>
              <a:rPr lang="ar-JO" sz="3600" b="1" dirty="0" smtClean="0"/>
              <a:t>البنى التحتية</a:t>
            </a:r>
          </a:p>
          <a:p>
            <a:pPr algn="ctr" rtl="1"/>
            <a:r>
              <a:rPr lang="ar-JO" sz="3600" b="1" dirty="0" smtClean="0"/>
              <a:t>المدخلات</a:t>
            </a:r>
          </a:p>
          <a:p>
            <a:pPr algn="ctr" rtl="1"/>
            <a:r>
              <a:rPr lang="ar-JO" sz="3600" b="1" dirty="0" smtClean="0"/>
              <a:t>الأفكار</a:t>
            </a:r>
          </a:p>
          <a:p>
            <a:pPr algn="ctr" rtl="1"/>
            <a:r>
              <a:rPr lang="ar-JO" sz="3600" b="1" dirty="0" smtClean="0"/>
              <a:t>الكفاءات</a:t>
            </a:r>
            <a:endParaRPr lang="ar-JO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العرب وإدارة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واقعنا السيء </a:t>
            </a:r>
            <a:r>
              <a:rPr lang="ar-JO" b="1" dirty="0" smtClean="0"/>
              <a:t>.. </a:t>
            </a:r>
          </a:p>
          <a:p>
            <a:pPr algn="r" rtl="1"/>
            <a:r>
              <a:rPr lang="ar-JO" b="1" dirty="0" smtClean="0"/>
              <a:t>.. والتناقض كبير.</a:t>
            </a:r>
          </a:p>
          <a:p>
            <a:pPr algn="r" rtl="1"/>
            <a:endParaRPr lang="ar-JO" b="1" dirty="0"/>
          </a:p>
          <a:p>
            <a:pPr algn="r" rtl="1"/>
            <a:r>
              <a:rPr lang="ar-JO" b="1" dirty="0" smtClean="0"/>
              <a:t>مساهمات العرب في تطوير وسائل قياس الوقت</a:t>
            </a:r>
          </a:p>
          <a:p>
            <a:pPr algn="r" rtl="1"/>
            <a:r>
              <a:rPr lang="ar-JO" b="1" dirty="0" smtClean="0"/>
              <a:t>مواقف العرب الإيجابية من الوقت قديماً </a:t>
            </a:r>
          </a:p>
          <a:p>
            <a:pPr algn="r" rtl="1"/>
            <a:r>
              <a:rPr lang="ar-JO" b="1" dirty="0" smtClean="0"/>
              <a:t>الواقع السلبي الحالي..!!</a:t>
            </a:r>
            <a:endParaRPr lang="ar-JO" dirty="0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JO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endParaRPr lang="ar-JO" b="1" dirty="0" smtClean="0"/>
          </a:p>
          <a:p>
            <a:pPr algn="r" rtl="1"/>
            <a:endParaRPr lang="ar-JO" b="1" dirty="0" smtClean="0"/>
          </a:p>
          <a:p>
            <a:pPr algn="r" rtl="1">
              <a:buNone/>
            </a:pPr>
            <a:r>
              <a:rPr lang="ar-JO" b="1" dirty="0" smtClean="0"/>
              <a:t>       </a:t>
            </a:r>
            <a:r>
              <a:rPr lang="ar-JO" sz="4400" b="1" dirty="0" smtClean="0"/>
              <a:t>كيف نتغير ؟؟...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التغيير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التغيير </a:t>
            </a:r>
            <a:r>
              <a:rPr lang="ar-JO" b="1" dirty="0" smtClean="0"/>
              <a:t>يتطلب: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بناء </a:t>
            </a:r>
            <a:r>
              <a:rPr lang="ar-JO" b="1" dirty="0" smtClean="0">
                <a:solidFill>
                  <a:srgbClr val="0070C0"/>
                </a:solidFill>
              </a:rPr>
              <a:t>التفهم </a:t>
            </a:r>
            <a:r>
              <a:rPr lang="ar-JO" b="1" dirty="0">
                <a:solidFill>
                  <a:srgbClr val="0070C0"/>
                </a:solidFill>
              </a:rPr>
              <a:t>والرغبة </a:t>
            </a:r>
            <a:r>
              <a:rPr lang="ar-JO" b="1" dirty="0" smtClean="0">
                <a:solidFill>
                  <a:srgbClr val="0070C0"/>
                </a:solidFill>
              </a:rPr>
              <a:t>والقدرة </a:t>
            </a:r>
            <a:r>
              <a:rPr lang="ar-JO" b="1" dirty="0" smtClean="0"/>
              <a:t>- 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تفهم </a:t>
            </a:r>
            <a:r>
              <a:rPr lang="ar-JO" b="1" dirty="0"/>
              <a:t>الوقت </a:t>
            </a:r>
            <a:endParaRPr lang="ar-JO" b="1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الرغبة </a:t>
            </a:r>
            <a:r>
              <a:rPr lang="ar-JO" b="1" dirty="0"/>
              <a:t>في التحول </a:t>
            </a:r>
            <a:endParaRPr lang="ar-JO" b="1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القدرة </a:t>
            </a:r>
            <a:r>
              <a:rPr lang="ar-JO" b="1" dirty="0"/>
              <a:t>على </a:t>
            </a:r>
            <a:r>
              <a:rPr lang="ar-JO" b="1" dirty="0" smtClean="0"/>
              <a:t>التحول والممارسة السليمة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تفهم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>
                <a:solidFill>
                  <a:srgbClr val="7030A0"/>
                </a:solidFill>
              </a:rPr>
              <a:t>تفهم</a:t>
            </a:r>
            <a:r>
              <a:rPr lang="ar-JO" b="1" dirty="0"/>
              <a:t> ماهية مورد الوقت </a:t>
            </a:r>
            <a:endParaRPr lang="ar-JO" b="1" dirty="0" smtClean="0"/>
          </a:p>
          <a:p>
            <a:pPr algn="r" rtl="1"/>
            <a:r>
              <a:rPr lang="ar-JO" b="1" dirty="0" smtClean="0"/>
              <a:t>إدراك </a:t>
            </a:r>
            <a:r>
              <a:rPr lang="ar-JO" b="1" dirty="0"/>
              <a:t>أهمية </a:t>
            </a:r>
            <a:r>
              <a:rPr lang="ar-JO" b="1" dirty="0" smtClean="0"/>
              <a:t>الوقت</a:t>
            </a:r>
          </a:p>
          <a:p>
            <a:pPr algn="r" rtl="1"/>
            <a:r>
              <a:rPr lang="ar-JO" b="1" dirty="0" smtClean="0"/>
              <a:t>تنمية الحس بمرور الوقت</a:t>
            </a:r>
          </a:p>
          <a:p>
            <a:pPr algn="r" rtl="1"/>
            <a:r>
              <a:rPr lang="ar-JO" b="1" dirty="0" smtClean="0"/>
              <a:t>تنمية القدرة على تقدير الوقت </a:t>
            </a:r>
            <a:r>
              <a:rPr lang="ar-JO" sz="1800" b="1" dirty="0" smtClean="0"/>
              <a:t>– تقدير الوقت المطلوب – تقدير الوقت المستهلك</a:t>
            </a:r>
            <a:endParaRPr lang="ar-JO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الرغبة في التحول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>
                <a:solidFill>
                  <a:srgbClr val="7030A0"/>
                </a:solidFill>
              </a:rPr>
              <a:t>الرغبة</a:t>
            </a:r>
            <a:r>
              <a:rPr lang="ar-JO" b="1" dirty="0"/>
              <a:t> في تعامل أفضل مع عنصر الوقت </a:t>
            </a:r>
            <a:r>
              <a:rPr lang="ar-JO" b="1" dirty="0" smtClean="0"/>
              <a:t>وتجنب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الخسائر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والإحراجات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والفرص الضائعة 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والتعاسات..</a:t>
            </a:r>
          </a:p>
          <a:p>
            <a:pPr algn="r" rtl="1"/>
            <a:r>
              <a:rPr lang="ar-JO" b="1" dirty="0" smtClean="0"/>
              <a:t>.. </a:t>
            </a:r>
            <a:r>
              <a:rPr lang="ar-JO" b="1" dirty="0"/>
              <a:t>الناجمة عن سوء التعامل مع الوقت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القدرة على التحول</a:t>
            </a:r>
            <a:r>
              <a:rPr lang="ar-JO" dirty="0" smtClean="0"/>
              <a:t> 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>
                <a:solidFill>
                  <a:srgbClr val="0070C0"/>
                </a:solidFill>
              </a:rPr>
              <a:t>القدرة</a:t>
            </a:r>
            <a:r>
              <a:rPr lang="ar-JO" b="1" dirty="0"/>
              <a:t> </a:t>
            </a:r>
            <a:r>
              <a:rPr lang="ar-JO" b="1" dirty="0" smtClean="0"/>
              <a:t>على..</a:t>
            </a:r>
          </a:p>
          <a:p>
            <a:pPr algn="r" rtl="1"/>
            <a:r>
              <a:rPr lang="ar-JO" b="1" dirty="0" smtClean="0"/>
              <a:t>تنظيم </a:t>
            </a:r>
            <a:r>
              <a:rPr lang="ar-JO" b="1" dirty="0"/>
              <a:t>الذات </a:t>
            </a:r>
            <a:endParaRPr lang="ar-JO" b="1" dirty="0" smtClean="0"/>
          </a:p>
          <a:p>
            <a:pPr algn="r" rtl="1"/>
            <a:r>
              <a:rPr lang="ar-JO" b="1" dirty="0" smtClean="0"/>
              <a:t>والإلتزام </a:t>
            </a:r>
            <a:r>
              <a:rPr lang="ar-JO" b="1" dirty="0"/>
              <a:t>بالمحطات الزمنية </a:t>
            </a:r>
            <a:endParaRPr lang="ar-JO" b="1" dirty="0" smtClean="0"/>
          </a:p>
          <a:p>
            <a:pPr algn="r" rtl="1"/>
            <a:r>
              <a:rPr lang="ar-JO" b="1" dirty="0" smtClean="0"/>
              <a:t>وتطوير المهارات </a:t>
            </a:r>
          </a:p>
          <a:p>
            <a:pPr algn="r" rtl="1"/>
            <a:r>
              <a:rPr lang="ar-JO" b="1" dirty="0" smtClean="0"/>
              <a:t>وإمتلاك الأدوات</a:t>
            </a:r>
          </a:p>
          <a:p>
            <a:pPr algn="r" rtl="1"/>
            <a:r>
              <a:rPr lang="ar-JO" b="1" dirty="0" smtClean="0"/>
              <a:t>وتبني عادات وأساليب مؤاتية</a:t>
            </a:r>
            <a:endParaRPr lang="ar-JO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تنمية ملكة تفهم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تنمى بقدرات ذاتية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بالملاحظة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بالدراسة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بالمقارنة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بالتدرب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بالإستنباط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تنمية الرغبة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تنمى الرغبة بـ..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بناء الدافعية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التوعية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المتابعة</a:t>
            </a:r>
          </a:p>
          <a:p>
            <a:pPr algn="r" rtl="1"/>
            <a:endParaRPr lang="ar-JO" b="1" dirty="0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تنمية القدرة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تنمى القدرة بـ ..</a:t>
            </a:r>
          </a:p>
          <a:p>
            <a:pPr algn="r" rtl="1"/>
            <a:r>
              <a:rPr lang="ar-JO" b="1" dirty="0" smtClean="0"/>
              <a:t>.. التدريب على المهارات</a:t>
            </a:r>
          </a:p>
          <a:p>
            <a:pPr algn="r" rtl="1"/>
            <a:r>
              <a:rPr lang="ar-JO" b="1" dirty="0" smtClean="0"/>
              <a:t>.. الرقابة والمتابعة الذاتية</a:t>
            </a:r>
          </a:p>
          <a:p>
            <a:pPr algn="r" rtl="1"/>
            <a:r>
              <a:rPr lang="ar-JO" b="1" dirty="0" smtClean="0"/>
              <a:t>.. التوجيه والتوعية</a:t>
            </a:r>
            <a:endParaRPr lang="ar-JO" b="1" dirty="0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المهارات 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/>
              <a:t>بناء المهارات: 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تحديد الأولويات – أداة مصفوفة المهم والمستعجل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العمل بسرعة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تحديد </a:t>
            </a:r>
            <a:r>
              <a:rPr lang="ar-JO" b="1" dirty="0"/>
              <a:t>متى تبدأ </a:t>
            </a:r>
            <a:r>
              <a:rPr lang="ar-JO" b="1" dirty="0" smtClean="0"/>
              <a:t>عمل – أداة إحتساب الوقت المستغرق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حسن التوقيت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تخصيص </a:t>
            </a:r>
            <a:r>
              <a:rPr lang="ar-JO" b="1" dirty="0"/>
              <a:t>الوقت </a:t>
            </a:r>
            <a:r>
              <a:rPr lang="ar-JO" b="1" dirty="0" smtClean="0"/>
              <a:t>للمهام – تطوير أداة خاصة</a:t>
            </a:r>
            <a:endParaRPr lang="ar-JO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الأداء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JO" dirty="0"/>
          </a:p>
        </p:txBody>
      </p:sp>
      <p:sp>
        <p:nvSpPr>
          <p:cNvPr id="4" name="Flowchart: Stored Data 3"/>
          <p:cNvSpPr/>
          <p:nvPr/>
        </p:nvSpPr>
        <p:spPr>
          <a:xfrm>
            <a:off x="2362200" y="1600200"/>
            <a:ext cx="4800600" cy="4648200"/>
          </a:xfrm>
          <a:prstGeom prst="flowChartOnlineStora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ar-JO" sz="3200" b="1" dirty="0" smtClean="0"/>
              <a:t>عمليات صناعـية</a:t>
            </a:r>
          </a:p>
          <a:p>
            <a:pPr algn="ctr"/>
            <a:r>
              <a:rPr lang="ar-JO" sz="3200" b="1" dirty="0" smtClean="0"/>
              <a:t>إنتـاج زراعــي</a:t>
            </a:r>
          </a:p>
          <a:p>
            <a:pPr algn="ctr"/>
            <a:r>
              <a:rPr lang="ar-JO" sz="3200" b="1" dirty="0" smtClean="0"/>
              <a:t>تقديـم خـدمـات</a:t>
            </a:r>
            <a:endParaRPr lang="en-US" sz="3200" b="1" dirty="0" smtClean="0"/>
          </a:p>
          <a:p>
            <a:pPr algn="ctr"/>
            <a:r>
              <a:rPr lang="ar-JO" sz="3200" b="1" dirty="0" smtClean="0"/>
              <a:t>إبــــــــــــــــداع</a:t>
            </a:r>
          </a:p>
          <a:p>
            <a:pPr algn="ctr"/>
            <a:endParaRPr lang="ar-JO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الأدوات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هناك أداة أساسية واحدة....</a:t>
            </a:r>
          </a:p>
          <a:p>
            <a:pPr algn="r" rtl="1"/>
            <a:r>
              <a:rPr lang="ar-JO" b="1" dirty="0" smtClean="0"/>
              <a:t>” قائمة الأعمال ”  </a:t>
            </a:r>
            <a:r>
              <a:rPr lang="en-US" b="1" dirty="0" smtClean="0"/>
              <a:t>to-do-list</a:t>
            </a:r>
            <a:endParaRPr lang="ar-JO" b="1" dirty="0" smtClean="0"/>
          </a:p>
          <a:p>
            <a:pPr algn="r" rtl="1"/>
            <a:r>
              <a:rPr lang="ar-JO" b="1" dirty="0" smtClean="0"/>
              <a:t>قائمة الأعمال التي ينبغي إنجازها في اليوم.</a:t>
            </a:r>
          </a:p>
          <a:p>
            <a:pPr algn="r" rtl="1"/>
            <a:r>
              <a:rPr lang="ar-JO" b="1" dirty="0" smtClean="0"/>
              <a:t>قد تكون .. صفحة في مفكرة..  </a:t>
            </a:r>
            <a:r>
              <a:rPr lang="en-US" b="1" dirty="0" smtClean="0"/>
              <a:t>agenda</a:t>
            </a:r>
            <a:endParaRPr lang="ar-JO" b="1" dirty="0" smtClean="0"/>
          </a:p>
          <a:p>
            <a:pPr algn="r" rtl="1"/>
            <a:r>
              <a:rPr lang="ar-JO" b="1" dirty="0" smtClean="0"/>
              <a:t>.. صفحة على الإكسل..</a:t>
            </a:r>
            <a:r>
              <a:rPr lang="en-US" b="1" dirty="0" smtClean="0"/>
              <a:t> Excel sheet </a:t>
            </a:r>
            <a:endParaRPr lang="ar-JO" b="1" dirty="0" smtClean="0"/>
          </a:p>
          <a:p>
            <a:pPr algn="r" rtl="1"/>
            <a:r>
              <a:rPr lang="ar-JO" b="1" dirty="0" smtClean="0"/>
              <a:t>.. لوح أبيض على الحائط </a:t>
            </a:r>
            <a:r>
              <a:rPr lang="en-US" b="1" dirty="0" smtClean="0"/>
              <a:t>white board</a:t>
            </a:r>
            <a:endParaRPr lang="ar-JO" b="1" dirty="0" smtClean="0"/>
          </a:p>
          <a:p>
            <a:pPr algn="r" rtl="1"/>
            <a:r>
              <a:rPr lang="ar-JO" b="1" dirty="0" smtClean="0"/>
              <a:t>.. ورقة لاصقة على المكتب  </a:t>
            </a:r>
            <a:r>
              <a:rPr lang="en-US" b="1" dirty="0" smtClean="0"/>
              <a:t>sticky note</a:t>
            </a:r>
            <a:endParaRPr lang="ar-JO" b="1" dirty="0"/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الأدوات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قائمة الأعمال ..</a:t>
            </a:r>
            <a:r>
              <a:rPr lang="en-US" b="1" dirty="0" smtClean="0"/>
              <a:t> to-do-list</a:t>
            </a:r>
            <a:endParaRPr lang="ar-JO" b="1" dirty="0" smtClean="0"/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.. أداة تنظيم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أداة تخطيط</a:t>
            </a:r>
          </a:p>
          <a:p>
            <a:pPr algn="r" rtl="1">
              <a:buFont typeface="Courier New" pitchFamily="49" charset="0"/>
              <a:buChar char="o"/>
            </a:pPr>
            <a:r>
              <a:rPr lang="ar-JO" b="1" dirty="0" smtClean="0"/>
              <a:t>أداة قياس وتقييم</a:t>
            </a:r>
            <a:endParaRPr lang="ar-JO" b="1" dirty="0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تصميم القائمة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هناك قوائم جاهزة التصميم </a:t>
            </a:r>
          </a:p>
          <a:p>
            <a:pPr algn="r" rtl="1"/>
            <a:r>
              <a:rPr lang="ar-JO" b="1" dirty="0" smtClean="0"/>
              <a:t>يمكن تصميم قائمة خاصة</a:t>
            </a:r>
          </a:p>
          <a:p>
            <a:pPr algn="r" rtl="1"/>
            <a:r>
              <a:rPr lang="ar-JO" b="1" dirty="0" smtClean="0"/>
              <a:t>يظهر فيها: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المهام والأعمال المطلوبة</a:t>
            </a:r>
            <a:endParaRPr lang="en-US" b="1" dirty="0" smtClean="0">
              <a:solidFill>
                <a:srgbClr val="00B050"/>
              </a:solidFill>
            </a:endParaRP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وضع كل مهمة – الأولوية – الإطار الزمني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ملاحظات عن كل منها – أهميتها – توقيتها – كيفية تنفيذها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ملاحظات الإنجاز – قياس وتقييم الأداء بعد إنتهاء اليوم</a:t>
            </a:r>
          </a:p>
          <a:p>
            <a:pPr algn="r" rtl="1">
              <a:buFont typeface="Wingdings" pitchFamily="2" charset="2"/>
              <a:buChar char="Ø"/>
            </a:pPr>
            <a:r>
              <a:rPr lang="ar-JO" b="1" dirty="0" smtClean="0">
                <a:solidFill>
                  <a:srgbClr val="00B050"/>
                </a:solidFill>
              </a:rPr>
              <a:t>ملاحظات بما تم عمله..</a:t>
            </a:r>
            <a:endParaRPr lang="ar-JO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تصنيف الأعمال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r" rtl="1"/>
            <a:r>
              <a:rPr lang="ar-JO" b="1" dirty="0" smtClean="0"/>
              <a:t>يستحسن إدراج الإعمال في القائمة بشكل مصنف.</a:t>
            </a:r>
          </a:p>
          <a:p>
            <a:pPr algn="r" rtl="1"/>
            <a:r>
              <a:rPr lang="ar-JO" b="1" dirty="0" smtClean="0"/>
              <a:t>يمكن تصنيف الأعمال والنشاطات على النحو التالي: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الأهمية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الإستعجال</a:t>
            </a:r>
            <a:endParaRPr lang="en-US" b="1" dirty="0" smtClean="0"/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إمكانية التكليف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مقدار الوقت المستغرق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أعمال فردية أم جماعية 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أعمال مرتبطة بموعد ثابت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أعمال بحاجة لإعداد خاص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JO" b="1" dirty="0" smtClean="0"/>
              <a:t>أعمال ذات وقع خاص</a:t>
            </a:r>
            <a:endParaRPr lang="ar-JO" b="1" dirty="0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فوائد إدارة الوقت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توفير الوقت – الإضطرار للعمل لعدد ساعات أقل.</a:t>
            </a:r>
          </a:p>
          <a:p>
            <a:pPr algn="r" rtl="1"/>
            <a:r>
              <a:rPr lang="ar-JO" b="1" dirty="0" smtClean="0"/>
              <a:t>تعزيز المصداقية للأفراد والمؤسسات.</a:t>
            </a:r>
          </a:p>
          <a:p>
            <a:pPr algn="r" rtl="1"/>
            <a:r>
              <a:rPr lang="ar-JO" b="1" dirty="0" smtClean="0"/>
              <a:t>تعزيز التنافسية للمؤسسات.</a:t>
            </a:r>
          </a:p>
          <a:p>
            <a:pPr algn="r" rtl="1"/>
            <a:r>
              <a:rPr lang="ar-JO" b="1" dirty="0" smtClean="0"/>
              <a:t>تجنب التعرض للإحراج.</a:t>
            </a:r>
          </a:p>
          <a:p>
            <a:pPr algn="r" rtl="1"/>
            <a:r>
              <a:rPr lang="ar-JO" b="1" dirty="0" smtClean="0"/>
              <a:t>تحسين العلاقة  مع الآخرين.</a:t>
            </a:r>
          </a:p>
          <a:p>
            <a:pPr algn="r" rtl="1"/>
            <a:r>
              <a:rPr lang="ar-JO" b="1" dirty="0" smtClean="0"/>
              <a:t>كسب إحترام الآخرين.</a:t>
            </a:r>
            <a:endParaRPr lang="ar-JO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 </a:t>
            </a:r>
            <a:r>
              <a:rPr lang="ar-JO" b="1" dirty="0"/>
              <a:t>لصوص الوقت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>
              <a:lnSpc>
                <a:spcPct val="90000"/>
              </a:lnSpc>
            </a:pPr>
            <a:r>
              <a:rPr lang="ar-JO" b="1" dirty="0" smtClean="0"/>
              <a:t>التخطيط السيء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التعامل مع الازمات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المقاطعة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عدم التكليف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الإجتماعات غير الضرورية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الفوضى والتراكمات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الأشخاص السلبيون</a:t>
            </a:r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المواقف السيئة من الجودة</a:t>
            </a:r>
            <a:endParaRPr lang="en-US" b="1" dirty="0" smtClean="0"/>
          </a:p>
          <a:p>
            <a:pPr algn="r" rtl="1">
              <a:lnSpc>
                <a:spcPct val="90000"/>
              </a:lnSpc>
            </a:pPr>
            <a:r>
              <a:rPr lang="ar-JO" b="1" dirty="0" smtClean="0"/>
              <a:t>المكالمات التلفونية</a:t>
            </a:r>
            <a:endParaRPr lang="en-US" b="1" dirty="0" smtClean="0"/>
          </a:p>
          <a:p>
            <a:pPr algn="r" rtl="1"/>
            <a:endParaRPr lang="ar-JO" dirty="0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/>
              <a:t>نصائح لتحسين إدارة الوقت</a:t>
            </a:r>
            <a:endParaRPr lang="ar-JO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العمل بالنصائح التالية يساعد على ” إدارة وقت ” أفضل ..</a:t>
            </a:r>
          </a:p>
          <a:p>
            <a:pPr algn="r" rtl="1"/>
            <a:r>
              <a:rPr lang="ar-JO" b="1" dirty="0" smtClean="0"/>
              <a:t>.. ولكن بدون قناعة ورغبة صادقة في التحول لا يمكن إجراء تحول..</a:t>
            </a:r>
            <a:endParaRPr lang="ar-JO" b="1" dirty="0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أولاً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تجنب إدارة الأزمات وترحيل الأولويات: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” إدارة الأزمات هي في الواقع النمط المفضل من قبل معظم المدراء ” بيتر دركر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تكمن المفارقة في أن خطوات كان من الممكن إتخاذها وكان من الممكن منع حدوث الأزمة.</a:t>
            </a:r>
            <a:endParaRPr lang="en-US" b="1" dirty="0" smtClean="0"/>
          </a:p>
          <a:p>
            <a:endParaRPr lang="ar-JO" dirty="0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ثانياً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JO" b="1" dirty="0" smtClean="0"/>
              <a:t>تعامل مع التلفون بنجاعة:</a:t>
            </a:r>
            <a:endParaRPr lang="en-US" b="1" dirty="0" smtClean="0"/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تجنب المكالمات الطويلة.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تعلم كيف تنهي مكالمة.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إختر الوقت المناسب لمكالماتك.</a:t>
            </a:r>
            <a:endParaRPr lang="ar-JO" b="1" dirty="0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JO" b="1" dirty="0" smtClean="0"/>
              <a:t>ثالثاً</a:t>
            </a:r>
            <a:endParaRPr lang="ar-JO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ar-JO" b="1" dirty="0" smtClean="0"/>
              <a:t>تجنب حالة غياب الأولويات والأهداف: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يجب تحديد أولويات</a:t>
            </a:r>
          </a:p>
          <a:p>
            <a:pPr algn="r" rtl="1">
              <a:buFont typeface="Wingdings" pitchFamily="2" charset="2"/>
              <a:buChar char="ü"/>
            </a:pPr>
            <a:r>
              <a:rPr lang="ar-JO" b="1" dirty="0" smtClean="0"/>
              <a:t>يجب أن يكون هناك أهداف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309</TotalTime>
  <Words>2986</Words>
  <Application>Microsoft Office PowerPoint</Application>
  <PresentationFormat>On-screen Show (4:3)</PresentationFormat>
  <Paragraphs>682</Paragraphs>
  <Slides>113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113</vt:i4>
      </vt:variant>
    </vt:vector>
  </HeadingPairs>
  <TitlesOfParts>
    <vt:vector size="114" baseType="lpstr">
      <vt:lpstr>Flow</vt:lpstr>
      <vt:lpstr>بسم الله الرحمن الرحيم  غرفة صناعة عمان معهد إيجابي </vt:lpstr>
      <vt:lpstr>تعارف</vt:lpstr>
      <vt:lpstr>ما هي الإدارة ؟..</vt:lpstr>
      <vt:lpstr>وظائف الإدارة الأربعة</vt:lpstr>
      <vt:lpstr>تفاوت ممارسة الوظائف</vt:lpstr>
      <vt:lpstr>الإدارة</vt:lpstr>
      <vt:lpstr>Slide 7</vt:lpstr>
      <vt:lpstr>الموارد</vt:lpstr>
      <vt:lpstr>الأداء</vt:lpstr>
      <vt:lpstr>النتائج</vt:lpstr>
      <vt:lpstr>الإدارة</vt:lpstr>
      <vt:lpstr>أنواع الموارد</vt:lpstr>
      <vt:lpstr>إدارة الموارد</vt:lpstr>
      <vt:lpstr>إدارة الإنتاج</vt:lpstr>
      <vt:lpstr>إلى ماذا تهدف إدارة الإنتاج؟..</vt:lpstr>
      <vt:lpstr>ما هي الوحدة الإنتاجية ؟..</vt:lpstr>
      <vt:lpstr>الجزء الأول إدارة الأفراد</vt:lpstr>
      <vt:lpstr>تعريف</vt:lpstr>
      <vt:lpstr>إدارة البشر .. إدارة ماذا؟..</vt:lpstr>
      <vt:lpstr>التعامل مع إنسان</vt:lpstr>
      <vt:lpstr>التعامل مع إنسان</vt:lpstr>
      <vt:lpstr>أهداف إدارة البشر</vt:lpstr>
      <vt:lpstr>إدارة البشر</vt:lpstr>
      <vt:lpstr>أدوات إدارة البشر</vt:lpstr>
      <vt:lpstr>أدوات إدارة البشر</vt:lpstr>
      <vt:lpstr>وقفة نقاشية</vt:lpstr>
      <vt:lpstr>Team building</vt:lpstr>
      <vt:lpstr>الجزء الثاني</vt:lpstr>
      <vt:lpstr>إدارة مكان العمل</vt:lpstr>
      <vt:lpstr>ضرورة تصميم (ترتيب) قاعات الإنتاج</vt:lpstr>
      <vt:lpstr>أنواع ترتيبات (تصاميم) المصانع</vt:lpstr>
      <vt:lpstr>المشغل</vt:lpstr>
      <vt:lpstr>مشغل Job Shop</vt:lpstr>
      <vt:lpstr>خصائص نظام المشاغل</vt:lpstr>
      <vt:lpstr>خط التجميع</vt:lpstr>
      <vt:lpstr>خط تجميع</vt:lpstr>
      <vt:lpstr>خصائص خط التجميع</vt:lpstr>
      <vt:lpstr>ترتيب الإنتاج الخليوي</vt:lpstr>
      <vt:lpstr>الإنتاج الخليوي Cellular Manufacturing</vt:lpstr>
      <vt:lpstr>خصائص الإنتاج الخليوي</vt:lpstr>
      <vt:lpstr>ترتيب الوضع الثابت</vt:lpstr>
      <vt:lpstr>الترتيب المهجن</vt:lpstr>
      <vt:lpstr>غايات تخطيط قاعات الإنتاج </vt:lpstr>
      <vt:lpstr>غايات تخطيط قاعات الإنتاج1 </vt:lpstr>
      <vt:lpstr>غايات تصميم قاعات الإنتاج2 </vt:lpstr>
      <vt:lpstr>نصائح للحفاظ على مكان العمل</vt:lpstr>
      <vt:lpstr>الجزء الثالث</vt:lpstr>
      <vt:lpstr>الإدارة الفعالة لمعدات الإنتاج..</vt:lpstr>
      <vt:lpstr>إدارة معدات الإنتاج</vt:lpstr>
      <vt:lpstr>إدارة معدات الإنتاج</vt:lpstr>
      <vt:lpstr>الإختيار</vt:lpstr>
      <vt:lpstr>الشراء</vt:lpstr>
      <vt:lpstr>التركيب</vt:lpstr>
      <vt:lpstr>المعايرة</vt:lpstr>
      <vt:lpstr>التشغيل </vt:lpstr>
      <vt:lpstr>الصيانة</vt:lpstr>
      <vt:lpstr>التصليح</vt:lpstr>
      <vt:lpstr>التقاعد</vt:lpstr>
      <vt:lpstr>إدارة المعدات</vt:lpstr>
      <vt:lpstr>الجزء الرابع</vt:lpstr>
      <vt:lpstr>إدارة المواد</vt:lpstr>
      <vt:lpstr>إدارة المواد</vt:lpstr>
      <vt:lpstr>إدارة المواد</vt:lpstr>
      <vt:lpstr>وقفة نقاشية</vt:lpstr>
      <vt:lpstr>إدارة المواد</vt:lpstr>
      <vt:lpstr>JIT</vt:lpstr>
      <vt:lpstr>خصائص JIT</vt:lpstr>
      <vt:lpstr>خصائص JIT</vt:lpstr>
      <vt:lpstr>خصائص JIT</vt:lpstr>
      <vt:lpstr>أهداف JIT </vt:lpstr>
      <vt:lpstr>النتائج</vt:lpstr>
      <vt:lpstr>كلمة أخيرة</vt:lpstr>
      <vt:lpstr>الجزء الخامس</vt:lpstr>
      <vt:lpstr>ما هو الوقت؟..</vt:lpstr>
      <vt:lpstr>هل نفهم حقيقة الوقت؟..</vt:lpstr>
      <vt:lpstr>فهم الوقت</vt:lpstr>
      <vt:lpstr>ما هي إدارة الوقت؟.</vt:lpstr>
      <vt:lpstr>إدارة الوقت</vt:lpstr>
      <vt:lpstr>إدارة الوقت</vt:lpstr>
      <vt:lpstr>العرب وإدارة الوقت</vt:lpstr>
      <vt:lpstr>Slide 81</vt:lpstr>
      <vt:lpstr>التغيير</vt:lpstr>
      <vt:lpstr>تفهم الوقت</vt:lpstr>
      <vt:lpstr>الرغبة في التحول</vt:lpstr>
      <vt:lpstr>القدرة على التحول </vt:lpstr>
      <vt:lpstr>تنمية ملكة تفهم الوقت</vt:lpstr>
      <vt:lpstr>تنمية الرغبة</vt:lpstr>
      <vt:lpstr>تنمية القدرة</vt:lpstr>
      <vt:lpstr>المهارات </vt:lpstr>
      <vt:lpstr>الأدوات</vt:lpstr>
      <vt:lpstr>الأدوات</vt:lpstr>
      <vt:lpstr>تصميم القائمة</vt:lpstr>
      <vt:lpstr>تصنيف الأعمال</vt:lpstr>
      <vt:lpstr>فوائد إدارة الوقت</vt:lpstr>
      <vt:lpstr> لصوص الوقت</vt:lpstr>
      <vt:lpstr>نصائح لتحسين إدارة الوقت</vt:lpstr>
      <vt:lpstr>أولاً</vt:lpstr>
      <vt:lpstr>ثانياً</vt:lpstr>
      <vt:lpstr>ثالثاً</vt:lpstr>
      <vt:lpstr>رابعاً</vt:lpstr>
      <vt:lpstr>خامساً</vt:lpstr>
      <vt:lpstr>سادساً</vt:lpstr>
      <vt:lpstr>سابعاً</vt:lpstr>
      <vt:lpstr>ثامناً</vt:lpstr>
      <vt:lpstr>تاسعاً</vt:lpstr>
      <vt:lpstr>عاشراً</vt:lpstr>
      <vt:lpstr>حادي عشر</vt:lpstr>
      <vt:lpstr>ثاني عشر</vt:lpstr>
      <vt:lpstr>ثالث عشر</vt:lpstr>
      <vt:lpstr>رابع عشر</vt:lpstr>
      <vt:lpstr>إدارة وقت الإنتاج</vt:lpstr>
      <vt:lpstr>أدوات إدارة وقت الإنتاج</vt:lpstr>
      <vt:lpstr>نصائح للتعامل الفعال مع وقت الإنتاج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بسم الله الرحمن الرحيم  غرفة صناعة عمان معهد إيجابي </dc:title>
  <dc:creator>Eng.Nadim Asa'd</dc:creator>
  <cp:lastModifiedBy>Eng.Nadim Asa'd</cp:lastModifiedBy>
  <cp:revision>17</cp:revision>
  <dcterms:created xsi:type="dcterms:W3CDTF">2013-06-13T10:23:39Z</dcterms:created>
  <dcterms:modified xsi:type="dcterms:W3CDTF">2013-06-17T08:54:38Z</dcterms:modified>
</cp:coreProperties>
</file>