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slides/slide136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02.xml" ContentType="application/vnd.openxmlformats-officedocument.presentationml.notes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60.xml" ContentType="application/vnd.openxmlformats-officedocument.presentationml.notes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slides/slide138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100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slides/slide139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notesSlides/notesSlide6.xml" ContentType="application/vnd.openxmlformats-officedocument.presentationml.notesSlide+xml"/>
  <Override PartName="/ppt/legacyDocTextInfo.bin" ContentType="application/vnd.ms-office.legacyDocTextInfo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slides/slide129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notesSlides/notesSlide3.xml" ContentType="application/vnd.openxmlformats-officedocument.presentationml.notesSlide+xml"/>
  <Default Extension="bin" ContentType="application/vnd.ms-office.legacyDiagramText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1" r:id="rId1"/>
  </p:sldMasterIdLst>
  <p:notesMasterIdLst>
    <p:notesMasterId r:id="rId143"/>
  </p:notesMasterIdLst>
  <p:sldIdLst>
    <p:sldId id="257" r:id="rId2"/>
    <p:sldId id="297" r:id="rId3"/>
    <p:sldId id="307" r:id="rId4"/>
    <p:sldId id="488" r:id="rId5"/>
    <p:sldId id="437" r:id="rId6"/>
    <p:sldId id="438" r:id="rId7"/>
    <p:sldId id="439" r:id="rId8"/>
    <p:sldId id="440" r:id="rId9"/>
    <p:sldId id="443" r:id="rId10"/>
    <p:sldId id="444" r:id="rId11"/>
    <p:sldId id="445" r:id="rId12"/>
    <p:sldId id="446" r:id="rId13"/>
    <p:sldId id="447" r:id="rId14"/>
    <p:sldId id="448" r:id="rId15"/>
    <p:sldId id="449" r:id="rId16"/>
    <p:sldId id="450" r:id="rId17"/>
    <p:sldId id="451" r:id="rId18"/>
    <p:sldId id="453" r:id="rId19"/>
    <p:sldId id="455" r:id="rId20"/>
    <p:sldId id="458" r:id="rId21"/>
    <p:sldId id="459" r:id="rId22"/>
    <p:sldId id="460" r:id="rId23"/>
    <p:sldId id="461" r:id="rId24"/>
    <p:sldId id="462" r:id="rId25"/>
    <p:sldId id="463" r:id="rId26"/>
    <p:sldId id="464" r:id="rId27"/>
    <p:sldId id="465" r:id="rId28"/>
    <p:sldId id="466" r:id="rId29"/>
    <p:sldId id="467" r:id="rId30"/>
    <p:sldId id="468" r:id="rId31"/>
    <p:sldId id="474" r:id="rId32"/>
    <p:sldId id="475" r:id="rId33"/>
    <p:sldId id="476" r:id="rId34"/>
    <p:sldId id="477" r:id="rId35"/>
    <p:sldId id="478" r:id="rId36"/>
    <p:sldId id="479" r:id="rId37"/>
    <p:sldId id="480" r:id="rId38"/>
    <p:sldId id="481" r:id="rId39"/>
    <p:sldId id="483" r:id="rId40"/>
    <p:sldId id="418" r:id="rId41"/>
    <p:sldId id="308" r:id="rId42"/>
    <p:sldId id="321" r:id="rId43"/>
    <p:sldId id="322" r:id="rId44"/>
    <p:sldId id="323" r:id="rId45"/>
    <p:sldId id="324" r:id="rId46"/>
    <p:sldId id="484" r:id="rId47"/>
    <p:sldId id="485" r:id="rId48"/>
    <p:sldId id="319" r:id="rId49"/>
    <p:sldId id="404" r:id="rId50"/>
    <p:sldId id="405" r:id="rId51"/>
    <p:sldId id="406" r:id="rId52"/>
    <p:sldId id="490" r:id="rId53"/>
    <p:sldId id="407" r:id="rId54"/>
    <p:sldId id="408" r:id="rId55"/>
    <p:sldId id="409" r:id="rId56"/>
    <p:sldId id="412" r:id="rId57"/>
    <p:sldId id="413" r:id="rId58"/>
    <p:sldId id="414" r:id="rId59"/>
    <p:sldId id="415" r:id="rId60"/>
    <p:sldId id="416" r:id="rId61"/>
    <p:sldId id="417" r:id="rId62"/>
    <p:sldId id="410" r:id="rId63"/>
    <p:sldId id="325" r:id="rId64"/>
    <p:sldId id="486" r:id="rId65"/>
    <p:sldId id="320" r:id="rId66"/>
    <p:sldId id="370" r:id="rId67"/>
    <p:sldId id="371" r:id="rId68"/>
    <p:sldId id="372" r:id="rId69"/>
    <p:sldId id="373" r:id="rId70"/>
    <p:sldId id="374" r:id="rId71"/>
    <p:sldId id="375" r:id="rId72"/>
    <p:sldId id="376" r:id="rId73"/>
    <p:sldId id="377" r:id="rId74"/>
    <p:sldId id="378" r:id="rId75"/>
    <p:sldId id="379" r:id="rId76"/>
    <p:sldId id="380" r:id="rId77"/>
    <p:sldId id="381" r:id="rId78"/>
    <p:sldId id="400" r:id="rId79"/>
    <p:sldId id="382" r:id="rId80"/>
    <p:sldId id="401" r:id="rId81"/>
    <p:sldId id="383" r:id="rId82"/>
    <p:sldId id="402" r:id="rId83"/>
    <p:sldId id="384" r:id="rId84"/>
    <p:sldId id="385" r:id="rId85"/>
    <p:sldId id="386" r:id="rId86"/>
    <p:sldId id="387" r:id="rId87"/>
    <p:sldId id="389" r:id="rId88"/>
    <p:sldId id="390" r:id="rId89"/>
    <p:sldId id="396" r:id="rId90"/>
    <p:sldId id="397" r:id="rId91"/>
    <p:sldId id="398" r:id="rId92"/>
    <p:sldId id="399" r:id="rId93"/>
    <p:sldId id="311" r:id="rId94"/>
    <p:sldId id="331" r:id="rId95"/>
    <p:sldId id="332" r:id="rId96"/>
    <p:sldId id="333" r:id="rId97"/>
    <p:sldId id="334" r:id="rId98"/>
    <p:sldId id="336" r:id="rId99"/>
    <p:sldId id="337" r:id="rId100"/>
    <p:sldId id="338" r:id="rId101"/>
    <p:sldId id="341" r:id="rId102"/>
    <p:sldId id="342" r:id="rId103"/>
    <p:sldId id="343" r:id="rId104"/>
    <p:sldId id="344" r:id="rId105"/>
    <p:sldId id="345" r:id="rId106"/>
    <p:sldId id="346" r:id="rId107"/>
    <p:sldId id="348" r:id="rId108"/>
    <p:sldId id="349" r:id="rId109"/>
    <p:sldId id="350" r:id="rId110"/>
    <p:sldId id="351" r:id="rId111"/>
    <p:sldId id="352" r:id="rId112"/>
    <p:sldId id="353" r:id="rId113"/>
    <p:sldId id="354" r:id="rId114"/>
    <p:sldId id="355" r:id="rId115"/>
    <p:sldId id="366" r:id="rId116"/>
    <p:sldId id="367" r:id="rId117"/>
    <p:sldId id="368" r:id="rId118"/>
    <p:sldId id="369" r:id="rId119"/>
    <p:sldId id="258" r:id="rId120"/>
    <p:sldId id="273" r:id="rId121"/>
    <p:sldId id="487" r:id="rId122"/>
    <p:sldId id="275" r:id="rId123"/>
    <p:sldId id="276" r:id="rId124"/>
    <p:sldId id="277" r:id="rId125"/>
    <p:sldId id="278" r:id="rId126"/>
    <p:sldId id="279" r:id="rId127"/>
    <p:sldId id="280" r:id="rId128"/>
    <p:sldId id="281" r:id="rId129"/>
    <p:sldId id="282" r:id="rId130"/>
    <p:sldId id="283" r:id="rId131"/>
    <p:sldId id="284" r:id="rId132"/>
    <p:sldId id="285" r:id="rId133"/>
    <p:sldId id="286" r:id="rId134"/>
    <p:sldId id="289" r:id="rId135"/>
    <p:sldId id="290" r:id="rId136"/>
    <p:sldId id="291" r:id="rId137"/>
    <p:sldId id="292" r:id="rId138"/>
    <p:sldId id="293" r:id="rId139"/>
    <p:sldId id="294" r:id="rId140"/>
    <p:sldId id="295" r:id="rId141"/>
    <p:sldId id="489" r:id="rId1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1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notesMaster" Target="notesMasters/notesMaster1.xml"/><Relationship Id="rId148" Type="http://schemas.microsoft.com/office/2006/relationships/legacyDocTextInfo" Target="legacyDocTextInfo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0CB7D-B729-4E42-98C4-2108DCCEAD43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D599D-495A-4C81-A563-89E9435DA0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5</a:t>
            </a:fld>
            <a:endParaRPr lang="ar-J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93425B-70CC-4EBE-ABDA-F49B6E27310F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83DBE3-D247-405A-B80E-CB01F013B61C}" type="slidenum">
              <a:rPr lang="en-US" smtClean="0"/>
              <a:pPr/>
              <a:t>131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71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800768-F7D6-4299-9613-E0F8A5853AF1}" type="slidenum">
              <a:rPr lang="en-US" smtClean="0"/>
              <a:pPr/>
              <a:t>132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72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218523-7793-40DC-86E9-49E51A7C6825}" type="slidenum">
              <a:rPr lang="en-US" smtClean="0"/>
              <a:pPr/>
              <a:t>133</a:t>
            </a:fld>
            <a:endParaRPr lang="en-US" smtClean="0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75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6E08D1-E65C-4D27-A281-C1973CF3CEDD}" type="slidenum">
              <a:rPr lang="en-US" smtClean="0"/>
              <a:pPr/>
              <a:t>134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9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57D84-93B0-4A9D-B8ED-A662FE48B2B5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16</a:t>
            </a:fld>
            <a:endParaRPr lang="ar-J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17</a:t>
            </a:fld>
            <a:endParaRPr lang="ar-J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18</a:t>
            </a:fld>
            <a:endParaRPr lang="ar-J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EAFFF-CDE2-4AFB-9F34-716841740E46}" type="slidenum">
              <a:rPr lang="ar-SA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EAFFF-CDE2-4AFB-9F34-716841740E46}" type="slidenum">
              <a:rPr lang="ar-SA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21</a:t>
            </a:fld>
            <a:endParaRPr lang="ar-J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B5522-43E9-4960-87F5-3CD19E34DE97}" type="slidenum">
              <a:rPr lang="ar-JO" smtClean="0"/>
              <a:pPr/>
              <a:t>22</a:t>
            </a:fld>
            <a:endParaRPr lang="ar-J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23</a:t>
            </a:fld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0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09B09F-E861-489A-ACFC-F2A1BF059364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24</a:t>
            </a:fld>
            <a:endParaRPr lang="ar-JO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B5522-43E9-4960-87F5-3CD19E34DE97}" type="slidenum">
              <a:rPr lang="ar-JO" smtClean="0"/>
              <a:pPr/>
              <a:t>25</a:t>
            </a:fld>
            <a:endParaRPr lang="ar-J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26</a:t>
            </a:fld>
            <a:endParaRPr lang="ar-JO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27</a:t>
            </a:fld>
            <a:endParaRPr lang="ar-JO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28</a:t>
            </a:fld>
            <a:endParaRPr lang="ar-JO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29</a:t>
            </a:fld>
            <a:endParaRPr lang="ar-JO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30</a:t>
            </a:fld>
            <a:endParaRPr lang="ar-JO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31</a:t>
            </a:fld>
            <a:endParaRPr lang="ar-JO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32</a:t>
            </a:fld>
            <a:endParaRPr lang="ar-JO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33</a:t>
            </a:fld>
            <a:endParaRPr 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1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D4B48E-CEBE-41DF-9A82-FE44A194C36E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34</a:t>
            </a:fld>
            <a:endParaRPr lang="ar-JO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35</a:t>
            </a:fld>
            <a:endParaRPr lang="ar-JO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36</a:t>
            </a:fld>
            <a:endParaRPr lang="ar-JO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37</a:t>
            </a:fld>
            <a:endParaRPr lang="ar-JO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38</a:t>
            </a:fld>
            <a:endParaRPr lang="ar-JO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39</a:t>
            </a:fld>
            <a:endParaRPr lang="ar-JO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9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smtClean="0"/>
          </a:p>
        </p:txBody>
      </p:sp>
      <p:sp>
        <p:nvSpPr>
          <p:cNvPr id="309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4CE51-17AC-433D-85FF-4A6AE2F03964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30CA-517F-4C55-B1A0-A6C2F8381A4E}" type="slidenum">
              <a:rPr lang="ar-JO" smtClean="0"/>
              <a:pPr/>
              <a:t>44</a:t>
            </a:fld>
            <a:endParaRPr lang="ar-JO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30CA-517F-4C55-B1A0-A6C2F8381A4E}" type="slidenum">
              <a:rPr lang="ar-JO" smtClean="0"/>
              <a:pPr/>
              <a:t>45</a:t>
            </a:fld>
            <a:endParaRPr lang="ar-JO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F92659-2606-4275-9939-FAC6EBA85486}" type="slidenum">
              <a:rPr lang="ar-JO" smtClean="0"/>
              <a:pPr/>
              <a:t>66</a:t>
            </a:fld>
            <a:endParaRPr lang="ar-J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8</a:t>
            </a:fld>
            <a:endParaRPr lang="ar-JO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0B6DBC-B89C-4E1B-971D-364ABF2BF16E}" type="slidenum">
              <a:rPr lang="ar-JO" smtClean="0"/>
              <a:pPr/>
              <a:t>67</a:t>
            </a:fld>
            <a:endParaRPr lang="ar-JO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06D79D-BECB-4997-A438-1D3A430E7317}" type="slidenum">
              <a:rPr lang="ar-JO" smtClean="0"/>
              <a:pPr/>
              <a:t>68</a:t>
            </a:fld>
            <a:endParaRPr lang="ar-JO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F83CE6-C975-468D-8005-8F0FEE0468EC}" type="slidenum">
              <a:rPr lang="ar-JO" smtClean="0"/>
              <a:pPr/>
              <a:t>69</a:t>
            </a:fld>
            <a:endParaRPr lang="ar-JO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68E217-063B-4895-A4A9-5ED09D30D370}" type="slidenum">
              <a:rPr lang="ar-JO" smtClean="0"/>
              <a:pPr/>
              <a:t>70</a:t>
            </a:fld>
            <a:endParaRPr lang="ar-JO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B8D18D-1BD9-49C0-8494-A4C86276E93D}" type="slidenum">
              <a:rPr lang="ar-JO" smtClean="0"/>
              <a:pPr/>
              <a:t>71</a:t>
            </a:fld>
            <a:endParaRPr lang="ar-JO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9715ED-A660-4B8D-8B07-2E4E68CA5378}" type="slidenum">
              <a:rPr lang="ar-JO" smtClean="0"/>
              <a:pPr/>
              <a:t>72</a:t>
            </a:fld>
            <a:endParaRPr lang="ar-JO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506B7B-C387-48C0-A4D7-A761EE63FB38}" type="slidenum">
              <a:rPr lang="ar-JO" smtClean="0"/>
              <a:pPr/>
              <a:t>73</a:t>
            </a:fld>
            <a:endParaRPr lang="ar-JO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BFC8BD-B2EB-40E6-BE41-24DF4648F53A}" type="slidenum">
              <a:rPr lang="ar-JO" smtClean="0"/>
              <a:pPr/>
              <a:t>74</a:t>
            </a:fld>
            <a:endParaRPr lang="ar-JO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D887EC-91CD-44DE-BDD1-A0E53142FBF9}" type="slidenum">
              <a:rPr lang="ar-JO" smtClean="0"/>
              <a:pPr/>
              <a:t>75</a:t>
            </a:fld>
            <a:endParaRPr lang="ar-JO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EBB94-B890-4245-A091-B8FA62DD03E0}" type="slidenum">
              <a:rPr lang="ar-JO" smtClean="0"/>
              <a:pPr/>
              <a:t>76</a:t>
            </a:fld>
            <a:endParaRPr lang="ar-JO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9</a:t>
            </a:fld>
            <a:endParaRPr lang="ar-JO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4D7BDC-5C5A-477B-9753-D653CE826191}" type="slidenum">
              <a:rPr lang="ar-JO" smtClean="0"/>
              <a:pPr/>
              <a:t>77</a:t>
            </a:fld>
            <a:endParaRPr lang="ar-JO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6E6A4F-F813-4173-9125-EB2E903CEAA8}" type="slidenum">
              <a:rPr lang="ar-JO" smtClean="0"/>
              <a:pPr/>
              <a:t>78</a:t>
            </a:fld>
            <a:endParaRPr lang="ar-JO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B2F767-D9F7-4B82-BA4B-C55867C7B90B}" type="slidenum">
              <a:rPr lang="ar-JO" smtClean="0"/>
              <a:pPr/>
              <a:t>79</a:t>
            </a:fld>
            <a:endParaRPr lang="ar-JO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4FD8ED-CC34-4987-BAB9-8EBD1D981C84}" type="slidenum">
              <a:rPr lang="ar-JO" smtClean="0"/>
              <a:pPr/>
              <a:t>80</a:t>
            </a:fld>
            <a:endParaRPr lang="ar-JO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33035B-287E-4788-9AE8-41B1DBCB8853}" type="slidenum">
              <a:rPr lang="ar-JO" smtClean="0"/>
              <a:pPr/>
              <a:t>81</a:t>
            </a:fld>
            <a:endParaRPr lang="ar-JO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F71E1B-292F-449B-8BE8-FD41D836E0B4}" type="slidenum">
              <a:rPr lang="ar-JO" smtClean="0"/>
              <a:pPr/>
              <a:t>82</a:t>
            </a:fld>
            <a:endParaRPr lang="ar-JO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76D7C3-F935-4F32-920F-EB7EF70D0518}" type="slidenum">
              <a:rPr lang="ar-JO" smtClean="0"/>
              <a:pPr/>
              <a:t>83</a:t>
            </a:fld>
            <a:endParaRPr lang="ar-JO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AD589D-FB5F-40B3-B714-0D80476DBB0C}" type="slidenum">
              <a:rPr lang="ar-JO" smtClean="0"/>
              <a:pPr/>
              <a:t>84</a:t>
            </a:fld>
            <a:endParaRPr lang="ar-JO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D66FB6-B952-4624-9B75-DD023A6545BA}" type="slidenum">
              <a:rPr lang="ar-JO" smtClean="0"/>
              <a:pPr/>
              <a:t>85</a:t>
            </a:fld>
            <a:endParaRPr lang="ar-JO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805F0A-A68D-4AD4-94D7-00A38E1F6BBC}" type="slidenum">
              <a:rPr lang="ar-JO" smtClean="0"/>
              <a:pPr/>
              <a:t>86</a:t>
            </a:fld>
            <a:endParaRPr lang="ar-JO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10</a:t>
            </a:fld>
            <a:endParaRPr lang="ar-JO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C148DD-216D-4610-882D-DDB747B8E324}" type="slidenum">
              <a:rPr lang="ar-JO" smtClean="0"/>
              <a:pPr/>
              <a:t>87</a:t>
            </a:fld>
            <a:endParaRPr lang="ar-JO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647316-1217-44D7-B835-A1529AA23E48}" type="slidenum">
              <a:rPr lang="ar-JO" smtClean="0"/>
              <a:pPr/>
              <a:t>88</a:t>
            </a:fld>
            <a:endParaRPr lang="ar-JO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493F04-A09B-45C1-B92A-ACEADDD65B12}" type="slidenum">
              <a:rPr lang="ar-JO" smtClean="0"/>
              <a:pPr/>
              <a:t>89</a:t>
            </a:fld>
            <a:endParaRPr lang="ar-JO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6B2C7D-B728-46DC-9A2F-F40BD1326EC1}" type="slidenum">
              <a:rPr lang="ar-JO" smtClean="0"/>
              <a:pPr/>
              <a:t>90</a:t>
            </a:fld>
            <a:endParaRPr lang="ar-JO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949F6B-C34F-416D-AE4D-E006B603D758}" type="slidenum">
              <a:rPr lang="ar-JO" smtClean="0"/>
              <a:pPr/>
              <a:t>91</a:t>
            </a:fld>
            <a:endParaRPr lang="ar-JO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8951DC-36F3-4C60-BF9B-057919604304}" type="slidenum">
              <a:rPr lang="en-US" smtClean="0"/>
              <a:pPr/>
              <a:t>94</a:t>
            </a:fld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5E1CC7-4894-4B76-B997-BC63F22EE4F4}" type="slidenum">
              <a:rPr lang="en-US" smtClean="0"/>
              <a:pPr/>
              <a:t>95</a:t>
            </a:fld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E8F3C2-01AC-4918-84C6-36C11EDB839A}" type="slidenum">
              <a:rPr lang="en-US" smtClean="0"/>
              <a:pPr/>
              <a:t>96</a:t>
            </a:fld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E3DDC5-C8A2-4818-AF6A-F094968ED793}" type="slidenum">
              <a:rPr lang="en-US" smtClean="0"/>
              <a:pPr/>
              <a:t>97</a:t>
            </a:fld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1E650A-A77A-4D55-9E40-D6232041B9A7}" type="slidenum">
              <a:rPr lang="en-US" smtClean="0"/>
              <a:pPr/>
              <a:t>98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11</a:t>
            </a:fld>
            <a:endParaRPr lang="ar-JO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F220054-BC35-42D8-8668-A32461A9286A}" type="slidenum">
              <a:rPr lang="en-US" smtClean="0"/>
              <a:pPr/>
              <a:t>99</a:t>
            </a:fld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0E6361-FBDD-4FB1-B346-8363A1328DB8}" type="slidenum">
              <a:rPr lang="en-US" smtClean="0"/>
              <a:pPr/>
              <a:t>100</a:t>
            </a:fld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E0056F-649E-47C1-83FD-885E3049C458}" type="slidenum">
              <a:rPr lang="en-US" smtClean="0"/>
              <a:pPr/>
              <a:t>101</a:t>
            </a:fld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5B1106-135A-4624-BC38-484AF8EBCC99}" type="slidenum">
              <a:rPr lang="en-US" smtClean="0"/>
              <a:pPr/>
              <a:t>102</a:t>
            </a:fld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1C84B6-2411-45C7-8832-CEAE496895A9}" type="slidenum">
              <a:rPr lang="en-US" smtClean="0"/>
              <a:pPr/>
              <a:t>103</a:t>
            </a:fld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A86A5D-6062-4BC5-BF7A-ACB08AA816F1}" type="slidenum">
              <a:rPr lang="en-US" smtClean="0"/>
              <a:pPr/>
              <a:t>104</a:t>
            </a:fld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816DA5-75D5-4C2D-BB40-72A3E3070838}" type="slidenum">
              <a:rPr lang="en-US" smtClean="0"/>
              <a:pPr/>
              <a:t>105</a:t>
            </a:fld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AD0437-ECA9-41EC-9AD8-03910E6BBCE2}" type="slidenum">
              <a:rPr lang="en-US" smtClean="0"/>
              <a:pPr/>
              <a:t>106</a:t>
            </a:fld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674FA2-34F0-47D8-8F92-5309E412F6EE}" type="slidenum">
              <a:rPr lang="en-US" smtClean="0"/>
              <a:pPr/>
              <a:t>107</a:t>
            </a:fld>
            <a:endParaRPr 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EEFCC3-8250-4449-B665-A09EB11ED4E0}" type="slidenum">
              <a:rPr lang="en-US" smtClean="0"/>
              <a:pPr/>
              <a:t>108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12</a:t>
            </a:fld>
            <a:endParaRPr lang="ar-JO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AEEDFE-F323-493A-8A51-58449C9628A5}" type="slidenum">
              <a:rPr lang="en-US" smtClean="0"/>
              <a:pPr/>
              <a:t>109</a:t>
            </a:fld>
            <a:endParaRPr 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6256E2-8D70-457B-840C-706ECFFD2500}" type="slidenum">
              <a:rPr lang="en-US" smtClean="0"/>
              <a:pPr/>
              <a:t>110</a:t>
            </a:fld>
            <a:endParaRPr 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8DEBEBF-E49E-4E01-A1C4-2E187E439673}" type="slidenum">
              <a:rPr lang="en-US" smtClean="0"/>
              <a:pPr/>
              <a:t>111</a:t>
            </a:fld>
            <a:endParaRPr lang="en-US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EFF5C7-7EC4-4902-A509-BC5E368B76C0}" type="slidenum">
              <a:rPr lang="en-US" smtClean="0"/>
              <a:pPr/>
              <a:t>112</a:t>
            </a:fld>
            <a:endParaRPr lang="en-US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110F59-2CB7-42A8-89C4-199AA33E2EE7}" type="slidenum">
              <a:rPr lang="en-US" smtClean="0"/>
              <a:pPr/>
              <a:t>113</a:t>
            </a:fld>
            <a:endParaRPr lang="en-US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CF9FAD-C63E-4C65-8746-162BA05CC339}" type="slidenum">
              <a:rPr lang="en-US" smtClean="0"/>
              <a:pPr/>
              <a:t>114</a:t>
            </a:fld>
            <a:endParaRPr lang="en-US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689885-E073-4D89-A010-973BAA6AB3A1}" type="slidenum">
              <a:rPr lang="en-US" smtClean="0"/>
              <a:pPr/>
              <a:t>115</a:t>
            </a:fld>
            <a:endParaRPr lang="en-US" smtClean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DAA8D8-8E8C-4679-B2A4-FDEF9663763C}" type="slidenum">
              <a:rPr lang="en-US" smtClean="0"/>
              <a:pPr/>
              <a:t>116</a:t>
            </a:fld>
            <a:endParaRPr lang="en-US" smtClean="0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F5F939-6810-423F-8B25-4848E182FDA5}" type="slidenum">
              <a:rPr lang="en-US" smtClean="0"/>
              <a:pPr/>
              <a:t>117</a:t>
            </a:fld>
            <a:endParaRPr lang="en-US" smtClean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8494B-6BDA-42E2-814D-BBB276DA0EDF}" type="slidenum">
              <a:rPr lang="en-US" smtClean="0"/>
              <a:pPr/>
              <a:t>118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13</a:t>
            </a:fld>
            <a:endParaRPr lang="ar-JO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908378-C034-4E92-A275-1B68304FD671}" type="slidenum">
              <a:rPr lang="en-US" smtClean="0"/>
              <a:pPr/>
              <a:t>120</a:t>
            </a:fld>
            <a:endParaRPr lang="en-US" smtClean="0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D89BD8-D2BC-4C35-A2FE-BA76C0EA1858}" type="slidenum">
              <a:rPr lang="en-US" smtClean="0"/>
              <a:pPr/>
              <a:t>122</a:t>
            </a:fld>
            <a:endParaRPr lang="en-US" smtClean="0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9C50B5-1891-477E-9DCA-C187A909D3D9}" type="slidenum">
              <a:rPr lang="en-US" smtClean="0"/>
              <a:pPr/>
              <a:t>123</a:t>
            </a:fld>
            <a:endParaRPr lang="en-US" smtClean="0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172694-8F0C-4A94-BD96-9AD09C09D0F6}" type="slidenum">
              <a:rPr lang="en-US" smtClean="0"/>
              <a:pPr/>
              <a:t>124</a:t>
            </a:fld>
            <a:endParaRPr lang="en-US" smtClean="0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CC2092-6037-42C0-A176-D7C473F52BDF}" type="slidenum">
              <a:rPr lang="en-US" smtClean="0"/>
              <a:pPr/>
              <a:t>125</a:t>
            </a:fld>
            <a:endParaRPr lang="en-US" smtClean="0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10F9C3-2DEA-4CB7-8428-5F3090D8D1AE}" type="slidenum">
              <a:rPr lang="en-US" smtClean="0"/>
              <a:pPr/>
              <a:t>126</a:t>
            </a:fld>
            <a:endParaRPr lang="en-US" smtClean="0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65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0A4EEF-810F-4764-AE6C-60A9C3EE72AF}" type="slidenum">
              <a:rPr lang="en-US" smtClean="0"/>
              <a:pPr/>
              <a:t>127</a:t>
            </a:fld>
            <a:endParaRPr lang="en-US" smtClean="0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66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4932FF-D7BF-40F7-AE91-4A6113FA775E}" type="slidenum">
              <a:rPr lang="en-US" smtClean="0"/>
              <a:pPr/>
              <a:t>128</a:t>
            </a:fld>
            <a:endParaRPr lang="en-US" smtClean="0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3C8A27-9A32-4D78-94A9-1CF896FB5F2C}" type="slidenum">
              <a:rPr lang="en-US" smtClean="0"/>
              <a:pPr/>
              <a:t>129</a:t>
            </a:fld>
            <a:endParaRPr lang="en-US" smtClean="0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174C64-50F6-48C1-BA5D-05176D66751C}" type="slidenum">
              <a:rPr lang="en-US" smtClean="0"/>
              <a:pPr/>
              <a:t>130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809625" y="2214563"/>
            <a:ext cx="7958138" cy="3881437"/>
          </a:xfrm>
        </p:spPr>
        <p:txBody>
          <a:bodyPr/>
          <a:lstStyle/>
          <a:p>
            <a:pPr lvl="0"/>
            <a:endParaRPr lang="ar-JO" noProof="0" smtClean="0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93AFC-32B3-42FF-BACC-FC5345841EA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321624-17E2-4584-AA05-8D0955147FED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CC68CE-31D3-4282-BCD5-1BC4CC52E2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JO" sz="3600" b="1" dirty="0" smtClean="0">
                <a:solidFill>
                  <a:schemeClr val="tx1"/>
                </a:solidFill>
              </a:rPr>
              <a:t>بسم</a:t>
            </a:r>
            <a:r>
              <a:rPr lang="ar-JO" sz="36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ar-JO" sz="3600" b="1" dirty="0" smtClean="0">
                <a:solidFill>
                  <a:schemeClr val="tx1"/>
                </a:solidFill>
              </a:rPr>
              <a:t>الله الرحمن الرحيم</a:t>
            </a: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ar-JO" sz="6000" b="1" dirty="0" smtClean="0">
                <a:solidFill>
                  <a:schemeClr val="tx1"/>
                </a:solidFill>
              </a:rPr>
              <a:t>غرفة صناعة عمان</a:t>
            </a:r>
            <a:r>
              <a:rPr lang="ar-JO" sz="6000" dirty="0" smtClean="0">
                <a:solidFill>
                  <a:schemeClr val="tx1"/>
                </a:solidFill>
              </a:rPr>
              <a:t/>
            </a:r>
            <a:br>
              <a:rPr lang="ar-JO" sz="6000" dirty="0" smtClean="0">
                <a:solidFill>
                  <a:schemeClr val="tx1"/>
                </a:solidFill>
              </a:rPr>
            </a:br>
            <a:r>
              <a:rPr lang="ar-J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معهد إيجابي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3124200"/>
          </a:xfrm>
        </p:spPr>
        <p:txBody>
          <a:bodyPr>
            <a:normAutofit/>
          </a:bodyPr>
          <a:lstStyle/>
          <a:p>
            <a:pPr rtl="1"/>
            <a:r>
              <a:rPr lang="ar-JO" sz="5400" b="1" dirty="0" smtClean="0"/>
              <a:t>إدارة الإنتاج وتخطيط الإحتياجات</a:t>
            </a:r>
          </a:p>
          <a:p>
            <a:pPr rtl="1"/>
            <a:r>
              <a:rPr lang="ar-JO" sz="4000" b="1" dirty="0" smtClean="0"/>
              <a:t>اليوم الثاني</a:t>
            </a:r>
          </a:p>
          <a:p>
            <a:pPr rtl="1"/>
            <a:r>
              <a:rPr lang="ar-JO" sz="2400" b="1" dirty="0" smtClean="0"/>
              <a:t>إعداد وتقديم: نديم أسعد</a:t>
            </a:r>
          </a:p>
          <a:p>
            <a:pPr rtl="1"/>
            <a:r>
              <a:rPr lang="ar-JO" sz="2800" b="1" dirty="0" smtClean="0"/>
              <a:t>17-19 حزيران2013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إحتساب عدد وحدات الإنتاج</a:t>
            </a:r>
            <a:r>
              <a:rPr lang="ar-JO" sz="3200" b="1" dirty="0" smtClean="0"/>
              <a:t>2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هذا مثال مبسط جداً </a:t>
            </a:r>
          </a:p>
          <a:p>
            <a:pPr algn="r" rtl="1"/>
            <a:r>
              <a:rPr lang="ar-JO" sz="3200" b="1" dirty="0" smtClean="0"/>
              <a:t>في الواقع العملي تدخل عوامل عديدة أخرى</a:t>
            </a:r>
          </a:p>
          <a:p>
            <a:pPr algn="r" rtl="1"/>
            <a:r>
              <a:rPr lang="ar-JO" sz="3200" b="1" dirty="0" smtClean="0"/>
              <a:t>مثل تعدد مراحل الإنتاج..</a:t>
            </a:r>
          </a:p>
          <a:p>
            <a:pPr algn="r" rtl="1"/>
            <a:r>
              <a:rPr lang="ar-JO" sz="3200" b="1" dirty="0" smtClean="0"/>
              <a:t>.. التي توجب تخصيص محطة لكل مرحلة..</a:t>
            </a:r>
          </a:p>
          <a:p>
            <a:pPr algn="r" rtl="1"/>
            <a:r>
              <a:rPr lang="ar-JO" sz="3200" b="1" dirty="0" smtClean="0"/>
              <a:t>.. أو ربما أكثر من وحدة ضمن المحطة.</a:t>
            </a:r>
          </a:p>
          <a:p>
            <a:pPr algn="r" rtl="1"/>
            <a:r>
              <a:rPr lang="ar-JO" sz="3200" b="1" dirty="0" smtClean="0"/>
              <a:t>كما في المثال السابق 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ماذا يفيدنا قياس الأداء</a:t>
            </a:r>
            <a:endParaRPr lang="en-US" sz="54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«"/>
            </a:pPr>
            <a:r>
              <a:rPr lang="ar-JO" sz="3200" b="1" dirty="0" smtClean="0"/>
              <a:t>مدى حسن الأداء.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«"/>
            </a:pPr>
            <a:r>
              <a:rPr lang="ar-JO" sz="3200" b="1" dirty="0" smtClean="0"/>
              <a:t>هل تتحقق الأهداف.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«"/>
            </a:pPr>
            <a:r>
              <a:rPr lang="ar-JO" sz="3200" b="1" dirty="0" smtClean="0"/>
              <a:t>يعزز المسائلة </a:t>
            </a:r>
            <a:r>
              <a:rPr lang="en-US" sz="3200" b="1" dirty="0" smtClean="0"/>
              <a:t>accountability</a:t>
            </a:r>
            <a:endParaRPr lang="ar-JO" sz="3200" b="1" dirty="0" smtClean="0"/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«"/>
            </a:pPr>
            <a:r>
              <a:rPr lang="ar-JO" sz="3200" b="1" dirty="0" smtClean="0"/>
              <a:t>مدى رضى الزبائن.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«"/>
            </a:pPr>
            <a:r>
              <a:rPr lang="ar-JO" sz="3200" b="1" dirty="0" smtClean="0"/>
              <a:t>إذا ما كانت العمليات تخضع للسيطرة العملياتية.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«"/>
            </a:pPr>
            <a:r>
              <a:rPr lang="ar-JO" sz="3200" b="1" dirty="0" smtClean="0"/>
              <a:t>وإذا ما كان التحسين ضروري..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«"/>
            </a:pPr>
            <a:r>
              <a:rPr lang="ar-JO" sz="3200" b="1" dirty="0" smtClean="0"/>
              <a:t>.. وأين؟؟..</a:t>
            </a:r>
            <a:endParaRPr lang="en-US" sz="32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«"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القياس من أجل تحسين الجودة</a:t>
            </a:r>
            <a:endParaRPr lang="en-US" sz="5400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Char char="v"/>
            </a:pPr>
            <a:r>
              <a:rPr lang="ar-JO" b="1" dirty="0" smtClean="0"/>
              <a:t>تحديد حجم الفجوة بين إحتياجات الزبائن وما يحصلون عليه</a:t>
            </a:r>
          </a:p>
          <a:p>
            <a:pPr algn="r" rtl="1" eaLnBrk="1" hangingPunct="1">
              <a:buFont typeface="Wingdings" pitchFamily="2" charset="2"/>
              <a:buChar char="v"/>
            </a:pPr>
            <a:r>
              <a:rPr lang="ar-JO" b="1" dirty="0" smtClean="0"/>
              <a:t>قياس العملية التي تنتج السلع أو الخدمات.</a:t>
            </a:r>
          </a:p>
          <a:p>
            <a:pPr algn="r" rtl="1" eaLnBrk="1" hangingPunct="1">
              <a:buFont typeface="Wingdings" pitchFamily="2" charset="2"/>
              <a:buChar char="v"/>
            </a:pPr>
            <a:r>
              <a:rPr lang="ar-JO" b="1" dirty="0" smtClean="0"/>
              <a:t>قياس حجم الفجوة بعد إجراء تحسينات.</a:t>
            </a:r>
          </a:p>
          <a:p>
            <a:pPr algn="r" rtl="1" eaLnBrk="1" hangingPunct="1">
              <a:buFont typeface="Wingdings" pitchFamily="2" charset="2"/>
              <a:buChar char="v"/>
            </a:pPr>
            <a:endParaRPr lang="ar-JO" b="1" dirty="0" smtClean="0"/>
          </a:p>
          <a:p>
            <a:pPr algn="r" rtl="1" eaLnBrk="1" hangingPunct="1">
              <a:buFontTx/>
              <a:buNone/>
            </a:pPr>
            <a:r>
              <a:rPr lang="ar-JO" b="1" dirty="0" smtClean="0"/>
              <a:t>        </a:t>
            </a:r>
            <a:r>
              <a:rPr lang="ar-JO" b="1" dirty="0" smtClean="0">
                <a:solidFill>
                  <a:schemeClr val="accent2"/>
                </a:solidFill>
              </a:rPr>
              <a:t>العمل على إجراء تحسينات بدون هذه الخطوات</a:t>
            </a:r>
          </a:p>
          <a:p>
            <a:pPr algn="r" rtl="1" eaLnBrk="1" hangingPunct="1">
              <a:buFontTx/>
              <a:buNone/>
            </a:pPr>
            <a:r>
              <a:rPr lang="ar-JO" b="1" dirty="0" smtClean="0">
                <a:solidFill>
                  <a:schemeClr val="accent2"/>
                </a:solidFill>
              </a:rPr>
              <a:t>              يشبه محاولة إصابة هدف في الظلام 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أنواع القياسات</a:t>
            </a:r>
            <a:endParaRPr lang="en-US" sz="5400" b="1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800" dirty="0" smtClean="0"/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الفاعلية: ويقيس مدى مقابلة المنتج للمتطلبات.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الكفاءة: مقياس قدرة العملية على انتاج المخرج المطلوب بالحد الادنى من كلفة الموارد.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الجودة:درجة مطابقة المنتج أو الخدمة للمتطلبات.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التوقيت: مقياس للبدء والإنتهاء من عملية حسب الإطار الزمني المحدد.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الإنتاجية: القيمة المضافة مقسمة على قيمة العمالة ورأسالمال المستهلك. 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السلامة المهنية: وتقيس الوضع الصحي والبيئي للمؤسسة.</a:t>
            </a:r>
            <a:endParaRPr lang="en-US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قياس الكفاءة</a:t>
            </a:r>
            <a:endParaRPr lang="en-US" sz="54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8839200" cy="5410200"/>
          </a:xfrm>
        </p:spPr>
        <p:txBody>
          <a:bodyPr>
            <a:noAutofit/>
          </a:bodyPr>
          <a:lstStyle/>
          <a:p>
            <a:pPr algn="r" rtl="1" eaLnBrk="1" hangingPunct="1">
              <a:buFont typeface="Wingdings" pitchFamily="2" charset="2"/>
              <a:buChar char="&gt;"/>
            </a:pPr>
            <a:r>
              <a:rPr lang="ar-JO" b="1" dirty="0" smtClean="0"/>
              <a:t>كفاءة الأفراد وخطوط الإنتاج والمصانع.</a:t>
            </a:r>
          </a:p>
          <a:p>
            <a:pPr algn="r" rtl="1" eaLnBrk="1" hangingPunct="1">
              <a:buFont typeface="Wingdings" pitchFamily="2" charset="2"/>
              <a:buChar char="&gt;"/>
            </a:pPr>
            <a:r>
              <a:rPr lang="ar-JO" b="1" dirty="0" smtClean="0"/>
              <a:t>تقاس الكفاءة بقسمة الزمن المستخدم على زمن الحضور.</a:t>
            </a:r>
          </a:p>
          <a:p>
            <a:pPr algn="r" rtl="1" eaLnBrk="1" hangingPunct="1">
              <a:buFont typeface="Wingdings" pitchFamily="2" charset="2"/>
              <a:buChar char="&gt;"/>
            </a:pPr>
            <a:r>
              <a:rPr lang="ar-JO" b="1" dirty="0" smtClean="0"/>
              <a:t>يحتسب الزمن المستخدم </a:t>
            </a:r>
            <a:r>
              <a:rPr lang="en-US" b="1" dirty="0" smtClean="0"/>
              <a:t>used time</a:t>
            </a:r>
            <a:r>
              <a:rPr lang="ar-JO" b="1" dirty="0" smtClean="0"/>
              <a:t> بضرب مجموع الإنتاج بالزمن القياسي لكل منتج أو مرحلة إنتاج( </a:t>
            </a:r>
            <a:r>
              <a:rPr lang="ar-JO" sz="2400" b="1" dirty="0" smtClean="0"/>
              <a:t>بالساعات</a:t>
            </a:r>
            <a:r>
              <a:rPr lang="ar-JO" b="1" dirty="0" smtClean="0"/>
              <a:t> </a:t>
            </a:r>
            <a:r>
              <a:rPr lang="ar-JO" sz="2400" b="1" dirty="0" smtClean="0"/>
              <a:t>أو</a:t>
            </a:r>
            <a:r>
              <a:rPr lang="ar-JO" b="1" dirty="0" smtClean="0"/>
              <a:t> </a:t>
            </a:r>
            <a:r>
              <a:rPr lang="ar-JO" sz="2400" b="1" dirty="0" smtClean="0"/>
              <a:t>الدقائق</a:t>
            </a:r>
            <a:r>
              <a:rPr lang="ar-JO" b="1" dirty="0" smtClean="0"/>
              <a:t> ).</a:t>
            </a:r>
          </a:p>
          <a:p>
            <a:pPr algn="r" rtl="1" eaLnBrk="1" hangingPunct="1">
              <a:buFont typeface="Wingdings" pitchFamily="2" charset="2"/>
              <a:buChar char="&gt;"/>
            </a:pPr>
            <a:r>
              <a:rPr lang="ar-JO" b="1" dirty="0" smtClean="0"/>
              <a:t>يحتسب زمن الحضور </a:t>
            </a:r>
            <a:r>
              <a:rPr lang="en-US" b="1" dirty="0" smtClean="0"/>
              <a:t>presence time</a:t>
            </a:r>
            <a:r>
              <a:rPr lang="ar-JO" b="1" dirty="0" smtClean="0"/>
              <a:t> بضرب ساعات ( </a:t>
            </a:r>
            <a:r>
              <a:rPr lang="ar-JO" sz="2400" b="1" dirty="0" smtClean="0"/>
              <a:t>أو</a:t>
            </a:r>
            <a:r>
              <a:rPr lang="ar-JO" b="1" dirty="0" smtClean="0"/>
              <a:t> </a:t>
            </a:r>
            <a:r>
              <a:rPr lang="ar-JO" sz="2400" b="1" dirty="0" smtClean="0"/>
              <a:t>دقائق</a:t>
            </a:r>
            <a:r>
              <a:rPr lang="ar-JO" b="1" dirty="0" smtClean="0"/>
              <a:t> ) الدوام بعدد العمال.</a:t>
            </a:r>
          </a:p>
          <a:p>
            <a:pPr algn="r" rtl="1" eaLnBrk="1" hangingPunct="1">
              <a:buFont typeface="Wingdings" pitchFamily="2" charset="2"/>
              <a:buChar char="&gt;"/>
            </a:pPr>
            <a:r>
              <a:rPr lang="ar-JO" b="1" dirty="0" smtClean="0"/>
              <a:t>عند إحتساب كفاءة عامل واحد تستخدم نفس الطريقة بإحتساب عدد العمال (1).</a:t>
            </a:r>
          </a:p>
          <a:p>
            <a:pPr algn="r" rtl="1" eaLnBrk="1" hangingPunct="1">
              <a:buFont typeface="Wingdings" pitchFamily="2" charset="2"/>
              <a:buChar char="&gt;"/>
            </a:pPr>
            <a:r>
              <a:rPr lang="ar-JO" b="1" dirty="0" smtClean="0"/>
              <a:t>يراعى إستخدام نفس الوحدة للزمن ..إما دقائق أو ساعات.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قياس الجودة</a:t>
            </a:r>
            <a:endParaRPr lang="en-US" sz="5400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b="1" dirty="0" smtClean="0"/>
              <a:t>تقاس الجودة بعدد من الطرق: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نسبة الراجع: بإحتساب نسبة الكميات المرفوضة إلى الكميات المفحوصة.. ويعبر عنها بالنسبة المئوية. 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نسبة النخب الثاني: بعد منتجات النخب الثاني وقسمتها على مجموع الإنتاج..ويعبر عنها بالرقم المطلق والنسبة المئوية. 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نسبة التصليح: بعد المنتجات التي يتم تصليحها وقسمتها على على مجموع الإنتاج.. ويعبر عنها بالنسبة المئوية.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قياس الموارد البشرية</a:t>
            </a:r>
            <a:endParaRPr lang="en-US" sz="5400" b="1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Char char="L"/>
            </a:pPr>
            <a:r>
              <a:rPr lang="ar-JO" b="1" dirty="0" smtClean="0">
                <a:solidFill>
                  <a:srgbClr val="292929"/>
                </a:solidFill>
              </a:rPr>
              <a:t>الحضور ( الغياب ): بإحتساب مجموع الغائبين وقسمته على مجموع العاملين..</a:t>
            </a:r>
          </a:p>
          <a:p>
            <a:pPr algn="r" rtl="1" eaLnBrk="1" hangingPunct="1">
              <a:buFont typeface="Wingdings" pitchFamily="2" charset="2"/>
              <a:buChar char="L"/>
            </a:pPr>
            <a:r>
              <a:rPr lang="ar-JO" b="1" dirty="0" smtClean="0">
                <a:solidFill>
                  <a:srgbClr val="292929"/>
                </a:solidFill>
              </a:rPr>
              <a:t>.. ويعبر عنه كرقم ونسبة مئوية.</a:t>
            </a:r>
          </a:p>
          <a:p>
            <a:pPr algn="r" rtl="1" eaLnBrk="1" hangingPunct="1">
              <a:buFont typeface="Wingdings" pitchFamily="2" charset="2"/>
              <a:buNone/>
            </a:pPr>
            <a:endParaRPr lang="ar-JO" b="1" dirty="0" smtClean="0">
              <a:solidFill>
                <a:srgbClr val="292929"/>
              </a:solidFill>
            </a:endParaRPr>
          </a:p>
          <a:p>
            <a:pPr algn="r" rtl="1" eaLnBrk="1" hangingPunct="1">
              <a:buFont typeface="Wingdings" pitchFamily="2" charset="2"/>
              <a:buChar char="L"/>
            </a:pPr>
            <a:r>
              <a:rPr lang="ar-JO" b="1" dirty="0" smtClean="0">
                <a:solidFill>
                  <a:srgbClr val="292929"/>
                </a:solidFill>
              </a:rPr>
              <a:t>التدوير: بإحتساب مجموع الذين تركوا المؤسسة خلال فترة محددة ( غالباً شهر ) مقسوماً على مجموع العاملين..</a:t>
            </a:r>
          </a:p>
          <a:p>
            <a:pPr algn="r" rtl="1" eaLnBrk="1" hangingPunct="1">
              <a:buFont typeface="Wingdings" pitchFamily="2" charset="2"/>
              <a:buChar char="L"/>
            </a:pPr>
            <a:r>
              <a:rPr lang="ar-JO" b="1" dirty="0" smtClean="0">
                <a:solidFill>
                  <a:srgbClr val="292929"/>
                </a:solidFill>
              </a:rPr>
              <a:t>..ويعبر عنه برقم ونسبة مئوية.</a:t>
            </a:r>
          </a:p>
          <a:p>
            <a:pPr eaLnBrk="1" hangingPunct="1">
              <a:buFont typeface="Wingdings" pitchFamily="2" charset="2"/>
              <a:buChar char="L"/>
            </a:pPr>
            <a:endParaRPr lang="ar-JO" b="1" dirty="0" smtClean="0">
              <a:solidFill>
                <a:srgbClr val="2929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قياس التدريب</a:t>
            </a:r>
            <a:endParaRPr lang="en-US" sz="54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Char char="J"/>
            </a:pPr>
            <a:r>
              <a:rPr lang="ar-JO" b="1" dirty="0" smtClean="0">
                <a:solidFill>
                  <a:srgbClr val="292929"/>
                </a:solidFill>
              </a:rPr>
              <a:t>فعالية التدريب: ويقاس بمدى تحقيق أهداف التدريب-</a:t>
            </a:r>
          </a:p>
          <a:p>
            <a:pPr algn="r" rtl="1" eaLnBrk="1" hangingPunct="1">
              <a:buFont typeface="Wingdings" pitchFamily="2" charset="2"/>
              <a:buChar char="J"/>
            </a:pPr>
            <a:r>
              <a:rPr lang="ar-JO" b="1" dirty="0" smtClean="0">
                <a:solidFill>
                  <a:srgbClr val="292929"/>
                </a:solidFill>
              </a:rPr>
              <a:t>الذي قد يكون بلوغ كفاءة معينة خلال فترة معينة. </a:t>
            </a:r>
          </a:p>
          <a:p>
            <a:pPr algn="r" rtl="1" eaLnBrk="1" hangingPunct="1">
              <a:buFont typeface="Wingdings" pitchFamily="2" charset="2"/>
              <a:buChar char="J"/>
            </a:pPr>
            <a:r>
              <a:rPr lang="ar-JO" b="1" dirty="0" smtClean="0">
                <a:solidFill>
                  <a:srgbClr val="292929"/>
                </a:solidFill>
              </a:rPr>
              <a:t>وتقاس بتثبيت أحد المتغيرين.. الكفاءة أو الفترة الزمنية.  </a:t>
            </a:r>
          </a:p>
          <a:p>
            <a:pPr algn="r" rtl="1" eaLnBrk="1" hangingPunct="1">
              <a:buFont typeface="Wingdings" pitchFamily="2" charset="2"/>
              <a:buChar char="J"/>
            </a:pPr>
            <a:r>
              <a:rPr lang="ar-JO" b="1" dirty="0" smtClean="0">
                <a:solidFill>
                  <a:srgbClr val="292929"/>
                </a:solidFill>
              </a:rPr>
              <a:t>إذا كان الهدف بلوغ كفاءة 60% خلال 20 يوم.. فبلغ 55% خلال الـ 20 يوم .. فتقاس فعالية التدريب بقسمة 55% على 60%.. </a:t>
            </a:r>
          </a:p>
          <a:p>
            <a:pPr algn="r" rtl="1" eaLnBrk="1" hangingPunct="1">
              <a:buFont typeface="Wingdings" pitchFamily="2" charset="2"/>
              <a:buChar char="J"/>
            </a:pPr>
            <a:r>
              <a:rPr lang="ar-JO" b="1" dirty="0" smtClean="0">
                <a:solidFill>
                  <a:srgbClr val="292929"/>
                </a:solidFill>
              </a:rPr>
              <a:t>..وإذا ما بلغ الـ 60% في 25 يوم فتقاس فعالية التدريب بقسمة 20 على 25.</a:t>
            </a:r>
            <a:endParaRPr lang="en-US" b="1" dirty="0" smtClean="0">
              <a:solidFill>
                <a:srgbClr val="2929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قياس الأداء المالي</a:t>
            </a:r>
            <a:endParaRPr lang="en-US" sz="5400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الأرباح.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الأرباح قبل الضرائب.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العائد على الإستثمار </a:t>
            </a:r>
            <a:r>
              <a:rPr lang="en-US" b="1" dirty="0" smtClean="0"/>
              <a:t>ROI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العائد على حقوق الملكية   </a:t>
            </a:r>
            <a:r>
              <a:rPr lang="en-US" b="1" dirty="0" smtClean="0"/>
              <a:t>ROE 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تكلفة القطعة.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تكلفة الساعة ( الدقيقة ).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تكلفة العامل ( المحطة الإنتاجية ).  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قياس الأداء التسويقي</a:t>
            </a:r>
            <a:endParaRPr lang="en-US" sz="5400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b="1" dirty="0" smtClean="0"/>
              <a:t>حجم المبيعات: تقاس المبيعات بالمقارنة مع هدف موضوع للفترة.. ويعبر عن ذلك برقم ونسبة مئوية.</a:t>
            </a:r>
          </a:p>
          <a:p>
            <a:pPr algn="r" rtl="1" eaLnBrk="1" hangingPunct="1"/>
            <a:endParaRPr lang="ar-JO" b="1" dirty="0" smtClean="0"/>
          </a:p>
          <a:p>
            <a:pPr algn="r" rtl="1" eaLnBrk="1" hangingPunct="1"/>
            <a:r>
              <a:rPr lang="ar-JO" b="1" dirty="0" smtClean="0"/>
              <a:t>حصة السوق: تقاس بقسمة الحصة الحقيقية للمؤسسة على الحصة المستهدفة.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قياس الأداء السلبي</a:t>
            </a:r>
            <a:endParaRPr lang="en-US" sz="5400" b="1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ar-JO" b="1" dirty="0" smtClean="0"/>
              <a:t>الهدر: من أجل محاربة الهدر والقضاء عليه ينبغي وضع وسائل لقياسه ومتابعة التحسن.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ar-JO" b="1" dirty="0" smtClean="0"/>
              <a:t>كلفة الإخفاق ( في الجودة ) </a:t>
            </a:r>
            <a:r>
              <a:rPr lang="en-US" b="1" dirty="0" smtClean="0"/>
              <a:t>cost of failure</a:t>
            </a:r>
            <a:r>
              <a:rPr lang="ar-JO" b="1" dirty="0" smtClean="0"/>
              <a:t>: من أجل تخفيض كلفة الإخفاق يجب تطوير وسائل قياس تحتسب الكلف الإضافية التي تتكبدها المؤسسة نتيجة لإنتاج منتجات نخب ثاني وتوالف وتصليح عيوب بعض المنتجات.</a:t>
            </a:r>
            <a:r>
              <a:rPr lang="en-US" b="1" dirty="0" smtClean="0"/>
              <a:t> </a:t>
            </a:r>
            <a:endParaRPr lang="ar-JO" b="1" dirty="0" smtClean="0"/>
          </a:p>
          <a:p>
            <a:pPr algn="r" rtl="1" eaLnBrk="1" hangingPunct="1">
              <a:lnSpc>
                <a:spcPct val="90000"/>
              </a:lnSpc>
            </a:pPr>
            <a:r>
              <a:rPr lang="ar-JO" b="1" dirty="0" smtClean="0"/>
              <a:t>التوظيف الزائد </a:t>
            </a:r>
            <a:r>
              <a:rPr lang="en-US" b="1" dirty="0" smtClean="0"/>
              <a:t>over employment</a:t>
            </a:r>
            <a:r>
              <a:rPr lang="ar-JO" b="1" dirty="0" smtClean="0"/>
              <a:t>: يجب القياس بشكل دوري العدد المطلوب من الموظفين من أجل إحتساب العدد الزائد إن وُجد.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إحتساب مدة تنفيذ الطلبية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تحتسب مدة تنفيذ الطلبية بقسمة حجم الطلبية على كمية الإنتاج اليومي المتاحة أو المتوقعه.</a:t>
            </a:r>
          </a:p>
          <a:p>
            <a:pPr algn="r" rtl="1"/>
            <a:r>
              <a:rPr lang="ar-JO" sz="3200" b="1" dirty="0" smtClean="0"/>
              <a:t>إذا كانت كمية الإنتاج اليومي المفترضة تبدو كبيرة ..</a:t>
            </a:r>
          </a:p>
          <a:p>
            <a:pPr algn="r" rtl="1"/>
            <a:r>
              <a:rPr lang="ar-JO" sz="3200" b="1" dirty="0" smtClean="0"/>
              <a:t>..يمكن بناء أكثر من خط لإنتاج نفس المنتج؟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التعبير عن القياس</a:t>
            </a:r>
            <a:endParaRPr lang="en-US" sz="5400" b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التعبير العددي – عدد مطلق.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التعبير العددي – نسبة مئوية.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المقارنة</a:t>
            </a:r>
            <a:r>
              <a:rPr lang="en-US" b="1" dirty="0" smtClean="0"/>
              <a:t> </a:t>
            </a:r>
            <a:r>
              <a:rPr lang="ar-JO" b="1" dirty="0" smtClean="0"/>
              <a:t> - أكبر ، أصغر.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التعبير البياني.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نظام القياس المثالي</a:t>
            </a:r>
            <a:endParaRPr lang="en-US" sz="5400" b="1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×"/>
            </a:pPr>
            <a:r>
              <a:rPr lang="ar-JO" b="1" dirty="0" smtClean="0"/>
              <a:t>يعكس إحتياجات الزبائن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×"/>
            </a:pPr>
            <a:r>
              <a:rPr lang="ar-JO" b="1" dirty="0" smtClean="0"/>
              <a:t>يقدم أساس متفق عليه لصنع القرارات.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×"/>
            </a:pPr>
            <a:r>
              <a:rPr lang="ar-JO" b="1" dirty="0" smtClean="0"/>
              <a:t>سهل الفهم.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×"/>
            </a:pPr>
            <a:r>
              <a:rPr lang="ar-JO" b="1" dirty="0" smtClean="0"/>
              <a:t>وينطبق على نطاق واسع.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×"/>
            </a:pPr>
            <a:r>
              <a:rPr lang="ar-JO" b="1" dirty="0" smtClean="0"/>
              <a:t>ويمكن أن يفهم ويفسر بنفس الطريقة 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×"/>
            </a:pPr>
            <a:r>
              <a:rPr lang="ar-JO" b="1" dirty="0" smtClean="0"/>
              <a:t>دقيق في تفسير النتائج.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×"/>
            </a:pPr>
            <a:r>
              <a:rPr lang="ar-JO" b="1" dirty="0" smtClean="0"/>
              <a:t>قليل الكلفة عند التطبيق</a:t>
            </a:r>
            <a:endParaRPr lang="en-US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×"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القواعد الأساسية لنظام قياس فعال</a:t>
            </a:r>
            <a:endParaRPr lang="en-US" sz="5400" b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Char char="]"/>
            </a:pPr>
            <a:r>
              <a:rPr lang="ar-JO" b="1" dirty="0" smtClean="0"/>
              <a:t>قياس ما هو مهم فقط.</a:t>
            </a:r>
          </a:p>
          <a:p>
            <a:pPr algn="r" rtl="1" eaLnBrk="1" hangingPunct="1">
              <a:buFont typeface="Wingdings" pitchFamily="2" charset="2"/>
              <a:buChar char="]"/>
            </a:pPr>
            <a:r>
              <a:rPr lang="ar-JO" b="1" dirty="0" smtClean="0"/>
              <a:t>عدم الإكثار من القياس.</a:t>
            </a:r>
          </a:p>
          <a:p>
            <a:pPr algn="r" rtl="1" eaLnBrk="1" hangingPunct="1">
              <a:buFont typeface="Wingdings" pitchFamily="2" charset="2"/>
              <a:buChar char="]"/>
            </a:pPr>
            <a:r>
              <a:rPr lang="ar-JO" b="1" dirty="0" smtClean="0"/>
              <a:t>التركيز على ما يؤثر على رضى الزبائن.</a:t>
            </a:r>
          </a:p>
          <a:p>
            <a:pPr algn="r" rtl="1" eaLnBrk="1" hangingPunct="1">
              <a:buFont typeface="Wingdings" pitchFamily="2" charset="2"/>
              <a:buChar char="]"/>
            </a:pPr>
            <a:r>
              <a:rPr lang="ar-JO" b="1" dirty="0" smtClean="0"/>
              <a:t>إقحام الزبائن في تصميم نظم القياس..</a:t>
            </a:r>
          </a:p>
          <a:p>
            <a:pPr algn="r" rtl="1" eaLnBrk="1" hangingPunct="1">
              <a:buFont typeface="Wingdings" pitchFamily="2" charset="2"/>
              <a:buChar char="]"/>
            </a:pPr>
            <a:r>
              <a:rPr lang="ar-JO" b="1" dirty="0" smtClean="0"/>
              <a:t>..من أجل تلبية إحتياجاتهم.</a:t>
            </a:r>
          </a:p>
          <a:p>
            <a:pPr algn="r" rtl="1" eaLnBrk="1" hangingPunct="1">
              <a:buFont typeface="Wingdings" pitchFamily="2" charset="2"/>
              <a:buChar char="]"/>
            </a:pPr>
            <a:r>
              <a:rPr lang="ar-JO" b="1" dirty="0" smtClean="0"/>
              <a:t>إشراك العاملين في تصميم وتطبيق نظم القياس.</a:t>
            </a:r>
          </a:p>
          <a:p>
            <a:pPr algn="r" rtl="1" eaLnBrk="1" hangingPunct="1">
              <a:buFont typeface="Wingdings" pitchFamily="2" charset="2"/>
              <a:buChar char="]"/>
            </a:pPr>
            <a:r>
              <a:rPr lang="ar-JO" b="1" dirty="0" smtClean="0"/>
              <a:t>..والمساعدة على تحسين نظم القياس.</a:t>
            </a:r>
            <a:endParaRPr lang="en-US" b="1" dirty="0" smtClean="0"/>
          </a:p>
          <a:p>
            <a:pPr algn="r" rtl="1" eaLnBrk="1" hangingPunct="1">
              <a:buFont typeface="Wingdings" pitchFamily="2" charset="2"/>
              <a:buChar char="]"/>
            </a:pPr>
            <a:endParaRPr lang="en-US" b="1" dirty="0" smtClean="0"/>
          </a:p>
          <a:p>
            <a:pPr eaLnBrk="1" hangingPunct="1">
              <a:buFont typeface="Wingdings" pitchFamily="2" charset="2"/>
              <a:buChar char="]"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KPI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b="1" dirty="0" smtClean="0"/>
              <a:t>مؤشرات الأداء الأساسية:</a:t>
            </a:r>
          </a:p>
          <a:p>
            <a:pPr algn="r" rtl="1" eaLnBrk="1" hangingPunct="1"/>
            <a:r>
              <a:rPr lang="ar-JO" b="1" dirty="0" smtClean="0"/>
              <a:t>قياس جوانب الأداء المختلفة..</a:t>
            </a:r>
          </a:p>
          <a:p>
            <a:pPr algn="r" rtl="1" eaLnBrk="1" hangingPunct="1"/>
            <a:r>
              <a:rPr lang="ar-JO" b="1" dirty="0" smtClean="0"/>
              <a:t>حيث يوجد هدف لكل جانب من جوانب الأداء.</a:t>
            </a:r>
          </a:p>
          <a:p>
            <a:pPr algn="r" rtl="1" eaLnBrk="1" hangingPunct="1"/>
            <a:r>
              <a:rPr lang="ar-JO" b="1" dirty="0" smtClean="0"/>
              <a:t>أي مستوى للأداء دون هذا الهدف يعد غير مقبول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جوانب الأداء</a:t>
            </a:r>
            <a:r>
              <a:rPr lang="ar-JO" smtClean="0"/>
              <a:t> </a:t>
            </a: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رضى الزبائن: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المؤسات بحاجة إلى قياس أداء زبائنهم..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.. بحاجة إلى سماع صوت زبائنهم.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كثيراً ما تُستخدم الإستبيانات لقياس رضى الزبائن.. مثل المطاعم..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حسث يعبئ الزبون إستمارة.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ومؤخراً بدأ البعض بإستخدام الإنترنت.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ar-JO" b="1" dirty="0" smtClean="0"/>
              <a:t>خطوات عملية القياس</a:t>
            </a:r>
            <a:endParaRPr lang="en-US" b="1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 marL="609600" indent="-609600" algn="r" rtl="1" eaLnBrk="1" hangingPunct="1">
              <a:lnSpc>
                <a:spcPct val="90000"/>
              </a:lnSpc>
              <a:buFontTx/>
              <a:buAutoNum type="arabicPeriod"/>
            </a:pPr>
            <a:r>
              <a:rPr lang="ar-JO" b="1" dirty="0" smtClean="0"/>
              <a:t>حدد مسار العملية –تركيب خط الإنتاج ومسار المواد -</a:t>
            </a:r>
          </a:p>
          <a:p>
            <a:pPr marL="609600" indent="-609600" algn="r" rtl="1" eaLnBrk="1" hangingPunct="1">
              <a:lnSpc>
                <a:spcPct val="90000"/>
              </a:lnSpc>
              <a:buFontTx/>
              <a:buAutoNum type="arabicPeriod"/>
            </a:pPr>
            <a:r>
              <a:rPr lang="ar-JO" b="1" dirty="0" smtClean="0"/>
              <a:t>حدد النشاطات الحرجة التي ينبغي قياسها.</a:t>
            </a:r>
            <a:endParaRPr lang="en-US" b="1" dirty="0" smtClean="0"/>
          </a:p>
          <a:p>
            <a:pPr marL="609600" indent="-609600" algn="r" rtl="1" eaLnBrk="1" hangingPunct="1">
              <a:lnSpc>
                <a:spcPct val="90000"/>
              </a:lnSpc>
              <a:buFontTx/>
              <a:buAutoNum type="arabicPeriod"/>
            </a:pPr>
            <a:r>
              <a:rPr lang="en-US" b="1" dirty="0" smtClean="0"/>
              <a:t> </a:t>
            </a:r>
            <a:r>
              <a:rPr lang="ar-JO" b="1" dirty="0" smtClean="0"/>
              <a:t>حدد أهداف أداء ومعايير أداء.</a:t>
            </a:r>
          </a:p>
          <a:p>
            <a:pPr marL="609600" indent="-609600" algn="r" rtl="1" eaLnBrk="1" hangingPunct="1">
              <a:lnSpc>
                <a:spcPct val="90000"/>
              </a:lnSpc>
              <a:buFontTx/>
              <a:buAutoNum type="arabicPeriod"/>
            </a:pPr>
            <a:r>
              <a:rPr lang="ar-JO" b="1" dirty="0" smtClean="0"/>
              <a:t>حدد مقاييس أداء.</a:t>
            </a:r>
          </a:p>
          <a:p>
            <a:pPr marL="609600" indent="-609600" algn="r" rtl="1" eaLnBrk="1" hangingPunct="1">
              <a:lnSpc>
                <a:spcPct val="90000"/>
              </a:lnSpc>
              <a:buFontTx/>
              <a:buAutoNum type="arabicPeriod"/>
            </a:pPr>
            <a:r>
              <a:rPr lang="ar-JO" b="1" dirty="0" smtClean="0"/>
              <a:t>حدد الأطراف المسؤولة – لتتعامل مع إستنباط ونقل البيانات</a:t>
            </a:r>
          </a:p>
          <a:p>
            <a:pPr marL="609600" indent="-609600" algn="r" rtl="1" eaLnBrk="1" hangingPunct="1">
              <a:lnSpc>
                <a:spcPct val="90000"/>
              </a:lnSpc>
              <a:buFontTx/>
              <a:buAutoNum type="arabicPeriod"/>
            </a:pPr>
            <a:r>
              <a:rPr lang="ar-JO" b="1" dirty="0" smtClean="0"/>
              <a:t>إجمع البيانات- التأكد من الدقة.</a:t>
            </a:r>
          </a:p>
          <a:p>
            <a:pPr marL="609600" indent="-609600" algn="r" rtl="1" eaLnBrk="1" hangingPunct="1">
              <a:lnSpc>
                <a:spcPct val="90000"/>
              </a:lnSpc>
              <a:buFontTx/>
              <a:buAutoNum type="arabicPeriod"/>
            </a:pPr>
            <a:r>
              <a:rPr lang="ar-JO" b="1" dirty="0" smtClean="0"/>
              <a:t>حلل البيانات-تُحول المعلومات الخام إلى مقاييس في تقرير.</a:t>
            </a:r>
          </a:p>
          <a:p>
            <a:pPr marL="609600" indent="-609600" algn="r" rtl="1" eaLnBrk="1" hangingPunct="1">
              <a:lnSpc>
                <a:spcPct val="90000"/>
              </a:lnSpc>
              <a:buFontTx/>
              <a:buAutoNum type="arabicPeriod"/>
            </a:pPr>
            <a:r>
              <a:rPr lang="ar-JO" b="1" dirty="0" smtClean="0"/>
              <a:t>قارن المقاييس مع الأهداف المحددة مسبقاً.</a:t>
            </a:r>
          </a:p>
          <a:p>
            <a:pPr marL="609600" indent="-609600" algn="r" rtl="1" eaLnBrk="1" hangingPunct="1">
              <a:lnSpc>
                <a:spcPct val="90000"/>
              </a:lnSpc>
              <a:buFontTx/>
              <a:buAutoNum type="arabicPeriod"/>
            </a:pPr>
            <a:r>
              <a:rPr lang="ar-JO" b="1" dirty="0" smtClean="0"/>
              <a:t>قرر إذا ما كانت ”خطوات تصحيحية ” ضرورية.</a:t>
            </a:r>
          </a:p>
          <a:p>
            <a:pPr marL="609600" indent="-609600" algn="r" rtl="1" eaLnBrk="1" hangingPunct="1">
              <a:lnSpc>
                <a:spcPct val="90000"/>
              </a:lnSpc>
              <a:buFontTx/>
              <a:buAutoNum type="arabicPeriod"/>
            </a:pPr>
            <a:r>
              <a:rPr lang="ar-JO" b="1" dirty="0" smtClean="0"/>
              <a:t>إجري بعض التغييرات والتعديلات..عند الضرورة.</a:t>
            </a:r>
          </a:p>
          <a:p>
            <a:pPr marL="609600" indent="-609600" algn="r" rtl="1" eaLnBrk="1" hangingPunct="1">
              <a:lnSpc>
                <a:spcPct val="90000"/>
              </a:lnSpc>
              <a:buFontTx/>
              <a:buAutoNum type="arabicPeriod"/>
            </a:pPr>
            <a:r>
              <a:rPr lang="ar-JO" b="1" dirty="0" smtClean="0"/>
              <a:t>عدل الأهداف .. إذا كان ذلك مناسباً.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الإنحياز</a:t>
            </a:r>
            <a:endParaRPr lang="en-US" sz="5400" b="1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algn="r" rtl="1" eaLnBrk="1" hangingPunct="1">
              <a:lnSpc>
                <a:spcPct val="80000"/>
              </a:lnSpc>
            </a:pPr>
            <a:r>
              <a:rPr lang="ar-JO" sz="2800" b="1" dirty="0" smtClean="0"/>
              <a:t>تعاني عملية القياس من بعض أنواع الإنحياز </a:t>
            </a:r>
            <a:r>
              <a:rPr lang="en-US" sz="2800" b="1" dirty="0" smtClean="0"/>
              <a:t>bias</a:t>
            </a:r>
            <a:r>
              <a:rPr lang="ar-JO" sz="2800" b="1" dirty="0" smtClean="0"/>
              <a:t> التي تؤثر في دقة القياسات ، مثل:</a:t>
            </a:r>
          </a:p>
          <a:p>
            <a:pPr algn="r" rtl="1" eaLnBrk="1" hangingPunct="1">
              <a:lnSpc>
                <a:spcPct val="80000"/>
              </a:lnSpc>
              <a:buFontTx/>
              <a:buAutoNum type="arabicPeriod"/>
            </a:pPr>
            <a:r>
              <a:rPr lang="ar-JO" sz="2800" b="1" dirty="0" smtClean="0"/>
              <a:t>الإستبعاد- بعدم شمول جزء من العملية من جمع البيانات.</a:t>
            </a:r>
          </a:p>
          <a:p>
            <a:pPr algn="r" rtl="1" eaLnBrk="1" hangingPunct="1">
              <a:lnSpc>
                <a:spcPct val="80000"/>
              </a:lnSpc>
              <a:buFontTx/>
              <a:buAutoNum type="arabicPeriod"/>
            </a:pPr>
            <a:r>
              <a:rPr lang="ar-JO" sz="2800" b="1" dirty="0" smtClean="0"/>
              <a:t>تشويه البيانات من قبل جامع البيانات</a:t>
            </a:r>
          </a:p>
          <a:p>
            <a:pPr algn="r" rtl="1" eaLnBrk="1" hangingPunct="1">
              <a:lnSpc>
                <a:spcPct val="80000"/>
              </a:lnSpc>
              <a:buFontTx/>
              <a:buAutoNum type="arabicPeriod"/>
            </a:pPr>
            <a:r>
              <a:rPr lang="ar-JO" sz="2800" b="1" dirty="0" smtClean="0"/>
              <a:t>عدم إتباع تعليمات جمع البيانات – يؤدي إلى بيانات ناقصة او مشوهة</a:t>
            </a:r>
          </a:p>
          <a:p>
            <a:pPr algn="r" rtl="1" eaLnBrk="1" hangingPunct="1">
              <a:lnSpc>
                <a:spcPct val="80000"/>
              </a:lnSpc>
              <a:buFontTx/>
              <a:buAutoNum type="arabicPeriod"/>
            </a:pPr>
            <a:r>
              <a:rPr lang="ar-JO" sz="2800" b="1" dirty="0" smtClean="0"/>
              <a:t>ضياع بعض البيانات أثناء الجمع أو النقل</a:t>
            </a:r>
          </a:p>
          <a:p>
            <a:pPr algn="r" rtl="1" eaLnBrk="1" hangingPunct="1">
              <a:lnSpc>
                <a:spcPct val="80000"/>
              </a:lnSpc>
              <a:buFontTx/>
              <a:buAutoNum type="arabicPeriod"/>
            </a:pPr>
            <a:r>
              <a:rPr lang="ar-JO" sz="2800" b="1" dirty="0" smtClean="0"/>
              <a:t>التقدير – قيام جامع البيانات بتقديرها بدل عدها</a:t>
            </a:r>
          </a:p>
          <a:p>
            <a:pPr algn="r" rtl="1" eaLnBrk="1" hangingPunct="1">
              <a:lnSpc>
                <a:spcPct val="80000"/>
              </a:lnSpc>
              <a:buFontTx/>
              <a:buAutoNum type="arabicPeriod"/>
            </a:pPr>
            <a:r>
              <a:rPr lang="ar-JO" sz="2800" b="1" dirty="0" smtClean="0"/>
              <a:t>جمع البيانات</a:t>
            </a:r>
            <a:r>
              <a:rPr lang="ar-JO" sz="2800" dirty="0" smtClean="0"/>
              <a:t> في الوقت الخطأ                                </a:t>
            </a:r>
            <a:endParaRPr lang="en-US" sz="2800" dirty="0" smtClean="0"/>
          </a:p>
          <a:p>
            <a:pPr algn="r" rtl="1" eaLnBrk="1" hangingPunct="1">
              <a:lnSpc>
                <a:spcPct val="80000"/>
              </a:lnSpc>
              <a:buFontTx/>
              <a:buNone/>
            </a:pPr>
            <a:endParaRPr lang="en-US" sz="2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التقارير</a:t>
            </a:r>
            <a:endParaRPr lang="en-US" sz="5400" b="1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 eaLnBrk="1" hangingPunct="1">
              <a:buFontTx/>
              <a:buNone/>
            </a:pPr>
            <a:endParaRPr lang="en-US" sz="2800" dirty="0" smtClean="0"/>
          </a:p>
          <a:p>
            <a:pPr algn="r" rtl="1" eaLnBrk="1" hangingPunct="1">
              <a:buFont typeface="Wingdings" pitchFamily="2" charset="2"/>
              <a:buChar char="&amp;"/>
            </a:pPr>
            <a:r>
              <a:rPr lang="ar-JO" sz="2800" b="1" dirty="0" smtClean="0"/>
              <a:t>التقارير هي الأداة التي تنقل المعلومات وتوثقها</a:t>
            </a:r>
          </a:p>
          <a:p>
            <a:pPr algn="r" rtl="1" eaLnBrk="1" hangingPunct="1">
              <a:buFont typeface="Wingdings" pitchFamily="2" charset="2"/>
              <a:buChar char="&amp;"/>
            </a:pPr>
            <a:r>
              <a:rPr lang="ar-JO" sz="2800" b="1" dirty="0" smtClean="0"/>
              <a:t>وقد تكون ورقية أوإلكترونية</a:t>
            </a:r>
          </a:p>
          <a:p>
            <a:pPr algn="r" rtl="1" eaLnBrk="1" hangingPunct="1">
              <a:buFont typeface="Wingdings" pitchFamily="2" charset="2"/>
              <a:buChar char="&amp;"/>
            </a:pPr>
            <a:r>
              <a:rPr lang="ar-JO" sz="2800" b="1" dirty="0" smtClean="0"/>
              <a:t>وفي الحالتين يجب أن تكون مصممة جيداً بحيث تظهر الكم المناسب من المعلومات </a:t>
            </a:r>
          </a:p>
          <a:p>
            <a:pPr algn="r" rtl="1" eaLnBrk="1" hangingPunct="1">
              <a:buFont typeface="Wingdings" pitchFamily="2" charset="2"/>
              <a:buChar char="&amp;"/>
            </a:pPr>
            <a:r>
              <a:rPr lang="ar-JO" sz="2800" b="1" dirty="0" smtClean="0"/>
              <a:t>وتجري مقارنات مع الإهداف الموضوعة بالخطة السنوية أو الشهرية</a:t>
            </a:r>
          </a:p>
          <a:p>
            <a:pPr algn="r" rtl="1" eaLnBrk="1" hangingPunct="1">
              <a:buFont typeface="Wingdings" pitchFamily="2" charset="2"/>
              <a:buChar char="&amp;"/>
            </a:pPr>
            <a:r>
              <a:rPr lang="ar-JO" sz="2800" b="1" dirty="0" smtClean="0"/>
              <a:t>ومقارنات مع نتائج سابقة</a:t>
            </a:r>
          </a:p>
          <a:p>
            <a:pPr algn="r" rtl="1" eaLnBrk="1" hangingPunct="1">
              <a:buFont typeface="Wingdings" pitchFamily="2" charset="2"/>
              <a:buChar char="&amp;"/>
            </a:pPr>
            <a:r>
              <a:rPr lang="ar-JO" sz="2800" b="1" dirty="0" smtClean="0"/>
              <a:t>وإحتساب العجز والعجز التراكمي حيثما يوجد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التقارير</a:t>
            </a:r>
            <a:endParaRPr lang="en-US" sz="5400" b="1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buFont typeface="Wingdings" pitchFamily="2" charset="2"/>
              <a:buChar char="&amp;"/>
            </a:pPr>
            <a:r>
              <a:rPr lang="ar-JO" b="1" dirty="0" smtClean="0"/>
              <a:t>وإضافة تعبير بياني.</a:t>
            </a:r>
          </a:p>
          <a:p>
            <a:pPr algn="r" rtl="1" eaLnBrk="1" hangingPunct="1">
              <a:buFont typeface="Wingdings" pitchFamily="2" charset="2"/>
              <a:buChar char="&amp;"/>
            </a:pPr>
            <a:r>
              <a:rPr lang="ar-JO" b="1" dirty="0" smtClean="0"/>
              <a:t>وإستخدام بعض الأدوات البيانية الأخرى مثل الباريتو وجدول البعثرة وغيره.</a:t>
            </a:r>
          </a:p>
          <a:p>
            <a:pPr algn="r" rtl="1" eaLnBrk="1" hangingPunct="1">
              <a:buFont typeface="Wingdings" pitchFamily="2" charset="2"/>
              <a:buChar char="&amp;"/>
            </a:pPr>
            <a:r>
              <a:rPr lang="ar-JO" b="1" dirty="0" smtClean="0"/>
              <a:t>يوزع التقرير على جميع أصحاب العلاقة.</a:t>
            </a:r>
          </a:p>
          <a:p>
            <a:pPr algn="r" rtl="1" eaLnBrk="1" hangingPunct="1">
              <a:buFont typeface="Wingdings" pitchFamily="2" charset="2"/>
              <a:buChar char="&amp;"/>
            </a:pPr>
            <a:r>
              <a:rPr lang="ar-JO" b="1" dirty="0" smtClean="0"/>
              <a:t>يعد التقرير ويوزع بالوقت المطلوب دون تأخير.</a:t>
            </a:r>
          </a:p>
          <a:p>
            <a:pPr algn="r" rtl="1" eaLnBrk="1" hangingPunct="1">
              <a:buFont typeface="Wingdings" pitchFamily="2" charset="2"/>
              <a:buChar char="&amp;"/>
            </a:pPr>
            <a:r>
              <a:rPr lang="ar-JO" b="1" dirty="0" smtClean="0"/>
              <a:t>يتضمن التقرير ما يضمن تغذية عكسية.</a:t>
            </a:r>
          </a:p>
          <a:p>
            <a:pPr algn="r" rtl="1" eaLnBrk="1" hangingPunct="1">
              <a:buFont typeface="Wingdings" pitchFamily="2" charset="2"/>
              <a:buChar char="&amp;"/>
            </a:pPr>
            <a:r>
              <a:rPr lang="ar-JO" b="1" dirty="0" smtClean="0"/>
              <a:t>..وإجراءات تصحيحية.</a:t>
            </a:r>
          </a:p>
          <a:p>
            <a:pPr eaLnBrk="1" hangingPunct="1">
              <a:buFontTx/>
              <a:buNone/>
            </a:pPr>
            <a:r>
              <a:rPr lang="ar-JO" b="1" dirty="0" smtClean="0"/>
              <a:t>                                                                 </a:t>
            </a:r>
            <a:endParaRPr lang="en-US" b="1" dirty="0" smtClean="0"/>
          </a:p>
          <a:p>
            <a:pPr eaLnBrk="1" hangingPunct="1">
              <a:buFont typeface="Wingdings" pitchFamily="2" charset="2"/>
              <a:buChar char="&amp;"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b="1" dirty="0" smtClean="0"/>
              <a:t> </a:t>
            </a:r>
            <a:r>
              <a:rPr lang="ar-JO" b="1" dirty="0" smtClean="0">
                <a:solidFill>
                  <a:srgbClr val="0070C0"/>
                </a:solidFill>
              </a:rPr>
              <a:t>الجزء السادس </a:t>
            </a:r>
            <a:endParaRPr lang="ar-JO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JO" sz="6600" b="1" dirty="0" smtClean="0">
                <a:solidFill>
                  <a:srgbClr val="7030A0"/>
                </a:solidFill>
              </a:rPr>
              <a:t>العلاقات الصناعية</a:t>
            </a:r>
          </a:p>
          <a:p>
            <a:pPr algn="ctr" rtl="1">
              <a:buNone/>
            </a:pPr>
            <a:endParaRPr lang="en-US" b="1" dirty="0" smtClean="0"/>
          </a:p>
          <a:p>
            <a:pPr algn="r" rtl="1"/>
            <a:endParaRPr lang="ar-JO" b="1" dirty="0"/>
          </a:p>
        </p:txBody>
      </p:sp>
      <p:pic>
        <p:nvPicPr>
          <p:cNvPr id="2050" name="Picture 2" descr="C:\Users\Eng.Nadim Asa'd\Desktop\Misc Picture\spring-flowers-40321988855_x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526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إحتساب مدة تنفيذ الطلبية</a:t>
            </a:r>
            <a:r>
              <a:rPr lang="ar-JO" sz="3200" b="1" dirty="0" smtClean="0"/>
              <a:t>2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JO" sz="3200" b="1" dirty="0" smtClean="0"/>
              <a:t>في الخطوط الأكثر تعقيداً تحتسب مدة التنفيذ بمعادلة تضم كفاءة خط الإنتاج..</a:t>
            </a:r>
          </a:p>
          <a:p>
            <a:pPr algn="r" rtl="1"/>
            <a:r>
              <a:rPr lang="ar-JO" sz="3200" b="1" dirty="0" smtClean="0"/>
              <a:t>=حجم الطلبية ÷ الإنتاج اليومي.</a:t>
            </a:r>
          </a:p>
          <a:p>
            <a:pPr algn="r" rtl="1"/>
            <a:r>
              <a:rPr lang="ar-JO" sz="3200" b="1" dirty="0" smtClean="0"/>
              <a:t>الإنتاج اليومي= عدد العمال× وقت الحضوراليومي ×كفاءة الخط ÷ الزمن المعياري للمنتج.</a:t>
            </a:r>
          </a:p>
          <a:p>
            <a:pPr algn="r" rtl="1"/>
            <a:r>
              <a:rPr lang="ar-JO" sz="3200" b="1" dirty="0" smtClean="0"/>
              <a:t>مثال:</a:t>
            </a:r>
          </a:p>
          <a:p>
            <a:pPr algn="r" rtl="1"/>
            <a:r>
              <a:rPr lang="ar-JO" sz="3200" b="1" dirty="0" smtClean="0"/>
              <a:t>الإنتاج اليومي=30×480×0.6÷8=1080 قطعة يومياً.</a:t>
            </a:r>
          </a:p>
          <a:p>
            <a:pPr algn="r" rtl="1"/>
            <a:r>
              <a:rPr lang="ar-JO" sz="3200" b="1" dirty="0" smtClean="0"/>
              <a:t>مدة تنفيذ الطلبية=20000 ÷ 1080 = 19 يوم تقريباً.</a:t>
            </a:r>
          </a:p>
          <a:p>
            <a:pPr algn="r" rtl="1"/>
            <a:r>
              <a:rPr lang="ar-JO" sz="3200" b="1" dirty="0" smtClean="0"/>
              <a:t>..عدا الإحتياط!!..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6000" b="1" dirty="0" smtClean="0"/>
              <a:t>العلاقات العمالية</a:t>
            </a:r>
            <a:endParaRPr lang="en-US" sz="6000" b="1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4D4D4D"/>
                </a:solidFill>
              </a:rPr>
              <a:t>من أهم وظائف إدارة الإنتاج الحفاظ على علاقات عمالية صحية ومتوازنة.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4D4D4D"/>
                </a:solidFill>
              </a:rPr>
              <a:t>طرفيها إدارة رحيمة وعمالة منتمية..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4D4D4D"/>
                </a:solidFill>
              </a:rPr>
              <a:t>تتسم بالطابع الأسري القائم على: </a:t>
            </a:r>
          </a:p>
          <a:p>
            <a:pPr algn="r" rtl="1" eaLnBrk="1" hangingPunct="1">
              <a:lnSpc>
                <a:spcPct val="90000"/>
              </a:lnSpc>
              <a:buFontTx/>
              <a:buChar char="o"/>
            </a:pPr>
            <a:r>
              <a:rPr lang="ar-JO" sz="3200" b="1" dirty="0" smtClean="0"/>
              <a:t>الإنصاف </a:t>
            </a:r>
          </a:p>
          <a:p>
            <a:pPr algn="r" rtl="1" eaLnBrk="1" hangingPunct="1">
              <a:lnSpc>
                <a:spcPct val="90000"/>
              </a:lnSpc>
              <a:buFontTx/>
              <a:buChar char="o"/>
            </a:pPr>
            <a:r>
              <a:rPr lang="ar-JO" sz="3200" b="1" dirty="0" smtClean="0"/>
              <a:t>التعاضد والتكافل </a:t>
            </a:r>
          </a:p>
          <a:p>
            <a:pPr algn="r" rtl="1" eaLnBrk="1" hangingPunct="1">
              <a:lnSpc>
                <a:spcPct val="90000"/>
              </a:lnSpc>
              <a:buFontTx/>
              <a:buChar char="o"/>
            </a:pPr>
            <a:r>
              <a:rPr lang="ar-JO" sz="3200" b="1" dirty="0" smtClean="0"/>
              <a:t>التواصل الجيد </a:t>
            </a:r>
          </a:p>
          <a:p>
            <a:pPr algn="r" rtl="1" eaLnBrk="1" hangingPunct="1">
              <a:lnSpc>
                <a:spcPct val="90000"/>
              </a:lnSpc>
              <a:buFontTx/>
              <a:buChar char="o"/>
            </a:pPr>
            <a:r>
              <a:rPr lang="ar-JO" sz="3200" b="1" dirty="0" smtClean="0"/>
              <a:t>المشاركة </a:t>
            </a:r>
          </a:p>
          <a:p>
            <a:pPr algn="r" rtl="1" eaLnBrk="1" hangingPunct="1">
              <a:lnSpc>
                <a:spcPct val="90000"/>
              </a:lnSpc>
              <a:buFontTx/>
              <a:buChar char="o"/>
            </a:pPr>
            <a:r>
              <a:rPr lang="ar-JO" sz="3200" b="1" dirty="0" smtClean="0"/>
              <a:t>الإحترام المتبادل </a:t>
            </a:r>
            <a:endParaRPr lang="en-US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العلاقات العمالية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وهي ممارسة يومية..</a:t>
            </a:r>
          </a:p>
          <a:p>
            <a:pPr algn="r" rtl="1"/>
            <a:r>
              <a:rPr lang="ar-JO" sz="3200" b="1" dirty="0" smtClean="0"/>
              <a:t>.. تتعامل مع واقع</a:t>
            </a:r>
          </a:p>
          <a:p>
            <a:pPr algn="r" rtl="1"/>
            <a:r>
              <a:rPr lang="ar-JO" sz="3200" b="1" dirty="0" smtClean="0"/>
              <a:t>.. مشاكل من أنواع مختلفة</a:t>
            </a:r>
          </a:p>
          <a:p>
            <a:pPr algn="r" rtl="1"/>
            <a:r>
              <a:rPr lang="ar-JO" sz="3200" b="1" dirty="0" smtClean="0"/>
              <a:t>تتطلب:</a:t>
            </a:r>
          </a:p>
          <a:p>
            <a:pPr marL="571500" indent="-571500" algn="r" rtl="1">
              <a:buFont typeface="+mj-lt"/>
              <a:buAutoNum type="romanLcPeriod"/>
            </a:pPr>
            <a:r>
              <a:rPr lang="ar-JO" sz="3200" b="1" dirty="0" smtClean="0"/>
              <a:t>حل سريع</a:t>
            </a:r>
          </a:p>
          <a:p>
            <a:pPr marL="571500" indent="-571500" algn="r" rtl="1">
              <a:buFont typeface="+mj-lt"/>
              <a:buAutoNum type="romanLcPeriod"/>
            </a:pPr>
            <a:r>
              <a:rPr lang="ar-JO" sz="3200" b="1" dirty="0" smtClean="0"/>
              <a:t>ناجح</a:t>
            </a:r>
          </a:p>
          <a:p>
            <a:pPr marL="571500" indent="-571500" algn="r" rtl="1">
              <a:buFont typeface="+mj-lt"/>
              <a:buAutoNum type="romanLcPeriod"/>
            </a:pPr>
            <a:r>
              <a:rPr lang="ar-JO" sz="3200" b="1" dirty="0" smtClean="0"/>
              <a:t>قليل التكلفة</a:t>
            </a:r>
            <a:endParaRPr lang="en-US" sz="3200" b="1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6000" b="1" dirty="0" smtClean="0"/>
              <a:t>العلاقات العمالية</a:t>
            </a:r>
            <a:endParaRPr lang="en-US" sz="6000" b="1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buFont typeface="Wingdings" pitchFamily="2" charset="2"/>
              <a:buChar char="q"/>
            </a:pPr>
            <a:r>
              <a:rPr lang="ar-JO" sz="3200" b="1" dirty="0" smtClean="0"/>
              <a:t>أنواع المشاكل: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السرقات 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حالات التحرش الجنسي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الإدعاء بالتحرش  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الإضرابات 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التعامل مع شكاوى العاملين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الإشاعات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6000" b="1" dirty="0" smtClean="0"/>
              <a:t>العلاقات العمالية </a:t>
            </a: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3200" b="1" dirty="0" smtClean="0"/>
              <a:t>السرقات</a:t>
            </a:r>
            <a:endParaRPr lang="en-US" sz="4000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4D4D4D"/>
                </a:solidFill>
              </a:rPr>
              <a:t>تحدث السرقات في أوساط العمال في جميع المجتمعات.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4D4D4D"/>
                </a:solidFill>
              </a:rPr>
              <a:t>وقد تتم سرقة ممتلكات الشركة أو ممتلكات الزملاء.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4D4D4D"/>
                </a:solidFill>
              </a:rPr>
              <a:t>..عند التبليغ عن سرقة يجب إجراء تحقيق فوري..والنظر إلى خلفيات المشكوك بهم.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4D4D4D"/>
                </a:solidFill>
              </a:rPr>
              <a:t>.. وقد تضطر الإدارة إلى تفتيش بعض المشكوك بهم.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4D4D4D"/>
                </a:solidFill>
              </a:rPr>
              <a:t>فيجب أن يتم التفتيش بطريقة غير جارحة.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4D4D4D"/>
                </a:solidFill>
              </a:rPr>
              <a:t>وفي حال إكتشاف السارق يجب معاقبته حسب ما تمليه اللائحة الداخلية الخاصة بالمؤسسة.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4D4D4D"/>
                </a:solidFill>
              </a:rPr>
              <a:t>في جميع الأحوال يجب النظر بعمق في خيار إبلاغ الشرطة. </a:t>
            </a:r>
            <a:endParaRPr lang="en-US" sz="3200" b="1" dirty="0" smtClean="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6000" b="1" dirty="0" smtClean="0"/>
              <a:t>العلاقات العمالية </a:t>
            </a: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3200" b="1" dirty="0" smtClean="0"/>
              <a:t>التحرش الجنسي</a:t>
            </a:r>
            <a:endParaRPr lang="en-US" sz="3200" b="1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8229600" cy="4389120"/>
          </a:xfrm>
        </p:spPr>
        <p:txBody>
          <a:bodyPr>
            <a:noAutofit/>
          </a:bodyPr>
          <a:lstStyle/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يحدث التحرش الجنسي في المصانع المختلطة.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وقد يكون من قبل زميل – مسئول – زبون.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وقد يكون تحرش بالتلميح الشفهي أو تحرش جسدي.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وقد يستخدم المتحرش نفوذه .. 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عند الإبلاغ عن حالة تحرش.. يجب المباشرة بالتحقيق.. 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..مع الحرص على التكتم على الموضوع ..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.. وعدم إعطاء الفرصة للشائعات.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بعد إكمال التحقيق يتم إصدار الأحكام المناسبة بحق المذنب.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قد تضطر الإدارة إلى التعامل مع عائلة المتحرش بها..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.. وهذا يتطلب حرص شديد والتصرف بحنكة ..  </a:t>
            </a:r>
            <a:endParaRPr lang="en-US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JO" sz="6000" b="1" dirty="0" smtClean="0"/>
              <a:t>العلاقات العمالية</a:t>
            </a: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3200" b="1" dirty="0" smtClean="0">
                <a:solidFill>
                  <a:schemeClr val="tx1"/>
                </a:solidFill>
              </a:rPr>
              <a:t>الإضرابات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Autofit/>
          </a:bodyPr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تحدث الإضرابات نتيجة لتراكم إستياء عام لدى العاملين.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وقد تكون دوافعها إقتصادية.. أو إجتماعية .. أو سياسية.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وقد تكون عفوية .. أو منظمة وبقرار..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..وقد يكون القرار صادر عن تنظيم نقابي ..أو قيادة مرتجلة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التعامل مع الإضرابات يجب أن لا يكون إنفعالياً..أو عدائياً..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ولكن بالتفاوض الهادئ..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يملك العمال الحق في الإحتجاج.. 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..يجب العمل على تبني سياسات تجعل إحتمال الإضراب مستبعداً.. وتجعل التعامل مع الإضرابات سهلاً..    </a:t>
            </a:r>
            <a:endParaRPr lang="en-US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6000" b="1" dirty="0" smtClean="0"/>
              <a:t>العلاقات العمالية </a:t>
            </a: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3200" b="1" dirty="0" smtClean="0">
                <a:solidFill>
                  <a:schemeClr val="folHlink"/>
                </a:solidFill>
              </a:rPr>
              <a:t>شكاوى العاملين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يجب التعامل مع شكاوي العاملين ووضع آليات لذلك. </a:t>
            </a:r>
          </a:p>
          <a:p>
            <a:pPr marL="609600" indent="-609600"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يجب إبداء إهتمام شديد بشكوى العامل.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والإنصات له جيداً.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وإظهار الإحترام لشخصه ولطرحه.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والتعامل بجدية كاملة مع الشكوى.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وفي حال عدم الإقتناع بالشكوى يمكن ردها بصراحة ورفق. </a:t>
            </a:r>
            <a:endParaRPr lang="en-US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6000" b="1" dirty="0" smtClean="0"/>
              <a:t>العلاقات العمالية </a:t>
            </a: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3200" b="1" dirty="0" smtClean="0">
                <a:solidFill>
                  <a:schemeClr val="folHlink"/>
                </a:solidFill>
              </a:rPr>
              <a:t>الشائعات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29600" cy="4525962"/>
          </a:xfrm>
          <a:noFill/>
        </p:spPr>
        <p:txBody>
          <a:bodyPr>
            <a:normAutofit/>
          </a:bodyPr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وهي وسيلة نقل معلومات بديلة تنشط عند تعطل الوسائل النظامية. 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وقد تكون عفوية وبريئة .. وقد تكون مقصودة ومدروسة..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وتنشط الشائعات في زمن التغيرات..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..وتسبب إرباكات للإدارة..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.. وتؤثر على قرارات بعض العاملين..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5400" b="1" dirty="0" smtClean="0"/>
              <a:t>العلاقات العمالية </a:t>
            </a:r>
            <a:r>
              <a:rPr lang="ar-JO" sz="3600" dirty="0" smtClean="0"/>
              <a:t/>
            </a:r>
            <a:br>
              <a:rPr lang="ar-JO" sz="3600" dirty="0" smtClean="0"/>
            </a:br>
            <a:r>
              <a:rPr lang="ar-JO" sz="3200" b="1" dirty="0" smtClean="0">
                <a:solidFill>
                  <a:schemeClr val="folHlink"/>
                </a:solidFill>
              </a:rPr>
              <a:t>الشائعات </a:t>
            </a:r>
            <a:r>
              <a:rPr lang="ar-JO" sz="2400" b="1" dirty="0" smtClean="0">
                <a:solidFill>
                  <a:schemeClr val="accent2"/>
                </a:solidFill>
              </a:rPr>
              <a:t>يتبع</a:t>
            </a:r>
            <a:endParaRPr lang="en-US" sz="2400" b="1" dirty="0" smtClean="0">
              <a:solidFill>
                <a:schemeClr val="accent2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600" b="1" dirty="0" smtClean="0"/>
              <a:t>لذلك ينبغي عدم إهمال الشائعات والتعامل الفوري معها</a:t>
            </a:r>
            <a:r>
              <a:rPr lang="ar-JO" b="1" dirty="0" smtClean="0"/>
              <a:t>:</a:t>
            </a:r>
          </a:p>
          <a:p>
            <a:pPr algn="r" rtl="1" eaLnBrk="1" hangingPunct="1">
              <a:buFont typeface="Wingdings" pitchFamily="2" charset="2"/>
              <a:buChar char="ü"/>
            </a:pPr>
            <a:r>
              <a:rPr lang="ar-JO" sz="3200" b="1" dirty="0" smtClean="0"/>
              <a:t>بتكثيف التواصل مع كافة القطاعات.</a:t>
            </a:r>
          </a:p>
          <a:p>
            <a:pPr algn="r" rtl="1" eaLnBrk="1" hangingPunct="1">
              <a:buFont typeface="Wingdings" pitchFamily="2" charset="2"/>
              <a:buChar char="ü"/>
            </a:pPr>
            <a:r>
              <a:rPr lang="ar-JO" sz="3200" b="1" dirty="0" smtClean="0"/>
              <a:t>مع الحفاظ على مصداقية الإدارة.</a:t>
            </a:r>
          </a:p>
          <a:p>
            <a:pPr algn="r" rtl="1" eaLnBrk="1" hangingPunct="1">
              <a:buFont typeface="Wingdings" pitchFamily="2" charset="2"/>
              <a:buChar char="ü"/>
            </a:pPr>
            <a:r>
              <a:rPr lang="ar-JO" sz="3200" b="1" dirty="0" smtClean="0"/>
              <a:t>والتأكيد على مضار التعاطي بالشائعات.</a:t>
            </a:r>
          </a:p>
          <a:p>
            <a:pPr algn="r" rtl="1" eaLnBrk="1" hangingPunct="1">
              <a:buFont typeface="Wingdings" pitchFamily="2" charset="2"/>
              <a:buChar char="ü"/>
            </a:pPr>
            <a:r>
              <a:rPr lang="ar-JO" sz="3200" b="1" dirty="0" smtClean="0"/>
              <a:t>والعمل على كسب الإدارة الوسطى.</a:t>
            </a:r>
          </a:p>
          <a:p>
            <a:pPr algn="r" rtl="1" eaLnBrk="1" hangingPunct="1">
              <a:buFont typeface="Wingdings" pitchFamily="2" charset="2"/>
              <a:buChar char="ü"/>
            </a:pPr>
            <a:r>
              <a:rPr lang="ar-JO" sz="3200" b="1" dirty="0" smtClean="0"/>
              <a:t>وإيضاح الموقف عند حدوث أزمات. </a:t>
            </a:r>
            <a:endParaRPr lang="en-US" sz="3200" b="1" dirty="0" smtClean="0"/>
          </a:p>
          <a:p>
            <a:pPr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6000" b="1" dirty="0" smtClean="0"/>
              <a:t>العلاقات العمالية</a:t>
            </a: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3200" b="1" dirty="0" smtClean="0">
                <a:solidFill>
                  <a:schemeClr val="folHlink"/>
                </a:solidFill>
              </a:rPr>
              <a:t>الإدعاء بالتحرش</a:t>
            </a:r>
            <a:endParaRPr lang="en-US" sz="4000" dirty="0" smtClean="0">
              <a:solidFill>
                <a:schemeClr val="folHlink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يحدث كثيراً في المصانع المختلطة أن توجه تهمة كيدية بالتحرش..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وهذا يدعو المسئول إلى التروي..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..ووضع إحتمال أن يكون الإدعاء كاذباً.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لذلك يجب أن يكون التحقيق متأنياً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وليس متسرعاً..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وإستنفاذ جميع الوسائل للوصول إلى الحقيقة..</a:t>
            </a:r>
            <a:endParaRPr lang="en-US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ما هي العملية؟.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en-US" b="1" dirty="0" smtClean="0"/>
              <a:t>Process</a:t>
            </a:r>
          </a:p>
          <a:p>
            <a:pPr algn="r" rtl="1"/>
            <a:r>
              <a:rPr lang="ar-JO" sz="3200" b="1" dirty="0" smtClean="0"/>
              <a:t>آلية تحويل مادة خام إلى سلع أعلى قيمة.</a:t>
            </a:r>
          </a:p>
          <a:p>
            <a:pPr algn="r" rtl="1"/>
            <a:r>
              <a:rPr lang="ar-JO" sz="3200" b="1" dirty="0" smtClean="0"/>
              <a:t>تحويل مدخلات إلى مخرجات.</a:t>
            </a:r>
          </a:p>
          <a:p>
            <a:pPr algn="r" rtl="1"/>
            <a:r>
              <a:rPr lang="ar-JO" sz="3200" b="1" dirty="0" smtClean="0"/>
              <a:t>وصف لعمل تقوم به المؤسسة والمنتجات التي يتم إنتاجها.</a:t>
            </a:r>
          </a:p>
          <a:p>
            <a:pPr algn="r" rtl="1"/>
            <a:r>
              <a:rPr lang="ar-JO" sz="3200" b="1" dirty="0" smtClean="0"/>
              <a:t>عند بناء خطوط الإنتاج تتولى كل محطة إنتاج إحدى العمليات.</a:t>
            </a:r>
          </a:p>
          <a:p>
            <a:pPr algn="r" rtl="1"/>
            <a:r>
              <a:rPr lang="ar-JO" sz="3200" b="1" dirty="0" smtClean="0"/>
              <a:t>بشكل متتابع حسب تراتبية محددة..</a:t>
            </a:r>
          </a:p>
          <a:p>
            <a:pPr algn="r" rtl="1"/>
            <a:r>
              <a:rPr lang="ar-JO" sz="3200" b="1" dirty="0" smtClean="0"/>
              <a:t>.. بحيث ينجم عن ذلك إنتاج المنتج.</a:t>
            </a:r>
            <a:endParaRPr lang="en-GB" sz="3200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6000" b="1" dirty="0" smtClean="0"/>
              <a:t>العلاقات العمالية</a:t>
            </a: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3200" b="1" dirty="0" smtClean="0">
                <a:solidFill>
                  <a:schemeClr val="folHlink"/>
                </a:solidFill>
              </a:rPr>
              <a:t>النشاطات الترفيهية</a:t>
            </a:r>
            <a:r>
              <a:rPr lang="ar-JO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 smtClean="0">
              <a:solidFill>
                <a:srgbClr val="FFFF00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يجب أن لا تخلو أوساط المصنع من نشاطات ترفيهية..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.. تضفي جواً من الفرح على العاملين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وتعزز روح الفريق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وتكسر رتابة العمل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وتقوي الجو الأسري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فتقام حفلات بمناسبات .. ومسببات مختلفة .. 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وعلى صعد مختلفة .. صعيد المصنع ..أو صعيد خط إنتاج..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6000" b="1" dirty="0" smtClean="0"/>
              <a:t>العلاقات العمالية</a:t>
            </a:r>
            <a:r>
              <a:rPr lang="ar-JO" sz="3600" dirty="0" smtClean="0"/>
              <a:t/>
            </a:r>
            <a:br>
              <a:rPr lang="ar-JO" sz="3600" dirty="0" smtClean="0"/>
            </a:br>
            <a:r>
              <a:rPr lang="ar-JO" sz="3600" dirty="0" smtClean="0"/>
              <a:t> </a:t>
            </a:r>
            <a:r>
              <a:rPr lang="ar-JO" sz="3200" b="1" dirty="0" smtClean="0">
                <a:solidFill>
                  <a:schemeClr val="folHlink"/>
                </a:solidFill>
              </a:rPr>
              <a:t>تنظيم حفلات تكريم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09600" indent="-609600"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تخدم حفلات التكريم غرضين أساسيين: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ترفيهي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تحفيزي</a:t>
            </a:r>
          </a:p>
          <a:p>
            <a:pPr marL="609600" indent="-609600" algn="r" rtl="1" eaLnBrk="1" hangingPunct="1">
              <a:buFontTx/>
              <a:buBlip>
                <a:blip r:embed="rId4"/>
              </a:buBlip>
            </a:pPr>
            <a:r>
              <a:rPr lang="ar-JO" sz="3200" b="1" dirty="0" smtClean="0"/>
              <a:t>يجب أن تنظم حفلات التكريم بناء على أسس ومقاييس معلنة ومعروفة: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أُسس إختيار المكرمين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طريقة تنظيم حفلات التكريم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طبيعة الجائزة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6000" b="1" dirty="0" smtClean="0"/>
              <a:t>العلاقات العمالية</a:t>
            </a: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3200" b="1" dirty="0" smtClean="0">
                <a:solidFill>
                  <a:schemeClr val="folHlink"/>
                </a:solidFill>
              </a:rPr>
              <a:t>ضمان المعاملة المنصفة</a:t>
            </a:r>
            <a:r>
              <a:rPr lang="ar-JO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 smtClean="0">
              <a:solidFill>
                <a:srgbClr val="FFFF00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ar-JO" sz="3200" b="1" dirty="0" smtClean="0"/>
              <a:t>من أهم أدوار إدارة الشركة ضمان حصول العمال على معاملة منصفة.</a:t>
            </a:r>
          </a:p>
          <a:p>
            <a:pPr algn="r" rtl="1" eaLnBrk="1" hangingPunct="1">
              <a:buFont typeface="Wingdings" pitchFamily="2" charset="2"/>
              <a:buChar char="ü"/>
            </a:pPr>
            <a:r>
              <a:rPr lang="ar-JO" sz="3200" b="1" dirty="0" smtClean="0"/>
              <a:t>حصولهم على كامل حقوقهم.</a:t>
            </a:r>
          </a:p>
          <a:p>
            <a:pPr algn="r" rtl="1" eaLnBrk="1" hangingPunct="1">
              <a:buFont typeface="Wingdings" pitchFamily="2" charset="2"/>
              <a:buChar char="ü"/>
            </a:pPr>
            <a:r>
              <a:rPr lang="ar-JO" sz="3200" b="1" dirty="0" smtClean="0"/>
              <a:t>إستلام الرواتب بموعدها.</a:t>
            </a:r>
          </a:p>
          <a:p>
            <a:pPr algn="r" rtl="1" eaLnBrk="1" hangingPunct="1">
              <a:buFont typeface="Wingdings" pitchFamily="2" charset="2"/>
              <a:buChar char="ü"/>
            </a:pPr>
            <a:r>
              <a:rPr lang="ar-JO" sz="3200" b="1" dirty="0" smtClean="0"/>
              <a:t>حصولهم على فرص متساوية.</a:t>
            </a:r>
          </a:p>
          <a:p>
            <a:pPr algn="r" rtl="1" eaLnBrk="1" hangingPunct="1"/>
            <a:r>
              <a:rPr lang="ar-JO" sz="3200" b="1" dirty="0" smtClean="0"/>
              <a:t>ويصبح هذا ممكناً بحيادية موقع الإدارة.</a:t>
            </a:r>
          </a:p>
          <a:p>
            <a:pPr algn="r" rtl="1" eaLnBrk="1" hangingPunct="1"/>
            <a:r>
              <a:rPr lang="ar-JO" sz="3200" b="1" dirty="0" smtClean="0"/>
              <a:t>بحيث تصبح الملجأ لذوي الحاجات... </a:t>
            </a:r>
            <a:endParaRPr lang="en-US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6000" b="1" dirty="0" smtClean="0"/>
              <a:t>العلاقات العمالية</a:t>
            </a: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بناء قنوات إتصال خاصة : صندوق الإقتراحات </a:t>
            </a:r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يجب بناء قنوات إتصال قصيرة بين العمال والإدارة.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يشكل صندوق الإقتراحات أحدها.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ويجب أن يعلق في أماكن سهل الوصول إليها..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..وغير مراقبة.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ويجب أن يُفتح بإنتظام. 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وتُقرأ الرسائل المودعة فيه بتمعن.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من قبل واحد أو أكثر من الإدارة العليا.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ويجب التعامل بجدية مع محتويات الصندوق. </a:t>
            </a:r>
            <a:endParaRPr lang="en-US" sz="3200" b="1" dirty="0" smtClean="0">
              <a:solidFill>
                <a:srgbClr val="29292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6000" b="1" dirty="0" smtClean="0"/>
              <a:t>العلاقات العمالية</a:t>
            </a:r>
            <a:endParaRPr lang="en-US" sz="6000" b="1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105775" cy="4683125"/>
          </a:xfrm>
        </p:spPr>
        <p:txBody>
          <a:bodyPr>
            <a:noAutofit/>
          </a:bodyPr>
          <a:lstStyle/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ar-JO" dirty="0" smtClean="0"/>
              <a:t>                                 </a:t>
            </a:r>
            <a:r>
              <a:rPr lang="ar-JO" sz="3200" b="1" dirty="0" smtClean="0">
                <a:solidFill>
                  <a:schemeClr val="accent2"/>
                </a:solidFill>
              </a:rPr>
              <a:t>إدارة الغضب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كثيراً ما يغضب أحد الزملاء..وهذا يتطلب تعامل هادئ..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..منح الشخص الغضبان فرصة للتعبير عما في نفسه.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والإستماع إليه.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وعدم مقاطعته.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وإظهار تعاطفاً معه..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.. وإحتراماً له.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وإستخدام لهجة هادئة وإيماءات غير إستفزازية..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..هذا كفيل بتهدئته..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3200" b="1" dirty="0" smtClean="0"/>
              <a:t>عندما يبدأ بالهدوء .. باشر معه بوضع حل.. </a:t>
            </a:r>
            <a:endParaRPr lang="en-US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النزاعات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JO" sz="3200" b="1" dirty="0" smtClean="0"/>
              <a:t>النزاعات جزء من واقعنا الإداري.</a:t>
            </a:r>
          </a:p>
          <a:p>
            <a:pPr algn="r" rtl="1"/>
            <a:r>
              <a:rPr lang="ar-JO" sz="3200" b="1" dirty="0" smtClean="0"/>
              <a:t>النزاعات تحدث.</a:t>
            </a:r>
          </a:p>
          <a:p>
            <a:pPr algn="r" rtl="1"/>
            <a:r>
              <a:rPr lang="ar-JO" sz="3200" b="1" dirty="0" smtClean="0"/>
              <a:t>بين الأفراد.</a:t>
            </a:r>
          </a:p>
          <a:p>
            <a:pPr algn="r" rtl="1"/>
            <a:r>
              <a:rPr lang="ar-JO" sz="3200" b="1" dirty="0" smtClean="0"/>
              <a:t>بين الأقسام.</a:t>
            </a:r>
          </a:p>
          <a:p>
            <a:pPr algn="r" rtl="1"/>
            <a:r>
              <a:rPr lang="ar-JO" sz="3200" b="1" dirty="0" smtClean="0"/>
              <a:t>بين الدوائر.</a:t>
            </a:r>
          </a:p>
          <a:p>
            <a:pPr algn="r" rtl="1"/>
            <a:r>
              <a:rPr lang="ar-JO" sz="3200" b="1" dirty="0" smtClean="0"/>
              <a:t>مع الزبائن.</a:t>
            </a:r>
          </a:p>
          <a:p>
            <a:pPr algn="r" rtl="1"/>
            <a:r>
              <a:rPr lang="ar-JO" sz="3200" b="1" dirty="0" smtClean="0"/>
              <a:t>مع الموردين.</a:t>
            </a:r>
          </a:p>
          <a:p>
            <a:pPr algn="r" rtl="1"/>
            <a:r>
              <a:rPr lang="ar-JO" sz="3200" b="1" dirty="0" smtClean="0"/>
              <a:t>مع موظفي الحكومة.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النزاعات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إدارة النزاعات تعني .. </a:t>
            </a:r>
          </a:p>
          <a:p>
            <a:pPr algn="r" rtl="1"/>
            <a:r>
              <a:rPr lang="ar-JO" sz="3200" b="1" dirty="0" smtClean="0"/>
              <a:t>.. حل النزاع.</a:t>
            </a:r>
          </a:p>
          <a:p>
            <a:pPr algn="r" rtl="1"/>
            <a:r>
              <a:rPr lang="ar-JO" sz="3200" b="1" dirty="0" smtClean="0"/>
              <a:t>.. التعامل مع آثار النزاع.</a:t>
            </a:r>
          </a:p>
          <a:p>
            <a:pPr algn="r" rtl="1"/>
            <a:r>
              <a:rPr lang="ar-JO" sz="3200" b="1" dirty="0" smtClean="0"/>
              <a:t>.. منع تكرار النزاع.</a:t>
            </a:r>
          </a:p>
          <a:p>
            <a:pPr algn="r" rtl="1"/>
            <a:r>
              <a:rPr lang="ar-JO" sz="3200" b="1" dirty="0" smtClean="0"/>
              <a:t>.. بذل جهد وقائي.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النزاعات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ينبغي أن ينظر للإختلاف على أنه ظاهرة صحية.</a:t>
            </a:r>
          </a:p>
          <a:p>
            <a:pPr algn="r" rtl="1"/>
            <a:r>
              <a:rPr lang="ar-JO" sz="3200" b="1" dirty="0" smtClean="0"/>
              <a:t>الإختلاف لا يخيف.</a:t>
            </a:r>
          </a:p>
          <a:p>
            <a:pPr algn="r" rtl="1"/>
            <a:r>
              <a:rPr lang="ar-JO" sz="3200" b="1" dirty="0" smtClean="0"/>
              <a:t>الإختلاف يُغني.</a:t>
            </a:r>
          </a:p>
          <a:p>
            <a:pPr algn="r" rtl="1"/>
            <a:r>
              <a:rPr lang="ar-JO" sz="3200" b="1" dirty="0" smtClean="0"/>
              <a:t>ويمكن التعايش معه.</a:t>
            </a:r>
          </a:p>
          <a:p>
            <a:pPr algn="r" rtl="1"/>
            <a:r>
              <a:rPr lang="ar-JO" sz="3200" b="1" dirty="0" smtClean="0"/>
              <a:t>ولكن لا يجوز تحويله إلى نزاع. 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النزاعات1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525963"/>
          </a:xfrm>
        </p:spPr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النزاع حالة متأزمة يجب المبادرة إلى حله فوراً .. دون تأخير.</a:t>
            </a:r>
          </a:p>
          <a:p>
            <a:pPr algn="r" rtl="1">
              <a:lnSpc>
                <a:spcPct val="90000"/>
              </a:lnSpc>
            </a:pPr>
            <a:r>
              <a:rPr lang="ar-JO" sz="3200" b="1" dirty="0" smtClean="0"/>
              <a:t>للتعامل مع النزاع ينبغي توخي الحيادية الكاملة وعدم الإسراع بإطلاق أحكام والعمل على تهدئة الخواطر.</a:t>
            </a:r>
          </a:p>
          <a:p>
            <a:pPr algn="r" rtl="1">
              <a:lnSpc>
                <a:spcPct val="90000"/>
              </a:lnSpc>
            </a:pPr>
            <a:r>
              <a:rPr lang="ar-JO" sz="3200" b="1" dirty="0" smtClean="0"/>
              <a:t>ثم التوجه إلى حل صلب المشكلة بوضعها بالحجم الصحيح..</a:t>
            </a:r>
          </a:p>
          <a:p>
            <a:pPr algn="r" rtl="1">
              <a:lnSpc>
                <a:spcPct val="80000"/>
              </a:lnSpc>
            </a:pPr>
            <a:r>
              <a:rPr lang="ar-JO" sz="3200" b="1" dirty="0" smtClean="0"/>
              <a:t>والعمل على عدم إتساع المشكلة .. ومنع التدخلات..</a:t>
            </a:r>
          </a:p>
          <a:p>
            <a:pPr algn="r" rtl="1">
              <a:buNone/>
            </a:pP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النزاعات2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80000"/>
              </a:lnSpc>
            </a:pPr>
            <a:r>
              <a:rPr lang="ar-JO" sz="3200" b="1" dirty="0" smtClean="0"/>
              <a:t>.. وترتيب لقاء وتشجيع كل طرف أن يستمع ويعي ما يقوله الطرف الآخر دون مقاطعة.</a:t>
            </a:r>
          </a:p>
          <a:p>
            <a:pPr algn="r" rtl="1">
              <a:lnSpc>
                <a:spcPct val="80000"/>
              </a:lnSpc>
            </a:pPr>
            <a:r>
              <a:rPr lang="ar-JO" sz="3200" b="1" dirty="0" smtClean="0"/>
              <a:t>والعمل على ترطيب الجو..والتذكير بالتاريخ المشترك بين طرفي النزاع. </a:t>
            </a:r>
          </a:p>
          <a:p>
            <a:pPr algn="r" rtl="1">
              <a:lnSpc>
                <a:spcPct val="80000"/>
              </a:lnSpc>
            </a:pPr>
            <a:r>
              <a:rPr lang="ar-JO" sz="3200" b="1" dirty="0" smtClean="0"/>
              <a:t>ثم العمل على التوصل إلى حل .. الصلح .. عقاب المذنب..</a:t>
            </a:r>
          </a:p>
          <a:p>
            <a:pPr algn="r" rtl="1">
              <a:lnSpc>
                <a:spcPct val="80000"/>
              </a:lnSpc>
            </a:pPr>
            <a:r>
              <a:rPr lang="ar-JO" sz="3200" b="1" dirty="0" smtClean="0"/>
              <a:t>توجيه لفت نظر .. أو إنذار .. أو حتى قرار بالفصل إذا وُجد أن هذا ضرورياً..  </a:t>
            </a:r>
            <a:endParaRPr lang="en-US" sz="3200" b="1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مدخلات ومخرجات</a:t>
            </a:r>
            <a:endParaRPr lang="en-US" sz="5400" b="1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dirty="0" smtClean="0"/>
              <a:t>ا</a:t>
            </a:r>
            <a:r>
              <a:rPr lang="ar-JO" b="1" dirty="0" smtClean="0"/>
              <a:t>لعملية لها مدخلات ومخرجات</a:t>
            </a:r>
            <a:r>
              <a:rPr lang="ar-JO" dirty="0" smtClean="0"/>
              <a:t>: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6084888" y="3269337"/>
            <a:ext cx="2087562" cy="519351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6019800" y="3276600"/>
            <a:ext cx="2233612" cy="519351"/>
          </a:xfrm>
          <a:prstGeom prst="ellipse">
            <a:avLst/>
          </a:prstGeom>
          <a:noFill/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924300" y="3284538"/>
            <a:ext cx="1681163" cy="490537"/>
          </a:xfrm>
          <a:prstGeom prst="ellipse">
            <a:avLst/>
          </a:prstGeom>
          <a:noFill/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1295400" y="3276600"/>
            <a:ext cx="2303462" cy="519351"/>
          </a:xfrm>
          <a:prstGeom prst="ellipse">
            <a:avLst/>
          </a:prstGeom>
          <a:noFill/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6553200" y="3276600"/>
            <a:ext cx="939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JO" sz="2400" b="1" dirty="0"/>
              <a:t>مدخلات</a:t>
            </a:r>
            <a:endParaRPr lang="en-US" sz="2400" b="1" dirty="0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343400" y="3352800"/>
            <a:ext cx="76335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JO" sz="2400" b="1" dirty="0" smtClean="0"/>
              <a:t>عملية</a:t>
            </a:r>
            <a:endParaRPr lang="en-US" sz="2400" b="1" dirty="0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860550" y="3284538"/>
            <a:ext cx="10334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JO" sz="2400" b="1" dirty="0"/>
              <a:t>مخرجات</a:t>
            </a:r>
            <a:endParaRPr lang="en-US" sz="2400" b="1" dirty="0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1403350" y="4868863"/>
            <a:ext cx="6192838" cy="936625"/>
          </a:xfrm>
          <a:prstGeom prst="rect">
            <a:avLst/>
          </a:prstGeom>
          <a:noFill/>
          <a:ln w="95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455738" y="5084763"/>
            <a:ext cx="619753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ar-JO" sz="2000" b="1" dirty="0"/>
              <a:t>العملية عبارة عن </a:t>
            </a:r>
            <a:r>
              <a:rPr lang="ar-JO" sz="2000" b="1" dirty="0" smtClean="0"/>
              <a:t>خطوة او سلسلة </a:t>
            </a:r>
            <a:r>
              <a:rPr lang="ar-JO" sz="2000" b="1" dirty="0"/>
              <a:t>من الخطوات </a:t>
            </a:r>
            <a:r>
              <a:rPr lang="ar-JO" sz="2000" b="1" dirty="0" smtClean="0"/>
              <a:t>الهادفة </a:t>
            </a:r>
            <a:r>
              <a:rPr lang="ar-JO" sz="2000" b="1" dirty="0"/>
              <a:t>إلى تحقيق نتيجة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نقاش عام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أذكر مثال لحل إبداعي لـ 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إضراب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سرقة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إشتباك بالإيدي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إشاعات متكررة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>
              <a:buNone/>
            </a:pPr>
            <a:r>
              <a:rPr lang="en-US" b="1" dirty="0" smtClean="0"/>
              <a:t> </a:t>
            </a:r>
            <a:r>
              <a:rPr lang="ar-JO" b="1" dirty="0" smtClean="0"/>
              <a:t>        </a:t>
            </a:r>
            <a:r>
              <a:rPr lang="ar-JO" sz="7200" b="1" dirty="0" smtClean="0"/>
              <a:t>شكراً لحسن إصغائكم </a:t>
            </a:r>
            <a:endParaRPr lang="en-US" sz="7200" b="1" dirty="0" smtClean="0"/>
          </a:p>
          <a:p>
            <a:pPr algn="r" rtl="1">
              <a:buNone/>
            </a:pPr>
            <a:r>
              <a:rPr lang="en-US" b="1" dirty="0" smtClean="0"/>
              <a:t>  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/>
              <a:t>تحسين العمليات</a:t>
            </a:r>
            <a:endParaRPr lang="en-US" sz="5400" b="1" dirty="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ينبغي أن يكون تحسين العمليات هاجس جميع أصحاب العلاقة.. من إداريين .. وإدارة وسطى .. وعمال.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من أجل الإرتقاء بالأداء العام.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والحصول على نتائج أفضل.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/>
              <a:t>ويتم التحسين بإحدى طريقتين:</a:t>
            </a:r>
          </a:p>
          <a:p>
            <a:pPr algn="r" rtl="1" eaLnBrk="1" hangingPunct="1">
              <a:buFont typeface="Wingdings" pitchFamily="2" charset="2"/>
              <a:buChar char="Ø"/>
            </a:pPr>
            <a:r>
              <a:rPr lang="ar-JO" sz="3200" b="1" dirty="0" smtClean="0"/>
              <a:t>التحسين المستمر.</a:t>
            </a:r>
          </a:p>
          <a:p>
            <a:pPr algn="r" rtl="1" eaLnBrk="1" hangingPunct="1">
              <a:buFont typeface="Wingdings" pitchFamily="2" charset="2"/>
              <a:buChar char="Ø"/>
            </a:pPr>
            <a:r>
              <a:rPr lang="ar-JO" sz="3200" b="1" dirty="0" smtClean="0"/>
              <a:t>القفزة الكمية .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وقفة نقاشية</a:t>
            </a:r>
            <a:endParaRPr lang="ar-JO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>
                <a:solidFill>
                  <a:schemeClr val="accent6">
                    <a:lumMod val="50000"/>
                  </a:schemeClr>
                </a:solidFill>
              </a:rPr>
              <a:t>لنتكلم عن تجاربنا الشخصية في تصميم وبناء خطوط الإنتاج.. </a:t>
            </a:r>
          </a:p>
          <a:p>
            <a:pPr algn="r" rtl="1">
              <a:buFont typeface="Wingdings" pitchFamily="2" charset="2"/>
              <a:buChar char="q"/>
            </a:pPr>
            <a:r>
              <a:rPr lang="ar-JO" sz="3200" b="1" dirty="0" smtClean="0">
                <a:solidFill>
                  <a:schemeClr val="accent6">
                    <a:lumMod val="50000"/>
                  </a:schemeClr>
                </a:solidFill>
              </a:rPr>
              <a:t>.. هل هناك مجال للإبداع.. </a:t>
            </a:r>
          </a:p>
          <a:p>
            <a:pPr algn="r" rtl="1">
              <a:buFont typeface="Wingdings" pitchFamily="2" charset="2"/>
              <a:buChar char="q"/>
            </a:pPr>
            <a:r>
              <a:rPr lang="ar-JO" sz="3200" b="1" dirty="0" smtClean="0">
                <a:solidFill>
                  <a:schemeClr val="accent6">
                    <a:lumMod val="50000"/>
                  </a:schemeClr>
                </a:solidFill>
              </a:rPr>
              <a:t>.. التحسين المستمر؟!.</a:t>
            </a:r>
            <a:endParaRPr lang="ar-JO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مبادئ خطوط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763000" cy="4389120"/>
          </a:xfrm>
        </p:spPr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مبدأ تقسيم العمل </a:t>
            </a:r>
            <a:r>
              <a:rPr lang="en-US" sz="3200" b="1" dirty="0" smtClean="0"/>
              <a:t>division of </a:t>
            </a:r>
            <a:r>
              <a:rPr lang="en-US" sz="3200" b="1" dirty="0" err="1" smtClean="0"/>
              <a:t>labour</a:t>
            </a:r>
            <a:r>
              <a:rPr lang="en-US" sz="3200" b="1" dirty="0" smtClean="0"/>
              <a:t> principle</a:t>
            </a:r>
            <a:endParaRPr lang="ar-JO" sz="3200" b="1" dirty="0" smtClean="0"/>
          </a:p>
          <a:p>
            <a:pPr algn="r" rtl="1"/>
            <a:r>
              <a:rPr lang="ar-JO" sz="3200" b="1" dirty="0" smtClean="0"/>
              <a:t>مبدأ قابلية الأجزاء للإستخدام المتبادل</a:t>
            </a:r>
            <a:r>
              <a:rPr lang="en-US" sz="3200" b="1" dirty="0" smtClean="0"/>
              <a:t>interchangeable parts principle </a:t>
            </a:r>
            <a:endParaRPr lang="ar-JO" sz="3200" b="1" dirty="0" smtClean="0"/>
          </a:p>
          <a:p>
            <a:pPr algn="r" rtl="1"/>
            <a:r>
              <a:rPr lang="ar-JO" sz="3200" b="1" dirty="0" smtClean="0"/>
              <a:t>مبدأ تدفق مواد العمل </a:t>
            </a:r>
            <a:r>
              <a:rPr lang="en-US" sz="3200" b="1" dirty="0" smtClean="0"/>
              <a:t>material workflow principle</a:t>
            </a:r>
            <a:endParaRPr lang="ar-JO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تعريف محطة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</a:rPr>
              <a:t>محطة الإنتاج هي تركيبة من الماكينات والمشغلين مختصة بعملية إنتاج محددة.</a:t>
            </a:r>
          </a:p>
          <a:p>
            <a:pPr algn="r" rtl="1"/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</a:rPr>
              <a:t>كثيراً ما تكون ماكينة ومشغل.</a:t>
            </a:r>
          </a:p>
          <a:p>
            <a:pPr algn="r" rtl="1"/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</a:rPr>
              <a:t>أو عدد من الماكينات والمشغلين يعملون بشكل مستقل ومتوازي.. وينفذون نفس العملية ( المرحلة ).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5400" b="1"/>
              <a:t>معطيات بناء وموازنة الخطوط</a:t>
            </a:r>
            <a:endParaRPr lang="en-US" sz="5400" b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Tx/>
              <a:buBlip>
                <a:blip r:embed="rId3"/>
              </a:buBlip>
            </a:pPr>
            <a:r>
              <a:rPr lang="ar-JO" sz="3200" b="1" dirty="0"/>
              <a:t>الإنتاج اليومي </a:t>
            </a:r>
            <a:r>
              <a:rPr lang="ar-JO" sz="3200" b="1" dirty="0" smtClean="0"/>
              <a:t>المطلوب.</a:t>
            </a:r>
            <a:endParaRPr lang="ar-JO" sz="3200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sz="3200" b="1" dirty="0"/>
              <a:t>عدد مراحل </a:t>
            </a:r>
            <a:r>
              <a:rPr lang="ar-JO" sz="3200" b="1" dirty="0" smtClean="0"/>
              <a:t>المنتج.</a:t>
            </a:r>
            <a:endParaRPr lang="ar-JO" sz="3200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sz="3200" b="1" dirty="0"/>
              <a:t>الوقت </a:t>
            </a:r>
            <a:r>
              <a:rPr lang="ar-JO" sz="3200" b="1" dirty="0" smtClean="0"/>
              <a:t>المعياري (القياسي) </a:t>
            </a:r>
            <a:r>
              <a:rPr lang="ar-JO" sz="3200" b="1" dirty="0"/>
              <a:t>لكل </a:t>
            </a:r>
            <a:r>
              <a:rPr lang="ar-JO" sz="3200" b="1" dirty="0" smtClean="0"/>
              <a:t>مرحلة.</a:t>
            </a:r>
            <a:endParaRPr lang="ar-JO" sz="3200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sz="3200" b="1" dirty="0"/>
              <a:t>عدد الماكينات في كل </a:t>
            </a:r>
            <a:r>
              <a:rPr lang="ar-JO" sz="3200" b="1" dirty="0" smtClean="0"/>
              <a:t>مرحلة.</a:t>
            </a:r>
            <a:endParaRPr lang="ar-JO" sz="3200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sz="3200" b="1" dirty="0"/>
              <a:t>كفاءة الخط ( المفترضة </a:t>
            </a:r>
            <a:r>
              <a:rPr lang="ar-JO" sz="3200" b="1" dirty="0" smtClean="0"/>
              <a:t>).</a:t>
            </a:r>
            <a:endParaRPr lang="ar-JO" sz="3200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sz="3200" b="1" dirty="0"/>
              <a:t>كفاءات </a:t>
            </a:r>
            <a:r>
              <a:rPr lang="ar-JO" sz="3200" b="1" dirty="0" smtClean="0"/>
              <a:t>العمال.</a:t>
            </a:r>
            <a:endParaRPr lang="ar-JO" sz="3200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sz="3200" b="1" dirty="0"/>
              <a:t>عدد ساعات </a:t>
            </a:r>
            <a:r>
              <a:rPr lang="ar-JO" sz="3200" b="1" dirty="0" smtClean="0"/>
              <a:t>العمل.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الأداء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arenR"/>
            </a:pPr>
            <a:r>
              <a:rPr lang="ar-JO" sz="3200" b="1" dirty="0" smtClean="0"/>
              <a:t>بناء خطوط الإنتاج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JO" sz="3200" b="1" dirty="0" smtClean="0"/>
              <a:t>تدريب</a:t>
            </a:r>
            <a:r>
              <a:rPr lang="en-US" sz="3200" b="1" dirty="0" smtClean="0"/>
              <a:t> </a:t>
            </a:r>
            <a:r>
              <a:rPr lang="ar-JO" sz="3200" b="1" dirty="0" smtClean="0"/>
              <a:t>العمال 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JO" sz="3200" b="1" dirty="0" smtClean="0"/>
              <a:t>رفع الكفاءة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JO" sz="3200" b="1" dirty="0" smtClean="0"/>
              <a:t>بناء الدافعية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JO" sz="3200" b="1" dirty="0" smtClean="0"/>
              <a:t>قياس الأداء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JO" sz="3200" b="1" dirty="0" smtClean="0"/>
              <a:t>العلاقات العمالية.</a:t>
            </a:r>
            <a:endParaRPr lang="en-US" sz="32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JO" sz="5400" b="1"/>
              <a:t>موازنة خطوط الإنتاج</a:t>
            </a:r>
            <a:endParaRPr lang="en-US" sz="54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3200" b="1" dirty="0">
                <a:solidFill>
                  <a:srgbClr val="FF0000"/>
                </a:solidFill>
              </a:rPr>
              <a:t>وهي عملية تخصيص </a:t>
            </a:r>
            <a:r>
              <a:rPr lang="ar-JO" sz="3200" b="1" dirty="0" smtClean="0">
                <a:solidFill>
                  <a:srgbClr val="FF0000"/>
                </a:solidFill>
              </a:rPr>
              <a:t>مهام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ar-JO" sz="3200" b="1" dirty="0" smtClean="0">
                <a:solidFill>
                  <a:srgbClr val="FF0000"/>
                </a:solidFill>
              </a:rPr>
              <a:t> إنتاج </a:t>
            </a:r>
            <a:r>
              <a:rPr lang="ar-JO" sz="3200" b="1" dirty="0">
                <a:solidFill>
                  <a:srgbClr val="FF0000"/>
                </a:solidFill>
              </a:rPr>
              <a:t>إلى محطات </a:t>
            </a:r>
            <a:r>
              <a:rPr lang="ar-JO" sz="3200" b="1" dirty="0" smtClean="0">
                <a:solidFill>
                  <a:srgbClr val="FF0000"/>
                </a:solidFill>
              </a:rPr>
              <a:t>إنتاج </a:t>
            </a:r>
            <a:r>
              <a:rPr lang="ar-JO" sz="3200" b="1" dirty="0">
                <a:solidFill>
                  <a:srgbClr val="FF0000"/>
                </a:solidFill>
              </a:rPr>
              <a:t>في خط إنتاج</a:t>
            </a:r>
            <a:r>
              <a:rPr lang="ar-JO" sz="3200" b="1" dirty="0" smtClean="0">
                <a:solidFill>
                  <a:srgbClr val="FF0000"/>
                </a:solidFill>
              </a:rPr>
              <a:t>..</a:t>
            </a:r>
            <a:endParaRPr lang="ar-JO" sz="3200" b="1" dirty="0">
              <a:solidFill>
                <a:srgbClr val="FF0000"/>
              </a:solidFill>
            </a:endParaRPr>
          </a:p>
          <a:p>
            <a:pPr algn="r" rtl="1"/>
            <a:r>
              <a:rPr lang="ar-JO" sz="3200" b="1" dirty="0" smtClean="0">
                <a:solidFill>
                  <a:srgbClr val="FF0000"/>
                </a:solidFill>
              </a:rPr>
              <a:t>.. بحيث </a:t>
            </a:r>
            <a:r>
              <a:rPr lang="ar-JO" sz="3200" b="1" dirty="0">
                <a:solidFill>
                  <a:srgbClr val="FF0000"/>
                </a:solidFill>
              </a:rPr>
              <a:t>يكون التخصيص الأمثل </a:t>
            </a:r>
            <a:r>
              <a:rPr lang="en-US" sz="3200" b="1" dirty="0">
                <a:solidFill>
                  <a:srgbClr val="FF0000"/>
                </a:solidFill>
              </a:rPr>
              <a:t>optimal</a:t>
            </a:r>
            <a:r>
              <a:rPr lang="ar-JO" sz="3200" b="1" dirty="0"/>
              <a:t> </a:t>
            </a:r>
          </a:p>
          <a:p>
            <a:pPr algn="r" rtl="1"/>
            <a:r>
              <a:rPr lang="en-US" sz="3200" b="1" dirty="0"/>
              <a:t> </a:t>
            </a:r>
            <a:r>
              <a:rPr lang="ar-JO" sz="3200" b="1" dirty="0"/>
              <a:t>ولذلك فإن عملية الموازنة هي عملية </a:t>
            </a:r>
            <a:r>
              <a:rPr lang="en-US" sz="3200" b="1" dirty="0"/>
              <a:t>optimization</a:t>
            </a:r>
          </a:p>
          <a:p>
            <a:pPr algn="r" rtl="1"/>
            <a:r>
              <a:rPr lang="ar-JO" sz="3200" b="1" dirty="0"/>
              <a:t>والفرق بين العملية المثلى </a:t>
            </a:r>
            <a:r>
              <a:rPr lang="en-US" sz="3200" b="1" dirty="0"/>
              <a:t>optimal</a:t>
            </a:r>
            <a:r>
              <a:rPr lang="ar-JO" sz="3200" b="1" dirty="0"/>
              <a:t> والعملية غير المثلى </a:t>
            </a:r>
            <a:r>
              <a:rPr lang="en-US" sz="3200" b="1" dirty="0"/>
              <a:t>sub-optimal</a:t>
            </a:r>
            <a:r>
              <a:rPr lang="ar-JO" sz="3200" b="1" dirty="0"/>
              <a:t> .. قد تعني هدر يصل إلى </a:t>
            </a:r>
            <a:r>
              <a:rPr lang="ar-JO" sz="3200" b="1" dirty="0" smtClean="0"/>
              <a:t>مبالغ كبيرة.. </a:t>
            </a:r>
            <a:endParaRPr lang="en-US" sz="3200" b="1" dirty="0"/>
          </a:p>
          <a:p>
            <a:pPr>
              <a:buFontTx/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بناء خطوط الإنتاج ضرورة.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موازنة خطوط الإنتاج عملية تحسين.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بدون خطوط إنتاج تسود الفوضى.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بدون موازنة تتدنى الكفاءة وترتفع التكلفة.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2328446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5</a:t>
            </a:r>
            <a:endParaRPr lang="ar-JO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2328446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4</a:t>
            </a:r>
            <a:endParaRPr lang="ar-JO" b="1" dirty="0"/>
          </a:p>
        </p:txBody>
      </p:sp>
      <p:sp>
        <p:nvSpPr>
          <p:cNvPr id="6" name="Rectangle 5"/>
          <p:cNvSpPr/>
          <p:nvPr/>
        </p:nvSpPr>
        <p:spPr>
          <a:xfrm>
            <a:off x="4343400" y="2328446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3</a:t>
            </a:r>
            <a:endParaRPr lang="ar-JO" b="1" dirty="0"/>
          </a:p>
        </p:txBody>
      </p:sp>
      <p:sp>
        <p:nvSpPr>
          <p:cNvPr id="7" name="Rectangle 6"/>
          <p:cNvSpPr/>
          <p:nvPr/>
        </p:nvSpPr>
        <p:spPr>
          <a:xfrm>
            <a:off x="5638800" y="2328446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2</a:t>
            </a:r>
            <a:endParaRPr lang="ar-JO" b="1" dirty="0"/>
          </a:p>
        </p:txBody>
      </p:sp>
      <p:sp>
        <p:nvSpPr>
          <p:cNvPr id="8" name="Rectangle 7"/>
          <p:cNvSpPr/>
          <p:nvPr/>
        </p:nvSpPr>
        <p:spPr>
          <a:xfrm>
            <a:off x="6934200" y="2328446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1</a:t>
            </a:r>
            <a:endParaRPr lang="ar-JO" sz="3600" b="1" dirty="0"/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7467600" y="3317458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6172200" y="3319046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4876800" y="3317458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3581400" y="3317458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2286000" y="3317458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990600" y="3319046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28800" y="9144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/>
              <a:t>خط إنتاج متوازن</a:t>
            </a:r>
            <a:endParaRPr lang="ar-JO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553200" y="4504492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181600" y="4504492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886200" y="45382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514600" y="45382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219200" y="45382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موازنة خطوط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3200" b="1" dirty="0" smtClean="0"/>
              <a:t>الخط الموازن هو الذي تتساوى الطاقة الإنتاجية لجميع مراحله الإنتاجية.</a:t>
            </a:r>
          </a:p>
          <a:p>
            <a:pPr algn="r" rtl="1"/>
            <a:r>
              <a:rPr lang="ar-JO" sz="3200" b="1" dirty="0" smtClean="0"/>
              <a:t>ويتم ذلك..</a:t>
            </a:r>
          </a:p>
          <a:p>
            <a:pPr algn="r" rtl="1"/>
            <a:r>
              <a:rPr lang="ar-JO" sz="3200" b="1" dirty="0" smtClean="0"/>
              <a:t>.. بتساوي قدراتها على الإنتاج .. بالمطلق ..</a:t>
            </a:r>
          </a:p>
          <a:p>
            <a:pPr algn="r" rtl="1"/>
            <a:r>
              <a:rPr lang="ar-JO" sz="3200" b="1" dirty="0" smtClean="0"/>
              <a:t>.. وتساويها فعلياً لأن كل محطة تحصل على ما تحتاج إليه من مدخلات من المحطة التي تسبقها.</a:t>
            </a:r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موازنة خطوط الإنتاج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الخط غير الموازن لا تُستغل كامل طاقات محطاته الإنتاجية.</a:t>
            </a:r>
          </a:p>
          <a:p>
            <a:pPr algn="r" rtl="1"/>
            <a:r>
              <a:rPr lang="ar-JO" sz="3200" b="1" dirty="0" smtClean="0"/>
              <a:t>لأن المحطة الإنتاجية تنتج .. </a:t>
            </a:r>
          </a:p>
          <a:p>
            <a:pPr algn="r" rtl="1"/>
            <a:r>
              <a:rPr lang="ar-JO" sz="3200" b="1" dirty="0" smtClean="0">
                <a:solidFill>
                  <a:srgbClr val="0070C0"/>
                </a:solidFill>
              </a:rPr>
              <a:t>..ما تقدر على إنتاجه .. حسب قدرتها على الإنتاج..</a:t>
            </a:r>
          </a:p>
          <a:p>
            <a:pPr algn="r" rtl="1"/>
            <a:r>
              <a:rPr lang="ar-JO" sz="3200" b="1" dirty="0" smtClean="0">
                <a:solidFill>
                  <a:srgbClr val="0070C0"/>
                </a:solidFill>
              </a:rPr>
              <a:t>.. وحسب ما تحصل عليه من مدخلات من المحطة السابقة.</a:t>
            </a:r>
          </a:p>
          <a:p>
            <a:pPr algn="r" rtl="1"/>
            <a:r>
              <a:rPr lang="ar-JO" sz="3200" b="1" dirty="0" smtClean="0"/>
              <a:t>يحدث ” الخلل  ” في حال ..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>
                <a:solidFill>
                  <a:schemeClr val="accent6">
                    <a:lumMod val="50000"/>
                  </a:schemeClr>
                </a:solidFill>
              </a:rPr>
              <a:t>.. إختلاف قدرات المحطات الإنتاجية.. و ..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>
                <a:solidFill>
                  <a:schemeClr val="accent6">
                    <a:lumMod val="50000"/>
                  </a:schemeClr>
                </a:solidFill>
              </a:rPr>
              <a:t>.. عدم حصول محطة إنتاجية لما تحتاجه من المدخلات. </a:t>
            </a:r>
          </a:p>
          <a:p>
            <a:pPr algn="r" rtl="1"/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62800" y="1828800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1</a:t>
            </a:r>
            <a:endParaRPr lang="ar-JO" sz="3600" b="1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7772400" y="2819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791200" y="1828800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2</a:t>
            </a:r>
            <a:endParaRPr lang="ar-JO" sz="3600" b="1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6400800" y="2819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343400" y="2362200"/>
            <a:ext cx="457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3</a:t>
            </a:r>
            <a:endParaRPr lang="ar-JO" sz="3600" b="1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5029200" y="2819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895600" y="1905000"/>
            <a:ext cx="4572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4</a:t>
            </a:r>
            <a:endParaRPr lang="ar-JO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447800" y="1752600"/>
            <a:ext cx="4572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5</a:t>
            </a:r>
            <a:endParaRPr lang="ar-JO" sz="3600" b="1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3581400" y="3122611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2133600" y="3122611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685800" y="3122612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5029200"/>
            <a:ext cx="899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b="1" dirty="0" smtClean="0">
                <a:solidFill>
                  <a:schemeClr val="accent4">
                    <a:lumMod val="50000"/>
                  </a:schemeClr>
                </a:solidFill>
              </a:rPr>
              <a:t>المرحلة الثالثة تنتج 12 قطعة / ساعة وبالتالي المراحل التي تليها تنتج فقط 12 قطعة / ساعة على الرغم من قدرتها على إنتاج اكثر</a:t>
            </a:r>
            <a:r>
              <a:rPr lang="ar-JO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ar-JO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05600" y="4191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0" y="4191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886200" y="4191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12 قطعة / ساعة</a:t>
            </a:r>
            <a:endParaRPr lang="ar-JO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438400" y="41572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12 قطعة / ساعة</a:t>
            </a:r>
            <a:endParaRPr lang="ar-JO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990600" y="41572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12 قطعة / ساعة</a:t>
            </a:r>
            <a:endParaRPr lang="ar-JO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1752600" y="8382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/>
              <a:t>خط إنتاج غير موازن</a:t>
            </a:r>
            <a:endParaRPr lang="ar-JO" sz="2800" b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895600" y="2362200"/>
            <a:ext cx="457200" cy="0"/>
          </a:xfrm>
          <a:prstGeom prst="line">
            <a:avLst/>
          </a:prstGeom>
          <a:ln>
            <a:solidFill>
              <a:srgbClr val="FFFF00"/>
            </a:solidFill>
            <a:prstDash val="sys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447800" y="2362200"/>
            <a:ext cx="457200" cy="0"/>
          </a:xfrm>
          <a:prstGeom prst="line">
            <a:avLst/>
          </a:prstGeom>
          <a:ln>
            <a:solidFill>
              <a:srgbClr val="FFFF00"/>
            </a:solidFill>
            <a:prstDash val="sys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6" grpId="0" animBg="1"/>
      <p:bldP spid="8" grpId="0" animBg="1"/>
      <p:bldP spid="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>
                <a:solidFill>
                  <a:srgbClr val="7030A0"/>
                </a:solidFill>
              </a:rPr>
              <a:t>الإنتظار</a:t>
            </a:r>
            <a:endParaRPr lang="ar-JO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b="1" dirty="0" smtClean="0">
                <a:solidFill>
                  <a:srgbClr val="7030A0"/>
                </a:solidFill>
              </a:rPr>
              <a:t>Waiting</a:t>
            </a:r>
            <a:endParaRPr lang="en-US" sz="3200" b="1" dirty="0" smtClean="0">
              <a:solidFill>
                <a:srgbClr val="7030A0"/>
              </a:solidFill>
            </a:endParaRPr>
          </a:p>
          <a:p>
            <a:pPr algn="r" rtl="1"/>
            <a:r>
              <a:rPr lang="ar-JO" sz="3200" b="1" dirty="0" smtClean="0"/>
              <a:t>عندما تشح المدخلات.</a:t>
            </a:r>
          </a:p>
          <a:p>
            <a:pPr algn="r" rtl="1"/>
            <a:r>
              <a:rPr lang="ar-JO" sz="3200" b="1" dirty="0" smtClean="0"/>
              <a:t>أي تحصل محطة معينة مواد أقل مما تستطيع أن تتناول.</a:t>
            </a:r>
          </a:p>
          <a:p>
            <a:pPr algn="r" rtl="1"/>
            <a:r>
              <a:rPr lang="ar-JO" sz="3200" b="1" dirty="0" smtClean="0"/>
              <a:t>نتيجة لعجز محطتها السابقة على تزويدها بذلك.</a:t>
            </a:r>
          </a:p>
          <a:p>
            <a:pPr algn="r" rtl="1"/>
            <a:r>
              <a:rPr lang="ar-JO" sz="3200" b="1" dirty="0" smtClean="0"/>
              <a:t>عند ذلك تضطر لإنتظار المواد ..</a:t>
            </a:r>
          </a:p>
          <a:p>
            <a:pPr algn="r" rtl="1"/>
            <a:r>
              <a:rPr lang="ar-JO" sz="3200" b="1" dirty="0" smtClean="0"/>
              <a:t>.. فتتوقف - منتظرةً .. وبهذا يهدر وقت ثمين..   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الإنتظار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JO" sz="3200" b="1" dirty="0" smtClean="0"/>
              <a:t>ولكن .. ما يحصل عملياً يختلف ..</a:t>
            </a:r>
          </a:p>
          <a:p>
            <a:pPr algn="r" rtl="1"/>
            <a:r>
              <a:rPr lang="ar-JO" sz="3200" b="1" dirty="0" smtClean="0"/>
              <a:t>فلا تضطر المحطة إلى </a:t>
            </a:r>
            <a:r>
              <a:rPr lang="ar-JO" sz="3200" b="1" dirty="0" smtClean="0">
                <a:solidFill>
                  <a:srgbClr val="0070C0"/>
                </a:solidFill>
              </a:rPr>
              <a:t>الإنتظار</a:t>
            </a:r>
            <a:r>
              <a:rPr lang="ar-JO" sz="3200" b="1" dirty="0" smtClean="0"/>
              <a:t> عملياُ..</a:t>
            </a:r>
          </a:p>
          <a:p>
            <a:pPr algn="r" rtl="1"/>
            <a:r>
              <a:rPr lang="ar-JO" sz="3200" b="1" dirty="0" smtClean="0"/>
              <a:t>.. إنما ..</a:t>
            </a:r>
          </a:p>
          <a:p>
            <a:pPr algn="r" rtl="1"/>
            <a:r>
              <a:rPr lang="ar-JO" sz="3200" b="1" dirty="0" smtClean="0"/>
              <a:t>.. تتباطئ ..</a:t>
            </a:r>
          </a:p>
          <a:p>
            <a:pPr algn="r" rtl="1"/>
            <a:r>
              <a:rPr lang="ar-JO" sz="3200" b="1" dirty="0" smtClean="0"/>
              <a:t>.. حتى تتوائم سرعتها – قدرتها على الإنتاج – مع سرعة المحطة السابقة .. الأبطأ.</a:t>
            </a:r>
          </a:p>
          <a:p>
            <a:pPr algn="r" rtl="1"/>
            <a:r>
              <a:rPr lang="ar-JO" sz="3200" b="1" dirty="0" smtClean="0"/>
              <a:t>وهنا يكمن جوهر مشكلة اللاتوازن..</a:t>
            </a:r>
          </a:p>
          <a:p>
            <a:pPr algn="r" rtl="1"/>
            <a:r>
              <a:rPr lang="ar-JO" sz="3200" b="1" dirty="0" smtClean="0"/>
              <a:t>.. فقد يكون خفياً .. ويصعب كشفه.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الهدر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3200" b="1" dirty="0" smtClean="0"/>
              <a:t>عندما تأتي محطة ” ضعيفة ” بعد محطات أقوى فإن إنتاج خط الإنتاج يتقلص إلى قدر طاقة المحطة الضعيفة.</a:t>
            </a:r>
          </a:p>
          <a:p>
            <a:pPr algn="r" rtl="1"/>
            <a:r>
              <a:rPr lang="ar-JO" sz="3200" b="1" dirty="0" smtClean="0"/>
              <a:t>تعد جميع طاقات المحطات الأقوى الزائدة عن طاقة المحطة الأضعف </a:t>
            </a:r>
            <a:r>
              <a:rPr lang="ar-JO" sz="3200" b="1" dirty="0" smtClean="0">
                <a:solidFill>
                  <a:srgbClr val="7030A0"/>
                </a:solidFill>
              </a:rPr>
              <a:t>هدراً</a:t>
            </a:r>
            <a:r>
              <a:rPr lang="ar-JO" sz="3200" b="1" dirty="0" smtClean="0"/>
              <a:t>.</a:t>
            </a:r>
          </a:p>
          <a:p>
            <a:pPr algn="r" rtl="1"/>
            <a:endParaRPr lang="ar-JO" b="1" dirty="0" smtClean="0"/>
          </a:p>
          <a:p>
            <a:pPr algn="r" rtl="1">
              <a:buNone/>
            </a:pPr>
            <a:endParaRPr lang="ar-JO" b="1" dirty="0"/>
          </a:p>
        </p:txBody>
      </p:sp>
      <p:sp>
        <p:nvSpPr>
          <p:cNvPr id="6" name="Rectangle 5"/>
          <p:cNvSpPr/>
          <p:nvPr/>
        </p:nvSpPr>
        <p:spPr>
          <a:xfrm>
            <a:off x="5334000" y="4114800"/>
            <a:ext cx="609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/>
          </a:p>
        </p:txBody>
      </p:sp>
      <p:sp>
        <p:nvSpPr>
          <p:cNvPr id="7" name="Rectangle 6"/>
          <p:cNvSpPr/>
          <p:nvPr/>
        </p:nvSpPr>
        <p:spPr>
          <a:xfrm>
            <a:off x="6781800" y="4114800"/>
            <a:ext cx="609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/>
          </a:p>
        </p:txBody>
      </p:sp>
      <p:sp>
        <p:nvSpPr>
          <p:cNvPr id="8" name="Rectangle 7"/>
          <p:cNvSpPr/>
          <p:nvPr/>
        </p:nvSpPr>
        <p:spPr>
          <a:xfrm>
            <a:off x="3733800" y="4114800"/>
            <a:ext cx="609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/>
          </a:p>
        </p:txBody>
      </p:sp>
      <p:sp>
        <p:nvSpPr>
          <p:cNvPr id="9" name="Rectangle 8"/>
          <p:cNvSpPr/>
          <p:nvPr/>
        </p:nvSpPr>
        <p:spPr>
          <a:xfrm>
            <a:off x="2209800" y="4648200"/>
            <a:ext cx="609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موازنة خطوط الإنتاج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3200" b="1" dirty="0" smtClean="0"/>
              <a:t>الموازنة التامة حالة نادرة !!.</a:t>
            </a:r>
          </a:p>
          <a:p>
            <a:pPr algn="r" rtl="1"/>
            <a:r>
              <a:rPr lang="ar-JO" sz="3200" b="1" dirty="0" smtClean="0"/>
              <a:t>ولكنها ممكنة.</a:t>
            </a:r>
          </a:p>
          <a:p>
            <a:pPr algn="r" rtl="1"/>
            <a:r>
              <a:rPr lang="ar-JO" sz="3200" b="1" dirty="0" smtClean="0"/>
              <a:t>إذ هناك حدود وقيود للموازنة.</a:t>
            </a:r>
          </a:p>
          <a:p>
            <a:pPr algn="r" rtl="1"/>
            <a:r>
              <a:rPr lang="ar-JO" sz="3200" b="1" dirty="0" smtClean="0"/>
              <a:t>.. تمنع من الإستمرار في الموازنة..</a:t>
            </a:r>
          </a:p>
          <a:p>
            <a:pPr algn="r" rtl="1">
              <a:buNone/>
            </a:pP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>
                <a:solidFill>
                  <a:srgbClr val="FFC000"/>
                </a:solidFill>
              </a:rPr>
              <a:t>الجزء الأول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JO" sz="6000" b="1" dirty="0" smtClean="0">
                <a:solidFill>
                  <a:srgbClr val="FFC000"/>
                </a:solidFill>
              </a:rPr>
              <a:t>بناء خطوط الإنتاج</a:t>
            </a:r>
            <a:endParaRPr lang="en-US" sz="6000" b="1" dirty="0">
              <a:solidFill>
                <a:srgbClr val="FFC000"/>
              </a:solidFill>
            </a:endParaRPr>
          </a:p>
        </p:txBody>
      </p:sp>
      <p:pic>
        <p:nvPicPr>
          <p:cNvPr id="7170" name="Picture 2" descr="C:\Users\Eng.Nadim Asa'd\Desktop\Misc Picture\ورد أصف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76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موازنة خطوط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3200" b="1" dirty="0" smtClean="0"/>
              <a:t>لنأخذ مثال مبسط..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" تعبئة كوب مياه معدنية "</a:t>
            </a:r>
            <a:endParaRPr lang="en-US" sz="3200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مثال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تتكون عملية الإنتاج من مرحلتين:</a:t>
            </a:r>
            <a:endParaRPr lang="en-US" sz="3200" b="1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JO" sz="3200" b="1" dirty="0" smtClean="0"/>
              <a:t>تعبئة الكوب </a:t>
            </a:r>
            <a:endParaRPr lang="en-US" sz="3200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لصق الغطاء</a:t>
            </a:r>
            <a:endParaRPr lang="ar-JO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39624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676400"/>
                <a:gridCol w="762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المدة بالثاانية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الإنتاج بالدقيقة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المرحلة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4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تعبئة الكوب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2.5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24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لصق الغطاء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</a:t>
                      </a:r>
                      <a:endParaRPr lang="ar-J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مثال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المطلوب:</a:t>
            </a:r>
            <a:endParaRPr lang="en-US" sz="3200" b="1" dirty="0" smtClean="0"/>
          </a:p>
          <a:p>
            <a:pPr lvl="0" algn="r" rtl="1">
              <a:buFont typeface="Wingdings" pitchFamily="2" charset="2"/>
              <a:buChar char="ü"/>
            </a:pPr>
            <a:r>
              <a:rPr lang="ar-JO" sz="3200" b="1" dirty="0" smtClean="0"/>
              <a:t>بناء خط إنتاج.</a:t>
            </a:r>
            <a:endParaRPr lang="en-US" sz="3200" b="1" dirty="0" smtClean="0"/>
          </a:p>
          <a:p>
            <a:pPr lvl="0" algn="r" rtl="1">
              <a:buFont typeface="Wingdings" pitchFamily="2" charset="2"/>
              <a:buChar char="ü"/>
            </a:pPr>
            <a:r>
              <a:rPr lang="ar-JO" sz="3200" b="1" dirty="0" smtClean="0"/>
              <a:t>موازنة خط الإنتاج.</a:t>
            </a:r>
            <a:endParaRPr lang="en-US" sz="3200" b="1" dirty="0" smtClean="0"/>
          </a:p>
          <a:p>
            <a:pPr lvl="0" algn="r" rtl="1">
              <a:buFont typeface="Wingdings" pitchFamily="2" charset="2"/>
              <a:buChar char="q"/>
            </a:pPr>
            <a:r>
              <a:rPr lang="ar-JO" sz="3200" b="1" dirty="0" smtClean="0"/>
              <a:t>لنتذكر .. أن هدف الموازنة هو خفض الإنتظار إلى الصفر..خفض الهدر إلى الصفر..</a:t>
            </a:r>
          </a:p>
          <a:p>
            <a:pPr lvl="0" algn="r" rtl="1">
              <a:buFont typeface="Courier New" pitchFamily="49" charset="0"/>
              <a:buChar char="o"/>
            </a:pPr>
            <a:r>
              <a:rPr lang="ar-JO" sz="3200" b="1" dirty="0" smtClean="0"/>
              <a:t>.. أي .. مساواة أعباء العمل.. رفع الكفاءة .. زيادة الإنتاج.</a:t>
            </a:r>
            <a:endParaRPr lang="en-US" sz="3200" b="1" dirty="0" smtClean="0"/>
          </a:p>
          <a:p>
            <a:pPr algn="r"/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مثال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الملاحظ أن هناك </a:t>
            </a:r>
            <a:r>
              <a:rPr lang="ar-JO" sz="3200" b="1" dirty="0" smtClean="0">
                <a:solidFill>
                  <a:srgbClr val="7030A0"/>
                </a:solidFill>
              </a:rPr>
              <a:t>إنتظار</a:t>
            </a:r>
            <a:r>
              <a:rPr lang="ar-JO" sz="3200" b="1" dirty="0" smtClean="0"/>
              <a:t> واضح.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فالمرحلة الثانية تستطيع أن تنتج 24 قطعة بالدقيقة.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ولكن إنتاجها لن يتعدى 15 قطعة بالدقيقة.. 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..لأن هذا ما ستحصل عليه من المرحلة التي تسبقها.</a:t>
            </a:r>
          </a:p>
          <a:p>
            <a:pPr algn="r" rtl="1"/>
            <a:r>
              <a:rPr lang="ar-JO" sz="3200" b="1" dirty="0" smtClean="0"/>
              <a:t>فيكون هناك إنتظار بمقدار إنتاج 9 قطع بالدقيقة.</a:t>
            </a:r>
            <a:endParaRPr lang="en-US" sz="3200" b="1" dirty="0" smtClean="0"/>
          </a:p>
          <a:p>
            <a:endParaRPr lang="ar-JO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ما هو مقدار الإنتظار؟..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ar-JO" sz="3500" b="1" dirty="0" smtClean="0"/>
              <a:t>تقوم محطة الإنتاج الأولى بإنتاج 480×15= 7200 قطعة</a:t>
            </a:r>
            <a:endParaRPr lang="en-US" sz="3500" b="1" dirty="0" smtClean="0"/>
          </a:p>
          <a:p>
            <a:pPr algn="r" rtl="1"/>
            <a:r>
              <a:rPr lang="ar-JO" sz="3500" b="1" dirty="0" smtClean="0"/>
              <a:t>تستطيع المحطة الثانية إنتاج 480×24= 11520 قطعة</a:t>
            </a:r>
            <a:endParaRPr lang="en-US" sz="3500" b="1" dirty="0" smtClean="0"/>
          </a:p>
          <a:p>
            <a:pPr algn="r" rtl="1"/>
            <a:r>
              <a:rPr lang="ar-JO" sz="3500" b="1" dirty="0" smtClean="0"/>
              <a:t>ولكنها تتسلم من المحطة الأولى ( سابقتها )  7200 قطعة</a:t>
            </a:r>
            <a:endParaRPr lang="en-US" sz="3500" b="1" dirty="0" smtClean="0"/>
          </a:p>
          <a:p>
            <a:pPr algn="r" rtl="1"/>
            <a:r>
              <a:rPr lang="ar-JO" sz="3500" b="1" dirty="0" smtClean="0"/>
              <a:t>فتكون الخسارة .. 4320 قطعة في اليوم .</a:t>
            </a:r>
            <a:endParaRPr lang="en-US" sz="3500" b="1" dirty="0" smtClean="0"/>
          </a:p>
          <a:p>
            <a:pPr algn="r" rtl="1"/>
            <a:r>
              <a:rPr lang="ar-JO" sz="3500" b="1" dirty="0" smtClean="0"/>
              <a:t>وتعادل .. 4320 × 2.5 = 10800 ثانية. </a:t>
            </a:r>
            <a:endParaRPr lang="en-US" sz="3500" b="1" dirty="0" smtClean="0"/>
          </a:p>
          <a:p>
            <a:pPr algn="r" rtl="1"/>
            <a:r>
              <a:rPr lang="ar-JO" sz="3500" b="1" dirty="0" smtClean="0"/>
              <a:t>( يستغرق إنتاج القطعة في المرحلة الثانية = 2.5 ثانية )</a:t>
            </a:r>
            <a:endParaRPr lang="en-US" sz="3500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ما هو حجم الخسارة مالياً؟..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10800 ÷ 3600= 3 ساعات.</a:t>
            </a:r>
          </a:p>
          <a:p>
            <a:pPr algn="r" rtl="1"/>
            <a:r>
              <a:rPr lang="ar-JO" sz="3200" b="1" dirty="0" smtClean="0"/>
              <a:t>الخسارة المالية= 3 ساعات × كلفة محطة الإنتاج بالساعة.</a:t>
            </a:r>
          </a:p>
          <a:p>
            <a:pPr algn="r" rtl="1"/>
            <a:r>
              <a:rPr lang="ar-JO" sz="3200" b="1" dirty="0" smtClean="0"/>
              <a:t>إذا كانت كلفة الساعة تعادل : 200 دينار..</a:t>
            </a:r>
          </a:p>
          <a:p>
            <a:pPr algn="r" rtl="1"/>
            <a:r>
              <a:rPr lang="ar-JO" sz="3200" b="1" dirty="0" smtClean="0"/>
              <a:t>.. فتكون الخسارة = 3× 200= 600 دينار يومياً</a:t>
            </a:r>
          </a:p>
          <a:p>
            <a:pPr algn="r" rtl="1"/>
            <a:r>
              <a:rPr lang="ar-JO" sz="3200" b="1" dirty="0" smtClean="0"/>
              <a:t>= 600 × 25+= 15000دينار شهرياً.</a:t>
            </a:r>
          </a:p>
          <a:p>
            <a:pPr algn="r" rtl="1"/>
            <a:endParaRPr lang="ar-JO" sz="3200" b="1" dirty="0" smtClean="0"/>
          </a:p>
          <a:p>
            <a:pPr algn="r" rtl="1">
              <a:buNone/>
            </a:pPr>
            <a:r>
              <a:rPr lang="ar-JO" sz="3200" b="1" dirty="0" smtClean="0"/>
              <a:t>                    الموازنة تستحق العناء</a:t>
            </a:r>
          </a:p>
          <a:p>
            <a:pPr algn="r" rtl="1">
              <a:buNone/>
            </a:pP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الحل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3200" b="1" dirty="0" smtClean="0"/>
              <a:t>من أجل إيجاد خط موازن.. </a:t>
            </a:r>
          </a:p>
          <a:p>
            <a:pPr algn="r" rtl="1"/>
            <a:r>
              <a:rPr lang="ar-JO" sz="3200" b="1" dirty="0" smtClean="0"/>
              <a:t>.. ينبغي تشغيل 5 ماكينات تعبئة .. و.. 3 ماكينات لصق غطاء. </a:t>
            </a:r>
          </a:p>
          <a:p>
            <a:pPr algn="r" rtl="1"/>
            <a:endParaRPr lang="ar-JO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3886200"/>
          <a:ext cx="7543800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569"/>
                <a:gridCol w="1440950"/>
                <a:gridCol w="1864760"/>
                <a:gridCol w="1949521"/>
              </a:tblGrid>
              <a:tr h="38100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مجموع</a:t>
                      </a:r>
                      <a:r>
                        <a:rPr lang="ar-JO" baseline="0" dirty="0" smtClean="0"/>
                        <a:t> الإنتاج بالدقيقة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عدد الماكينات  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الإنتاج بالدقيقة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المرحلة الإنتاجية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75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التعبئة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72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3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24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لصق الغطاء</a:t>
                      </a:r>
                      <a:endParaRPr lang="ar-J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5486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200" b="1" dirty="0" smtClean="0"/>
              <a:t>يصبح لدينا خط إنتاج ينتج 72 قطعة بالدقيقة 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الحل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أصبح لدينا خط موازن إلى درجة مقبولة..</a:t>
            </a:r>
          </a:p>
          <a:p>
            <a:pPr algn="r" rtl="1"/>
            <a:r>
              <a:rPr lang="ar-JO" sz="3200" b="1" dirty="0" smtClean="0"/>
              <a:t>.. ولكن المرحلة الأولى نتج 75 قطعة في الدقيقة ..</a:t>
            </a:r>
          </a:p>
          <a:p>
            <a:pPr algn="r" rtl="1"/>
            <a:r>
              <a:rPr lang="ar-JO" sz="3200" b="1" dirty="0" smtClean="0"/>
              <a:t>.. والمرحلة الثانية تنتج 72 قطعة في الدقيقة ..</a:t>
            </a:r>
          </a:p>
          <a:p>
            <a:pPr algn="r" rtl="1"/>
            <a:r>
              <a:rPr lang="ar-JO" sz="3200" b="1" dirty="0" smtClean="0"/>
              <a:t>.. أي أن المرحلة الأولى تنتج 3 قطع كل دقيقة لا تستطيع المرحلة الثانية إكمال إنتاجها..</a:t>
            </a:r>
          </a:p>
          <a:p>
            <a:pPr algn="r" rtl="1"/>
            <a:r>
              <a:rPr lang="ar-JO" sz="3200" b="1" dirty="0" smtClean="0"/>
              <a:t>.. وهذا </a:t>
            </a:r>
            <a:r>
              <a:rPr lang="ar-JO" sz="3200" b="1" dirty="0" smtClean="0">
                <a:solidFill>
                  <a:srgbClr val="7030A0"/>
                </a:solidFill>
              </a:rPr>
              <a:t>هدر</a:t>
            </a:r>
            <a:r>
              <a:rPr lang="ar-JO" sz="3200" b="1" dirty="0" smtClean="0"/>
              <a:t>.. ولكنه في حالتنا لا يشكل أكثر من 4%.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الحل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هل يمكن جعل الهدر صفراً ؟؟..</a:t>
            </a:r>
          </a:p>
          <a:p>
            <a:pPr algn="r" rtl="1"/>
            <a:r>
              <a:rPr lang="ar-JO" sz="3200" b="1" dirty="0" smtClean="0"/>
              <a:t>نعم بزيادة عدد الماكينات [ 24 و 15 ]</a:t>
            </a:r>
          </a:p>
          <a:p>
            <a:pPr algn="r" rtl="1"/>
            <a:r>
              <a:rPr lang="ar-JO" sz="3200" b="1" dirty="0" smtClean="0"/>
              <a:t>ولكن هذا يتطلب إستثماراً كبيراً قد لا يتسنى.</a:t>
            </a:r>
          </a:p>
          <a:p>
            <a:pPr algn="r" rtl="1"/>
            <a:r>
              <a:rPr lang="ar-JO" sz="3200" b="1" dirty="0" smtClean="0"/>
              <a:t>كما يمكن أن يعطينا إنتاجاً لا يستوعبه السوق.</a:t>
            </a:r>
          </a:p>
          <a:p>
            <a:pPr algn="r" rtl="1"/>
            <a:r>
              <a:rPr lang="ar-JO" sz="3200" b="1" dirty="0" smtClean="0"/>
              <a:t>.. أو لا تتوفر مساحات لإستيعاب الماكينات ..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الموازنة ضرورة ملحة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3200" b="1" dirty="0" smtClean="0"/>
              <a:t>الخط غير المتوازن يشكل نزيف مستمر.</a:t>
            </a:r>
          </a:p>
          <a:p>
            <a:pPr algn="r" rtl="1"/>
            <a:r>
              <a:rPr lang="ar-JO" sz="3200" b="1" dirty="0" smtClean="0"/>
              <a:t>يسبب خسائر كبيرة.</a:t>
            </a:r>
          </a:p>
          <a:p>
            <a:pPr algn="r" rtl="1"/>
            <a:r>
              <a:rPr lang="ar-JO" sz="3200" b="1" dirty="0" smtClean="0"/>
              <a:t>ويحد من تقدم المؤسسة الصناعية.</a:t>
            </a:r>
          </a:p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                                                   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خط الإنتاج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هو ترتيب خاص يٌتبع في الصناعة لغاية تنظيم وتسهيل عملية الإنتاج ويتكون من عدد من محطات الإنتاج، تختص كل محطة بعملية إنتاج محددة. </a:t>
            </a:r>
            <a:endParaRPr lang="en-US" sz="32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>
                <a:solidFill>
                  <a:srgbClr val="0000FF"/>
                </a:solidFill>
              </a:rPr>
              <a:t>قواعد أساسية لإدارة خطوط الإنتاج</a:t>
            </a:r>
            <a:endParaRPr lang="en-US" sz="5400" b="1" smtClean="0">
              <a:solidFill>
                <a:srgbClr val="0000FF"/>
              </a:solidFill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0000FF"/>
                </a:solidFill>
              </a:rPr>
              <a:t>الحضور.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0000FF"/>
                </a:solidFill>
              </a:rPr>
              <a:t>كسب إحترام الفريق.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0000FF"/>
                </a:solidFill>
              </a:rPr>
              <a:t>حماية حقوق الفريق.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0000FF"/>
                </a:solidFill>
              </a:rPr>
              <a:t>التواصل الأفقي الجيد.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0000FF"/>
                </a:solidFill>
              </a:rPr>
              <a:t>تقدير الوقت.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0000FF"/>
                </a:solidFill>
              </a:rPr>
              <a:t>تقديم الجودة.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0000FF"/>
                </a:solidFill>
              </a:rPr>
              <a:t>تجنب الهدر.</a:t>
            </a:r>
            <a:endParaRPr lang="en-US" sz="32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>
                <a:solidFill>
                  <a:srgbClr val="00B050"/>
                </a:solidFill>
              </a:rPr>
              <a:t>الجزء الثاني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ar-JO" sz="6600" b="1" dirty="0" smtClean="0">
                <a:solidFill>
                  <a:schemeClr val="bg2">
                    <a:lumMod val="50000"/>
                  </a:schemeClr>
                </a:solidFill>
              </a:rPr>
              <a:t>تدريب العمال</a:t>
            </a:r>
            <a:endParaRPr lang="en-US" sz="6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6" name="Picture 2" descr="C:\Users\Eng.Nadim Asa'd\Desktop\Misc Picture\وردة بيضاء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6763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إستقبال العمال الجدد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686800" cy="4525963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§"/>
            </a:pPr>
            <a:r>
              <a:rPr lang="ar-JO" sz="3200" b="1" dirty="0" smtClean="0"/>
              <a:t>تقع مهمة إستقبال العمال الجدد على عاتق إدارة الإنتاج.</a:t>
            </a:r>
          </a:p>
          <a:p>
            <a:pPr algn="r" rtl="1">
              <a:buFont typeface="Wingdings" pitchFamily="2" charset="2"/>
              <a:buChar char="§"/>
            </a:pPr>
            <a:r>
              <a:rPr lang="ar-JO" sz="3200" b="1" dirty="0" smtClean="0"/>
              <a:t>ينبغي أن يتلقى العامل الجديد الإستقبال الجيد..</a:t>
            </a:r>
          </a:p>
          <a:p>
            <a:pPr algn="r" rtl="1">
              <a:buFont typeface="Wingdings" pitchFamily="2" charset="2"/>
              <a:buChar char="§"/>
            </a:pPr>
            <a:r>
              <a:rPr lang="ar-JO" sz="3200" b="1" dirty="0" smtClean="0"/>
              <a:t>.. بإهتمام .. وإحترام ..</a:t>
            </a:r>
          </a:p>
          <a:p>
            <a:pPr algn="r" rtl="1">
              <a:buFont typeface="Wingdings" pitchFamily="2" charset="2"/>
              <a:buChar char="§"/>
            </a:pPr>
            <a:r>
              <a:rPr lang="ar-JO" sz="3200" b="1" dirty="0" smtClean="0"/>
              <a:t>.. وأن يعطى الوقت الكافي في التعريف بالأشخاص والمكان.</a:t>
            </a:r>
          </a:p>
          <a:p>
            <a:pPr algn="r" rtl="1">
              <a:buFont typeface="Wingdings" pitchFamily="2" charset="2"/>
              <a:buChar char="§"/>
            </a:pPr>
            <a:r>
              <a:rPr lang="ar-JO" sz="3200" b="1" dirty="0" smtClean="0"/>
              <a:t>وأن يباشر تدريبه فوراً.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التدريب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من أهم مهام إدارة الإنتاج.</a:t>
            </a:r>
          </a:p>
          <a:p>
            <a:pPr algn="r" rtl="1"/>
            <a:r>
              <a:rPr lang="ar-JO" sz="3200" b="1" dirty="0" smtClean="0"/>
              <a:t>ويهدف إلى تحسين قدرات العاملين على تقديم أداء أفضل. 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انواع التدريب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هناك عدة أنواع من التدريب: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التدريب.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التطوير.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التدريب المتعدد المهارات.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التدريب المتكرر.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انواع التدريب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تصنف أنواع التدريب فيما يتعلق بأساليب التدريب إلى: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التدريب الموقعي </a:t>
            </a:r>
            <a:r>
              <a:rPr lang="en-US" sz="3200" b="1" dirty="0" smtClean="0"/>
              <a:t>on the job training</a:t>
            </a:r>
            <a:endParaRPr lang="ar-JO" sz="3200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التدريب الصفي</a:t>
            </a:r>
            <a:r>
              <a:rPr lang="en-US" sz="3200" b="1" dirty="0" smtClean="0"/>
              <a:t>class room training </a:t>
            </a:r>
            <a:endParaRPr lang="ar-JO" sz="3200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التدريب الفردي</a:t>
            </a:r>
            <a:r>
              <a:rPr lang="en-US" sz="3200" b="1" dirty="0" smtClean="0"/>
              <a:t>one on one training 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قيم وممارسات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ينبغي أن يكون المدرب..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منظم ومنهجي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يسعي إلى منح الثقة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يٌبدي إهتمام بالمتدرب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ودود</a:t>
            </a:r>
          </a:p>
          <a:p>
            <a:pPr algn="r" rt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قيم وممارسات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لا يجوز أن يظهر على المدرب ...</a:t>
            </a:r>
          </a:p>
          <a:p>
            <a:pPr algn="r" rtl="1">
              <a:buClr>
                <a:schemeClr val="folHlink"/>
              </a:buClr>
              <a:buSzPct val="75000"/>
              <a:buFont typeface="Courier New" pitchFamily="49" charset="0"/>
              <a:buChar char="o"/>
            </a:pPr>
            <a:r>
              <a:rPr lang="ar-JO" sz="3200" b="1" dirty="0" smtClean="0">
                <a:latin typeface="Arial" charset="0"/>
                <a:cs typeface="Arial" charset="0"/>
              </a:rPr>
              <a:t>التعالي</a:t>
            </a:r>
          </a:p>
          <a:p>
            <a:pPr algn="r" rtl="1">
              <a:buClr>
                <a:schemeClr val="folHlink"/>
              </a:buClr>
              <a:buSzPct val="75000"/>
              <a:buFont typeface="Courier New" pitchFamily="49" charset="0"/>
              <a:buChar char="o"/>
            </a:pPr>
            <a:r>
              <a:rPr lang="ar-JO" sz="3200" b="1" dirty="0" smtClean="0">
                <a:latin typeface="Arial" charset="0"/>
                <a:cs typeface="Arial" charset="0"/>
              </a:rPr>
              <a:t>الفظاظة</a:t>
            </a:r>
          </a:p>
          <a:p>
            <a:pPr algn="r" rtl="1">
              <a:buClr>
                <a:schemeClr val="folHlink"/>
              </a:buClr>
              <a:buSzPct val="75000"/>
              <a:buFont typeface="Courier New" pitchFamily="49" charset="0"/>
              <a:buChar char="o"/>
            </a:pPr>
            <a:r>
              <a:rPr lang="ar-JO" sz="3200" b="1" dirty="0" smtClean="0">
                <a:latin typeface="Arial" charset="0"/>
                <a:cs typeface="Arial" charset="0"/>
              </a:rPr>
              <a:t>التدريب المتقطع</a:t>
            </a:r>
          </a:p>
          <a:p>
            <a:pPr algn="r" rtl="1">
              <a:buClr>
                <a:schemeClr val="folHlink"/>
              </a:buClr>
              <a:buSzPct val="75000"/>
              <a:buFont typeface="Courier New" pitchFamily="49" charset="0"/>
              <a:buChar char="o"/>
            </a:pPr>
            <a:r>
              <a:rPr lang="ar-JO" sz="3200" b="1" dirty="0" smtClean="0">
                <a:latin typeface="Arial" charset="0"/>
                <a:cs typeface="Arial" charset="0"/>
              </a:rPr>
              <a:t>اللامبالاة</a:t>
            </a:r>
          </a:p>
          <a:p>
            <a:pPr algn="r" rt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/>
              <a:t>الجزء الثالث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JO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رفع الكفاءة</a:t>
            </a:r>
            <a:endParaRPr lang="en-US" sz="6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 descr="C:\Users\Eng.Nadim Asa'd\Desktop\Misc Picture\wildflowe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718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الكفاءة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الكفاءة من أهم مقاييس الأداء.</a:t>
            </a:r>
          </a:p>
          <a:p>
            <a:pPr algn="r" rtl="1"/>
            <a:r>
              <a:rPr lang="ar-JO" sz="3200" b="1" dirty="0" smtClean="0"/>
              <a:t>.. للأفراد والفرق.</a:t>
            </a:r>
          </a:p>
          <a:p>
            <a:pPr algn="r" rtl="1"/>
            <a:r>
              <a:rPr lang="ar-JO" sz="3200" b="1" dirty="0" smtClean="0"/>
              <a:t>الكفاءة – تحتسب بقسمة المخرجات على المدخلات.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خطوط الإنتاج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من الدارج كثيراً تخطيط قاعات الإنتاج على شكل خطوط إنتاج.</a:t>
            </a:r>
          </a:p>
          <a:p>
            <a:pPr algn="r" rtl="1"/>
            <a:r>
              <a:rPr lang="ar-JO" sz="3200" b="1" dirty="0" smtClean="0"/>
              <a:t>بحيث يعد كل خط إنتاج وحدة إنتاج مستقلة.</a:t>
            </a:r>
          </a:p>
          <a:p>
            <a:pPr algn="r" rtl="1"/>
            <a:r>
              <a:rPr lang="ar-JO" sz="3200" b="1" dirty="0" smtClean="0"/>
              <a:t>مستقل إدارياً وتنظيمياً .. وأحياناً مالياً.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ورشة عمل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كيف تقاس الكفاءة؟..</a:t>
            </a:r>
          </a:p>
          <a:p>
            <a:pPr algn="r" rtl="1"/>
            <a:r>
              <a:rPr lang="ar-JO" sz="3200" b="1" dirty="0" smtClean="0"/>
              <a:t>.. للأفراد؟..</a:t>
            </a:r>
          </a:p>
          <a:p>
            <a:pPr algn="r" rtl="1"/>
            <a:r>
              <a:rPr lang="ar-JO" sz="3200" b="1" dirty="0" smtClean="0"/>
              <a:t>.. للفرق؟..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أسباب تدني الكفاءة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89120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ضعف المهارات.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نقص الدافعية.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تراجع بيئة العمل – درجة الحرارة – الإنارة – الضجيج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سوء المعاملة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الإحساس بالغبن</a:t>
            </a:r>
          </a:p>
          <a:p>
            <a:pPr marL="514350" indent="-514350" algn="r" rtl="1"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أسباب تدني الكفاءة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 startAt="6"/>
            </a:pPr>
            <a:r>
              <a:rPr lang="ar-JO" sz="3200" b="1" dirty="0" smtClean="0"/>
              <a:t>الملل والرتابة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sz="3200" b="1" dirty="0" smtClean="0"/>
              <a:t>العمليات العقيمة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sz="3200" b="1" dirty="0" smtClean="0"/>
              <a:t>عيب في أدوات الإنتاج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sz="3200" b="1" dirty="0" smtClean="0"/>
              <a:t>عدم وضوح التعليمات والخطط وإرتباكها.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sz="3200" b="1" dirty="0" smtClean="0"/>
              <a:t>ضعف روح الفريق.</a:t>
            </a:r>
            <a:endParaRPr lang="en-US" sz="32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rtl="1"/>
            <a:r>
              <a:rPr lang="ar-JO" b="1" dirty="0" smtClean="0"/>
              <a:t>ضعف المهارات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ينبغي العمل على تعزيز مهارات العاملين.</a:t>
            </a:r>
          </a:p>
          <a:p>
            <a:pPr algn="r" rtl="1"/>
            <a:r>
              <a:rPr lang="ar-JO" sz="3200" b="1" dirty="0" smtClean="0"/>
              <a:t>الفنية.</a:t>
            </a:r>
          </a:p>
          <a:p>
            <a:pPr algn="r" rtl="1"/>
            <a:r>
              <a:rPr lang="ar-JO" sz="3200" b="1" dirty="0" smtClean="0"/>
              <a:t>وغيرها .. مثل مهارة العمل الجماعي.</a:t>
            </a:r>
          </a:p>
          <a:p>
            <a:pPr algn="r" rtl="1"/>
            <a:r>
              <a:rPr lang="ar-JO" sz="3200" b="1" dirty="0" smtClean="0"/>
              <a:t>بالتدريب.</a:t>
            </a:r>
          </a:p>
          <a:p>
            <a:pPr algn="r" rtl="1"/>
            <a:r>
              <a:rPr lang="ar-JO" sz="3200" b="1" dirty="0" smtClean="0"/>
              <a:t>وتكرار التدريب.</a:t>
            </a:r>
          </a:p>
          <a:p>
            <a:pPr algn="r" rtl="1"/>
            <a:r>
              <a:rPr lang="ar-JO" sz="3200" b="1" dirty="0" smtClean="0"/>
              <a:t>وتعدد التدريب.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نقص الدافعية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يجب أن تبقى الدافعية مرتفعة.</a:t>
            </a:r>
          </a:p>
          <a:p>
            <a:pPr algn="r" rtl="1"/>
            <a:r>
              <a:rPr lang="ar-JO" sz="3200" b="1" dirty="0" smtClean="0"/>
              <a:t>بالتشجيع ( التحفيز المعنوي ).</a:t>
            </a:r>
          </a:p>
          <a:p>
            <a:pPr algn="r" rtl="1"/>
            <a:r>
              <a:rPr lang="ar-JO" sz="3200" b="1" dirty="0" smtClean="0"/>
              <a:t>والمكافئة ( التحفيز المادي ).</a:t>
            </a:r>
          </a:p>
          <a:p>
            <a:pPr algn="r" rtl="1"/>
            <a:r>
              <a:rPr lang="ar-JO" sz="3200" b="1" dirty="0" smtClean="0"/>
              <a:t>إزالة الأسباب التي تضعف الدافعية.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تراجع بيئة العمل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ينبغي الحفاظ على بيئة عمل صحية ومؤاتية</a:t>
            </a:r>
          </a:p>
          <a:p>
            <a:pPr algn="r" rtl="1"/>
            <a:r>
              <a:rPr lang="ar-JO" sz="3200" b="1" dirty="0" smtClean="0"/>
              <a:t>الحفاظ على درجة حرارة مناسبة وتهوية جيدة في مكان العمل.</a:t>
            </a:r>
          </a:p>
          <a:p>
            <a:pPr algn="r" rtl="1"/>
            <a:r>
              <a:rPr lang="ar-JO" sz="3200" b="1" dirty="0" smtClean="0"/>
              <a:t>إنارة مناسبة.</a:t>
            </a:r>
          </a:p>
          <a:p>
            <a:pPr algn="r" rtl="1"/>
            <a:r>
              <a:rPr lang="ar-JO" sz="3200" b="1" dirty="0" smtClean="0"/>
              <a:t>تغييب الضجيج غير المحتمل ضمن مستويات مقبولة.</a:t>
            </a:r>
          </a:p>
          <a:p>
            <a:pPr algn="r" rtl="1"/>
            <a:r>
              <a:rPr lang="ar-JO" sz="3200" b="1" dirty="0" smtClean="0"/>
              <a:t>توفر المساحات الكافية للعمل.</a:t>
            </a:r>
          </a:p>
          <a:p>
            <a:pPr algn="r" rtl="1"/>
            <a:r>
              <a:rPr lang="ar-JO" sz="3200" b="1" dirty="0" smtClean="0"/>
              <a:t>توفر المرافق ومياه الشرب.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rtl="1"/>
            <a:r>
              <a:rPr lang="ar-JO" b="1" dirty="0" smtClean="0"/>
              <a:t>سوء المعاملة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ينبغي أن يتلقى العمال والموظفين المعاملة اللائقة.</a:t>
            </a:r>
          </a:p>
          <a:p>
            <a:pPr algn="r" rtl="1"/>
            <a:r>
              <a:rPr lang="ar-JO" sz="3200" b="1" dirty="0" smtClean="0"/>
              <a:t>البعد عن الصراخ.</a:t>
            </a:r>
          </a:p>
          <a:p>
            <a:pPr algn="r" rtl="1"/>
            <a:r>
              <a:rPr lang="ar-JO" sz="3200" b="1" dirty="0" smtClean="0"/>
              <a:t>تجنب الألفاظ غير المقبولة.</a:t>
            </a:r>
          </a:p>
          <a:p>
            <a:pPr algn="r" rtl="1"/>
            <a:r>
              <a:rPr lang="ar-JO" sz="3200" b="1" dirty="0" smtClean="0"/>
              <a:t>الحديث بنبرة ودية.</a:t>
            </a:r>
          </a:p>
          <a:p>
            <a:pPr algn="r" rtl="1"/>
            <a:r>
              <a:rPr lang="ar-JO" sz="3200" b="1" dirty="0" smtClean="0"/>
              <a:t>البعد عن الإيماءات العدائية.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الإحساس بالغبن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يجب ضمان المعاملة المنصفة للعاملين.</a:t>
            </a:r>
          </a:p>
          <a:p>
            <a:pPr algn="r" rtl="1"/>
            <a:r>
              <a:rPr lang="ar-JO" sz="3200" b="1" dirty="0" smtClean="0"/>
              <a:t>منح رواتب مناسبة.</a:t>
            </a:r>
          </a:p>
          <a:p>
            <a:pPr algn="r" rtl="1"/>
            <a:r>
              <a:rPr lang="ar-JO" sz="3200" b="1" dirty="0" smtClean="0"/>
              <a:t>دفع الرواتب والحقوق كاملة..</a:t>
            </a:r>
          </a:p>
          <a:p>
            <a:pPr algn="r" rtl="1"/>
            <a:r>
              <a:rPr lang="ar-JO" sz="3200" b="1" dirty="0" smtClean="0"/>
              <a:t>.. وبموعدها.</a:t>
            </a:r>
          </a:p>
          <a:p>
            <a:pPr algn="r" rtl="1"/>
            <a:r>
              <a:rPr lang="ar-JO" sz="3200" b="1" dirty="0" smtClean="0"/>
              <a:t>إعطاء فرص متساوية بالترفيع والمكافئات ..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الملل والرتابة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10600" cy="4525963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رتابة العمل تتسبب بتراجع الأداء.. ينبغي العمل على كسرها..</a:t>
            </a:r>
          </a:p>
          <a:p>
            <a:pPr algn="r" rtl="1"/>
            <a:r>
              <a:rPr lang="ar-JO" sz="3200" b="1" dirty="0" smtClean="0"/>
              <a:t>بإبتكار ما يكسر الرتابة..</a:t>
            </a:r>
          </a:p>
          <a:p>
            <a:pPr algn="r" rtl="1"/>
            <a:r>
              <a:rPr lang="ar-JO" sz="3200" b="1" dirty="0" smtClean="0"/>
              <a:t>بتنظيم إحتفالات.</a:t>
            </a:r>
          </a:p>
          <a:p>
            <a:pPr algn="r" rtl="1"/>
            <a:r>
              <a:rPr lang="ar-JO" sz="3200" b="1" dirty="0" smtClean="0"/>
              <a:t>تقديم مكافئات. </a:t>
            </a:r>
          </a:p>
          <a:p>
            <a:pPr algn="r" rt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العمليات العقيمة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عقم العمليات الإنتاجية يؤدي إلى تراجع الأداء والكفاءة</a:t>
            </a:r>
          </a:p>
          <a:p>
            <a:pPr algn="r" rtl="1"/>
            <a:r>
              <a:rPr lang="ar-JO" sz="3200" b="1" dirty="0" smtClean="0"/>
              <a:t>ينبغي مراجعة العمليات غير المدروسة</a:t>
            </a:r>
          </a:p>
          <a:p>
            <a:pPr algn="r" rtl="1"/>
            <a:r>
              <a:rPr lang="ar-JO" sz="3200" b="1" dirty="0" smtClean="0"/>
              <a:t>.. وتحسينها.</a:t>
            </a:r>
          </a:p>
          <a:p>
            <a:pPr algn="r" rtl="1"/>
            <a:r>
              <a:rPr lang="ar-JO" sz="3200" b="1" dirty="0" smtClean="0"/>
              <a:t>بحيث تصبح سلسة وقليلة التعقيد.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ar-JO" sz="5400" b="1" dirty="0" smtClean="0">
                <a:solidFill>
                  <a:srgbClr val="996633"/>
                </a:solidFill>
              </a:rPr>
              <a:t>بناء خطوط الإنتاج</a:t>
            </a:r>
            <a:endParaRPr lang="en-US" sz="5400" b="1" dirty="0" smtClean="0">
              <a:solidFill>
                <a:srgbClr val="996633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>
            <a:noAutofit/>
          </a:bodyPr>
          <a:lstStyle/>
          <a:p>
            <a:pPr marL="609600" indent="-609600" algn="r" rtl="1" eaLnBrk="1" hangingPunct="1"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</a:rPr>
              <a:t>عند بناء خط إنتاج لإنتاج معين..تتبع الخطوات التالية:</a:t>
            </a:r>
          </a:p>
          <a:p>
            <a:pPr marL="609600" indent="-609600" algn="r" rtl="1">
              <a:buFontTx/>
              <a:buAutoNum type="arabicPeriod"/>
            </a:pPr>
            <a:r>
              <a:rPr lang="ar-JO" sz="3200" b="1" dirty="0" smtClean="0">
                <a:solidFill>
                  <a:srgbClr val="996633"/>
                </a:solidFill>
              </a:rPr>
              <a:t>يحلل المنتج إلى عدد من العمليات - العناصر</a:t>
            </a:r>
            <a:r>
              <a:rPr lang="en-US" sz="3200" b="1" dirty="0" smtClean="0">
                <a:solidFill>
                  <a:srgbClr val="996633"/>
                </a:solidFill>
              </a:rPr>
              <a:t>work elements</a:t>
            </a:r>
            <a:r>
              <a:rPr lang="ar-JO" sz="3200" b="1" dirty="0" smtClean="0">
                <a:solidFill>
                  <a:srgbClr val="996633"/>
                </a:solidFill>
              </a:rPr>
              <a:t>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sz="3200" b="1" dirty="0" smtClean="0">
                <a:solidFill>
                  <a:srgbClr val="996633"/>
                </a:solidFill>
              </a:rPr>
              <a:t>يحتسب الوقت المعياري لكل عملية.</a:t>
            </a:r>
          </a:p>
          <a:p>
            <a:pPr marL="609600" indent="-609600" algn="r" rtl="1">
              <a:buFontTx/>
              <a:buAutoNum type="arabicPeriod"/>
            </a:pPr>
            <a:r>
              <a:rPr lang="ar-JO" sz="3200" b="1" dirty="0" smtClean="0">
                <a:solidFill>
                  <a:srgbClr val="996633"/>
                </a:solidFill>
              </a:rPr>
              <a:t>يوكل كل عنصر لمحطة إنتاج محددة </a:t>
            </a:r>
            <a:r>
              <a:rPr lang="en-US" sz="3200" b="1" dirty="0" smtClean="0">
                <a:solidFill>
                  <a:srgbClr val="996633"/>
                </a:solidFill>
              </a:rPr>
              <a:t>work station</a:t>
            </a:r>
            <a:r>
              <a:rPr lang="ar-JO" sz="3200" b="1" dirty="0" smtClean="0">
                <a:solidFill>
                  <a:srgbClr val="996633"/>
                </a:solidFill>
              </a:rPr>
              <a:t>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sz="3200" b="1" dirty="0" smtClean="0">
                <a:solidFill>
                  <a:srgbClr val="996633"/>
                </a:solidFill>
              </a:rPr>
              <a:t>تحدد الماكينات المطلوبة لهذه العملية.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sz="3200" b="1" dirty="0" smtClean="0">
                <a:solidFill>
                  <a:srgbClr val="996633"/>
                </a:solidFill>
              </a:rPr>
              <a:t>يحتسب الإنتاج اليومي المطلوب من واقع الطلبيات.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sz="3200" b="1" dirty="0" smtClean="0">
                <a:solidFill>
                  <a:srgbClr val="996633"/>
                </a:solidFill>
              </a:rPr>
              <a:t>يحتسب عدد العمال/الماكينات لكل عملية...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sz="3200" b="1" dirty="0" smtClean="0">
                <a:solidFill>
                  <a:srgbClr val="996633"/>
                </a:solidFill>
              </a:rPr>
              <a:t>يتم إعتماد أحد أنماط ترتيب الخطوط ..هذا هو الخط .. ولكن..</a:t>
            </a:r>
            <a:endParaRPr lang="en-US" sz="3200" b="1" dirty="0" smtClean="0">
              <a:solidFill>
                <a:srgbClr val="9966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rtl="1"/>
            <a:r>
              <a:rPr lang="ar-JO" b="1" dirty="0" smtClean="0"/>
              <a:t>عيب في أدوات الإنتاج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ينبغي أن تعمل المعدات بشكل فعال..</a:t>
            </a:r>
          </a:p>
          <a:p>
            <a:pPr algn="r" rtl="1"/>
            <a:r>
              <a:rPr lang="ar-JO" sz="3200" b="1" dirty="0" smtClean="0"/>
              <a:t>بإستخدام المعدات والأدوات والملحقات المناسبة.</a:t>
            </a:r>
          </a:p>
          <a:p>
            <a:pPr algn="r" rtl="1"/>
            <a:r>
              <a:rPr lang="ar-JO" sz="3200" b="1" dirty="0" smtClean="0"/>
              <a:t>بتبني تكنولوجيا سهلة التشغيل.</a:t>
            </a:r>
          </a:p>
          <a:p>
            <a:pPr algn="r" rtl="1"/>
            <a:r>
              <a:rPr lang="ar-JO" sz="3200" b="1" dirty="0" smtClean="0"/>
              <a:t>بإبقاءها في حالة جهوزية تامة.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عدم وضوح التعليمات والخطط وإرتباكها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ضرورة وجود نظام واضح لإعطاء التعليمات..</a:t>
            </a:r>
          </a:p>
          <a:p>
            <a:pPr algn="r" rtl="1"/>
            <a:r>
              <a:rPr lang="ar-JO" sz="3200" b="1" dirty="0" smtClean="0"/>
              <a:t>فلا يحدث تناقض أو تضارب في إعطاء التعليمات.</a:t>
            </a:r>
          </a:p>
          <a:p>
            <a:pPr algn="r" rtl="1"/>
            <a:r>
              <a:rPr lang="ar-JO" sz="3200" b="1" dirty="0" smtClean="0"/>
              <a:t>وشرح الخطط بكل وضوح.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ضعف روح الفريق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ينبغي العمل على تعزيز روح الفريق</a:t>
            </a:r>
          </a:p>
          <a:p>
            <a:pPr algn="r" rtl="1"/>
            <a:r>
              <a:rPr lang="ar-JO" sz="3200" b="1" dirty="0" smtClean="0"/>
              <a:t>محاربة الشللية</a:t>
            </a:r>
          </a:p>
          <a:p>
            <a:pPr algn="r" rtl="1"/>
            <a:r>
              <a:rPr lang="ar-JO" sz="3200" b="1" dirty="0" smtClean="0"/>
              <a:t>المساواة</a:t>
            </a:r>
          </a:p>
          <a:p>
            <a:pPr algn="r" rtl="1"/>
            <a:r>
              <a:rPr lang="ar-JO" sz="3200" b="1" dirty="0" smtClean="0"/>
              <a:t>توزيع أعباء العمل بإنصاف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رفع كفاءة العمال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Blip>
                <a:blip r:embed="rId2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يجب التركيز على تدريب العمال الجدد على العمل بكفاءة عالية..</a:t>
            </a:r>
          </a:p>
          <a:p>
            <a:pPr algn="r" rtl="1">
              <a:buBlip>
                <a:blip r:embed="rId2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.. بحثهم على العمل بسرعة..</a:t>
            </a:r>
            <a:r>
              <a:rPr lang="en-US" sz="3200" b="1" dirty="0" smtClean="0">
                <a:solidFill>
                  <a:srgbClr val="292929"/>
                </a:solidFill>
              </a:rPr>
              <a:t>culture of speed</a:t>
            </a:r>
            <a:endParaRPr lang="ar-JO" sz="3200" b="1" dirty="0" smtClean="0">
              <a:solidFill>
                <a:srgbClr val="292929"/>
              </a:solidFill>
            </a:endParaRPr>
          </a:p>
          <a:p>
            <a:pPr algn="r" rtl="1">
              <a:buBlip>
                <a:blip r:embed="rId2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..وتدريبهم على المناولة الكفوئة للمواد.. </a:t>
            </a:r>
          </a:p>
          <a:p>
            <a:pPr algn="r" rtl="1">
              <a:buBlip>
                <a:blip r:embed="rId2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.. وعدم إضاعة الوقت. </a:t>
            </a:r>
          </a:p>
          <a:p>
            <a:pPr algn="r" rtl="1">
              <a:buBlip>
                <a:blip r:embed="rId2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وعدم الإضطرار لتصليح الإنتاج </a:t>
            </a:r>
            <a:r>
              <a:rPr lang="en-US" sz="3200" b="1" dirty="0" smtClean="0">
                <a:solidFill>
                  <a:srgbClr val="292929"/>
                </a:solidFill>
              </a:rPr>
              <a:t>FTR</a:t>
            </a:r>
            <a:r>
              <a:rPr lang="ar-JO" sz="3200" b="1" dirty="0" smtClean="0">
                <a:solidFill>
                  <a:srgbClr val="292929"/>
                </a:solidFill>
              </a:rPr>
              <a:t>.</a:t>
            </a:r>
            <a:endParaRPr lang="en-US" sz="3200" b="1" dirty="0" smtClean="0">
              <a:solidFill>
                <a:srgbClr val="292929"/>
              </a:solidFill>
            </a:endParaRPr>
          </a:p>
          <a:p>
            <a:pPr algn="r" rtl="1">
              <a:buNone/>
            </a:pP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رفع كفاءة العمال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من أهم وظائف إدارة الإنتاج.. العمل على رفع كفاءة العمال..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بالتشجيع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والتحفيز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والتوجيه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والدعم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.... وعدم قبول الإنتاج المتدني.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الجزء الرابع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بناء الدافعية</a:t>
            </a:r>
            <a:endParaRPr lang="en-US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4" name="Picture 2" descr="C:\Users\Eng.Nadim Asa'd\Desktop\Misc Picture\الدحنون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05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الدافعية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989138"/>
            <a:ext cx="7958137" cy="3881437"/>
          </a:xfrm>
        </p:spPr>
        <p:txBody>
          <a:bodyPr>
            <a:noAutofit/>
          </a:bodyPr>
          <a:lstStyle/>
          <a:p>
            <a:pPr algn="r" rtl="1" eaLnBrk="1" hangingPunct="1"/>
            <a:r>
              <a:rPr lang="ar-JO" sz="3200" b="1" dirty="0" smtClean="0"/>
              <a:t>الدافعية هي مجموعة الأسباب التي تدعو شخص أو مجموعة من الأشخاص للقيام بعملٍ ما.</a:t>
            </a:r>
          </a:p>
          <a:p>
            <a:pPr algn="r" rtl="1" eaLnBrk="1" hangingPunct="1"/>
            <a:endParaRPr lang="ar-JO" sz="3200" b="1" dirty="0" smtClean="0"/>
          </a:p>
          <a:p>
            <a:pPr algn="r" rtl="1" eaLnBrk="1" hangingPunct="1"/>
            <a:r>
              <a:rPr lang="ar-JO" sz="3200" b="1" dirty="0" smtClean="0"/>
              <a:t>وتخلق الدافعية في العادة نتيجةً للتخفيف من التعب والألم والضرر الناجم عن العمل وتزايد المتعة والفائدة الناجمة عن ذلك.</a:t>
            </a:r>
          </a:p>
          <a:p>
            <a:pPr algn="r" rtl="1" eaLnBrk="1" hangingPunct="1"/>
            <a:endParaRPr lang="ar-JO" sz="3200" b="1" dirty="0" smtClean="0"/>
          </a:p>
          <a:p>
            <a:pPr algn="r" rtl="1" eaLnBrk="1" hangingPunct="1"/>
            <a:r>
              <a:rPr lang="ar-JO" sz="3200" b="1" dirty="0" smtClean="0"/>
              <a:t>وفي العموم تُبنى الدافعية لدى شخصٍ ما للقيام بعمل إذا كان ذلك يلبي جزءاً من إحتياجاته أو جميعها.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المكافئة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يكرر الفرد للقيام بعمل إذا ما كوفئ عليه.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وإذا تكرر العمل والمكافئة يتحول ذلك</a:t>
            </a:r>
            <a:r>
              <a:rPr lang="en-US" sz="3200" b="1" dirty="0" smtClean="0"/>
              <a:t> </a:t>
            </a:r>
            <a:r>
              <a:rPr lang="ar-JO" sz="3200" b="1" dirty="0" smtClean="0"/>
              <a:t> إلى عادة.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والمكافئة قد تكون ملموسة أو غير ملموسة.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والمكافئة تكون داخلية وخارجية.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الداخلية مثل الرضى والمتعة.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الخارجية مثل التكريم والهدايا والنقود. 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نظرية ماكجريجور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r" rtl="1" eaLnBrk="1" hangingPunct="1"/>
            <a:r>
              <a:rPr lang="ar-JO" sz="3200" b="1" dirty="0" smtClean="0"/>
              <a:t>حسب هذا الباحث يوجد نظريتين: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نظرية </a:t>
            </a:r>
            <a:r>
              <a:rPr lang="en-US" sz="3200" b="1" dirty="0" smtClean="0"/>
              <a:t>X</a:t>
            </a:r>
            <a:r>
              <a:rPr lang="ar-JO" sz="3200" b="1" dirty="0" smtClean="0"/>
              <a:t> والتي تنص على أن العاملين يتلقون رواتب وعليهم العمل مقابلها وليسوا بحاجة إلى تحفيز.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نظرية </a:t>
            </a:r>
            <a:r>
              <a:rPr lang="en-US" sz="3200" b="1" dirty="0" smtClean="0"/>
              <a:t>Y</a:t>
            </a:r>
            <a:r>
              <a:rPr lang="ar-JO" sz="3200" b="1" dirty="0" smtClean="0"/>
              <a:t> والتي تدعو إلى تحفيز العاملين بشتى الوسائل لجعلهم يقدمون أداءاً أفضل. 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إحتياجات الإنسان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الإحتياجات الفسيولوجية: مأكل ومشرب وتنفس ونوم وإخراج..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الإحتياجات الأمنية: أمن الجسم والعائلة والوظيفة والصحة والممتلكات..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إحتياجات الإنتماء: الصداقة والعلاقات العائلية..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إحتياجات التقدير: تقدير الذات وإحترام الآخرين والثقة وإحترام الآخرين..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إحتياجات تحقيق الذات: الإبتكار والسلوك والمبادءة والعفوية.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>
                <a:solidFill>
                  <a:srgbClr val="996633"/>
                </a:solidFill>
              </a:rPr>
              <a:t>بناء خطوط الإنتاج</a:t>
            </a:r>
            <a:endParaRPr lang="en-US" sz="5400" b="1" smtClean="0">
              <a:solidFill>
                <a:srgbClr val="996633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996633"/>
                </a:solidFill>
              </a:rPr>
              <a:t>من يحلل المنتج؟. 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ar-JO" sz="3200" b="1" dirty="0" smtClean="0">
                <a:solidFill>
                  <a:srgbClr val="996633"/>
                </a:solidFill>
              </a:rPr>
              <a:t>تقنيي الإنتاج </a:t>
            </a:r>
            <a:r>
              <a:rPr lang="en-US" sz="3200" b="1" dirty="0" smtClean="0">
                <a:solidFill>
                  <a:srgbClr val="996633"/>
                </a:solidFill>
              </a:rPr>
              <a:t>product technologist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ar-JO" sz="3200" b="1" dirty="0" smtClean="0">
                <a:solidFill>
                  <a:srgbClr val="996633"/>
                </a:solidFill>
              </a:rPr>
              <a:t>مدراء الإنتاج.</a:t>
            </a:r>
            <a:r>
              <a:rPr lang="en-US" sz="3200" b="1" dirty="0" smtClean="0">
                <a:solidFill>
                  <a:srgbClr val="996633"/>
                </a:solidFill>
              </a:rPr>
              <a:t> 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996633"/>
                </a:solidFill>
              </a:rPr>
              <a:t>يجزأ المنتج إلى أجزاءه.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996633"/>
                </a:solidFill>
              </a:rPr>
              <a:t>ويُحلل إلى عدد من العمليات ( مراحل إنتاج - عناصر). 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sz="3200" b="1" dirty="0" smtClean="0">
                <a:solidFill>
                  <a:srgbClr val="996633"/>
                </a:solidFill>
              </a:rPr>
              <a:t>وتراتبيتها.</a:t>
            </a:r>
            <a:endParaRPr lang="en-US" sz="3200" b="1" dirty="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ar-JO" sz="3200" b="1" dirty="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3200" b="1" dirty="0" smtClean="0">
              <a:solidFill>
                <a:srgbClr val="9966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تراتبية مازلو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026" name="Diagram 3"/>
          <p:cNvGraphicFramePr>
            <a:graphicFrameLocks/>
          </p:cNvGraphicFramePr>
          <p:nvPr>
            <p:ph type="dgm" idx="1"/>
          </p:nvPr>
        </p:nvGraphicFramePr>
        <p:xfrm>
          <a:off x="381000" y="1524000"/>
          <a:ext cx="8382000" cy="4678363"/>
        </p:xfrm>
        <a:graphic>
          <a:graphicData uri="http://schemas.openxmlformats.org/drawingml/2006/compatibility">
            <com:legacyDrawing xmlns:com="http://schemas.openxmlformats.org/drawingml/2006/compatibility" spid="_x0000_s4098"/>
          </a:graphicData>
        </a:graphic>
      </p:graphicFrame>
      <p:sp>
        <p:nvSpPr>
          <p:cNvPr id="1032" name="Line 8"/>
          <p:cNvSpPr>
            <a:spLocks noChangeShapeType="1"/>
          </p:cNvSpPr>
          <p:nvPr/>
        </p:nvSpPr>
        <p:spPr bwMode="auto">
          <a:xfrm flipH="1">
            <a:off x="3429000" y="3810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H="1">
            <a:off x="2819400" y="4953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172200" y="2133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JO" sz="1800">
                <a:latin typeface="Arial" charset="0"/>
                <a:cs typeface="Arial" charset="0"/>
              </a:rPr>
              <a:t>تحقيق الذات</a:t>
            </a:r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6553200" y="3124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JO" sz="1800">
                <a:latin typeface="Arial" charset="0"/>
                <a:cs typeface="Arial" charset="0"/>
              </a:rPr>
              <a:t>التقدير</a:t>
            </a:r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6781800" y="3962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JO" sz="1800">
                <a:latin typeface="Arial" charset="0"/>
                <a:cs typeface="Arial" charset="0"/>
              </a:rPr>
              <a:t>الإنتماء</a:t>
            </a:r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6781800" y="4495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JO" sz="1800">
                <a:latin typeface="Arial" charset="0"/>
                <a:cs typeface="Arial" charset="0"/>
              </a:rPr>
              <a:t>الأمان</a:t>
            </a:r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6934200" y="51054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JO" sz="1800">
                <a:latin typeface="Arial" charset="0"/>
                <a:cs typeface="Arial" charset="0"/>
              </a:rPr>
              <a:t>جسماني</a:t>
            </a:r>
            <a:endParaRPr lang="en-US" sz="18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الإحتياجات</a:t>
            </a:r>
            <a:r>
              <a:rPr lang="ar-JO" sz="5400" b="1" dirty="0" smtClean="0">
                <a:solidFill>
                  <a:srgbClr val="FFFF00"/>
                </a:solidFill>
              </a:rPr>
              <a:t> </a:t>
            </a:r>
            <a:endParaRPr lang="en-US" sz="5400" b="1" dirty="0" smtClean="0">
              <a:solidFill>
                <a:srgbClr val="FFFF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32038"/>
            <a:ext cx="8229600" cy="4525962"/>
          </a:xfrm>
        </p:spPr>
        <p:txBody>
          <a:bodyPr>
            <a:normAutofit/>
          </a:bodyPr>
          <a:lstStyle/>
          <a:p>
            <a:pPr algn="r" rtl="1" eaLnBrk="1" hangingPunct="1"/>
            <a:r>
              <a:rPr lang="ar-JO" sz="3200" b="1" dirty="0" smtClean="0"/>
              <a:t>يتفق معظم الباحثين على الإحتياجات..</a:t>
            </a:r>
          </a:p>
          <a:p>
            <a:pPr algn="r" rtl="1" eaLnBrk="1" hangingPunct="1"/>
            <a:r>
              <a:rPr lang="ar-JO" sz="3200" b="1" dirty="0" smtClean="0"/>
              <a:t>ولكن يختلف البعض على وجود التراتبية..</a:t>
            </a:r>
          </a:p>
          <a:p>
            <a:pPr algn="r" rtl="1" eaLnBrk="1" hangingPunct="1"/>
            <a:r>
              <a:rPr lang="ar-JO" sz="3200" b="1" dirty="0" smtClean="0"/>
              <a:t>فيعتقدون أن الإحتياجات تحمل نفس المقدار من الأهمية.</a:t>
            </a:r>
          </a:p>
          <a:p>
            <a:pPr algn="r" rtl="1" eaLnBrk="1" hangingPunct="1"/>
            <a:r>
              <a:rPr lang="ar-JO" sz="3200" b="1" dirty="0" smtClean="0"/>
              <a:t>وهذه قطعاً قضية نسبية..</a:t>
            </a:r>
          </a:p>
          <a:p>
            <a:pPr algn="r" rtl="1" eaLnBrk="1" hangingPunct="1"/>
            <a:r>
              <a:rPr lang="ar-JO" sz="3200" b="1" dirty="0" smtClean="0"/>
              <a:t>.. وخاضعة للإجتهادات.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الدافعية والتحفيز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r" rtl="1" eaLnBrk="1" hangingPunct="1"/>
            <a:r>
              <a:rPr lang="ar-JO" sz="3200" b="1" dirty="0" smtClean="0"/>
              <a:t>التحفيز يبني الدافعية.</a:t>
            </a:r>
          </a:p>
          <a:p>
            <a:pPr marL="609600" indent="-609600" algn="r" rtl="1" eaLnBrk="1" hangingPunct="1"/>
            <a:r>
              <a:rPr lang="ar-JO" sz="3200" b="1" dirty="0" smtClean="0"/>
              <a:t>والتحفيز قد يكون خارجي أو داخلي.</a:t>
            </a:r>
          </a:p>
          <a:p>
            <a:pPr marL="609600" indent="-609600" algn="r" rtl="1" eaLnBrk="1" hangingPunct="1"/>
            <a:r>
              <a:rPr lang="ar-JO" sz="3200" b="1" dirty="0" smtClean="0"/>
              <a:t>أنواع التحفيز: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مادي.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معنوي.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التحفيز المعزز بالتوعية.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التحفيز القسري. </a:t>
            </a:r>
            <a:r>
              <a:rPr lang="en-US" sz="3200" b="1" dirty="0" smtClean="0"/>
              <a:t>coercion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التحفيز المادي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r" rtl="1" eaLnBrk="1" hangingPunct="1"/>
            <a:r>
              <a:rPr lang="ar-JO" sz="3200" b="1" dirty="0" smtClean="0"/>
              <a:t>أنواع التحفيز المادي: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نظم دائمة دورية ( أسبوعية، شهرية، فصلية، سنوية )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نظم دائمة تفعل عند الحاجة ( مرتبطة بمواسم وحالات خاصة )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نظم مكافئات تقدم عند التميز.</a:t>
            </a:r>
          </a:p>
          <a:p>
            <a:pPr marL="609600" indent="-609600" algn="r" rtl="1" eaLnBrk="1" hangingPunct="1"/>
            <a:r>
              <a:rPr lang="ar-JO" sz="3200" b="1" dirty="0" smtClean="0"/>
              <a:t>يرتبط التحفيز المادي بأداء يفوق الأداء المعتاد.   </a:t>
            </a:r>
            <a:endParaRPr lang="en-US" sz="3200" b="1" dirty="0" smtClean="0"/>
          </a:p>
        </p:txBody>
      </p:sp>
      <p:pic>
        <p:nvPicPr>
          <p:cNvPr id="11268" name="Picture 4" descr="Al-Mu%27tamid-co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33425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التحفيز المادي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185863" y="2205038"/>
            <a:ext cx="7958137" cy="3881437"/>
          </a:xfrm>
        </p:spPr>
        <p:txBody>
          <a:bodyPr>
            <a:normAutofit/>
          </a:bodyPr>
          <a:lstStyle/>
          <a:p>
            <a:pPr marL="609600" indent="-609600" algn="r" rtl="1" eaLnBrk="1" hangingPunct="1"/>
            <a:r>
              <a:rPr lang="ar-JO" sz="3200" b="1" dirty="0" smtClean="0"/>
              <a:t>من أجل بناء نظام تحفيز مادي يجب: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تحديد جوانب الأداء التي يراد تحفيزها ( الإنتاج، الجودة، المبيعات ، الحضور، الولاء، روح الفريق..)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بناء نظم قياس أداء يغطي الجوانب المطلوب السيطرة عليها.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تحديد المستوى المقبول للأداء (الذي يؤهل صاحبه للبدء في الحصول على حوافز).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التحفيز المادي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ar-JO" sz="3600" b="1" smtClean="0"/>
              <a:t>بناء معادلة رياضية لإحتساب مبلغ الحوافز الكلية.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ar-JO" sz="3600" b="1" smtClean="0"/>
              <a:t>تحديد نمط إحتساب الحوافز ( جماعي إو فردي )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ar-JO" sz="3600" b="1" smtClean="0"/>
              <a:t>في حال تبني نظام جماعي تحديد أسماء أعضاء الفريق والأفراد المساندين لهم.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ar-JO" sz="3600" b="1" smtClean="0"/>
              <a:t>في حال تبني النمط الجماعي تحدد كيفية توزيع الحوافز على الأفراد.</a:t>
            </a:r>
            <a:r>
              <a:rPr lang="ar-JO" smtClean="0"/>
              <a:t> </a:t>
            </a:r>
            <a:endParaRPr lang="en-US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التحفيز المادي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60400" indent="-660400" algn="r" rtl="1" eaLnBrk="1" hangingPunct="1"/>
            <a:r>
              <a:rPr lang="ar-JO" sz="3200" b="1" dirty="0" smtClean="0"/>
              <a:t>من أجل تفعيل نظام الحوافز والحصول على أفضل النتائج:</a:t>
            </a:r>
          </a:p>
          <a:p>
            <a:pPr marL="660400" indent="-660400" algn="r" rtl="1" eaLnBrk="1" hangingPunct="1">
              <a:buFont typeface="Wingdings" pitchFamily="2" charset="2"/>
              <a:buAutoNum type="romanLcPeriod"/>
            </a:pPr>
            <a:r>
              <a:rPr lang="ar-JO" sz="3200" b="1" dirty="0" smtClean="0"/>
              <a:t>يجب أن يكون النظام واضح ومعلن ومفهوم.</a:t>
            </a:r>
          </a:p>
          <a:p>
            <a:pPr marL="660400" indent="-660400" algn="r" rtl="1" eaLnBrk="1" hangingPunct="1">
              <a:buFont typeface="Wingdings" pitchFamily="2" charset="2"/>
              <a:buAutoNum type="romanLcPeriod"/>
            </a:pPr>
            <a:r>
              <a:rPr lang="ar-JO" sz="3200" b="1" dirty="0" smtClean="0"/>
              <a:t>ويتم ذلك بربطه بالأداء بعلاقة مبسطة.</a:t>
            </a:r>
          </a:p>
          <a:p>
            <a:pPr marL="660400" indent="-660400" algn="r" rtl="1" eaLnBrk="1" hangingPunct="1">
              <a:buFont typeface="Wingdings" pitchFamily="2" charset="2"/>
              <a:buAutoNum type="romanLcPeriod"/>
            </a:pPr>
            <a:r>
              <a:rPr lang="ar-JO" sz="3200" b="1" dirty="0" smtClean="0"/>
              <a:t>بناء قنوات إستيضاح بين العمال والإدارة.</a:t>
            </a:r>
          </a:p>
          <a:p>
            <a:pPr marL="660400" indent="-660400" algn="r" rtl="1" eaLnBrk="1" hangingPunct="1">
              <a:buFont typeface="Wingdings" pitchFamily="2" charset="2"/>
              <a:buAutoNum type="romanLcPeriod"/>
            </a:pPr>
            <a:r>
              <a:rPr lang="ar-JO" sz="3200" b="1" dirty="0" smtClean="0"/>
              <a:t>أن لا يكون الفارق الزمني بين الفعل ومكافئته كبير.</a:t>
            </a:r>
          </a:p>
          <a:p>
            <a:pPr marL="660400" indent="-660400" algn="r" rtl="1" eaLnBrk="1" hangingPunct="1">
              <a:buFont typeface="Wingdings" pitchFamily="2" charset="2"/>
              <a:buAutoNum type="romanLcPeriod"/>
            </a:pPr>
            <a:r>
              <a:rPr lang="ar-JO" sz="3200" b="1" dirty="0" smtClean="0"/>
              <a:t>أن لا يعدل النظام كثيراً. 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التحفيز المعنوي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r" rtl="1" eaLnBrk="1" hangingPunct="1"/>
            <a:r>
              <a:rPr lang="ar-JO" sz="3200" b="1" dirty="0" smtClean="0"/>
              <a:t>هو إبداء تقدير للأداء المتميز من خلال: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كلمة تقدير.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شهادة تقدير.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موظف الشهر.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تكريم.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sz="3200" b="1" dirty="0" smtClean="0"/>
              <a:t>دعوة لتناول القهوة مع المدير.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cs typeface="Simplified Arabic" pitchFamily="2" charset="-78"/>
              </a:rPr>
              <a:t>التحفيز</a:t>
            </a:r>
            <a:r>
              <a:rPr lang="ar-JO" sz="4400" b="1" dirty="0" smtClean="0">
                <a:solidFill>
                  <a:srgbClr val="FFFF00"/>
                </a:solidFill>
                <a:cs typeface="Simplified Arabic" pitchFamily="2" charset="-78"/>
              </a:rPr>
              <a:t> </a:t>
            </a:r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cs typeface="Simplified Arabic" pitchFamily="2" charset="-78"/>
              </a:rPr>
              <a:t>المعنوي</a:t>
            </a:r>
            <a:endParaRPr lang="en-US" sz="4400" b="1" dirty="0" smtClean="0">
              <a:solidFill>
                <a:schemeClr val="accent6">
                  <a:lumMod val="50000"/>
                </a:schemeClr>
              </a:solidFill>
              <a:cs typeface="Simplified Arabic" pitchFamily="2" charset="-7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ar-JO" sz="3200" b="1" dirty="0" smtClean="0"/>
              <a:t>يحتاج الإنسان إلى التشجيع.</a:t>
            </a:r>
          </a:p>
          <a:p>
            <a:pPr algn="r" rtl="1" eaLnBrk="1" hangingPunct="1"/>
            <a:r>
              <a:rPr lang="ar-JO" sz="3200" b="1" dirty="0" smtClean="0"/>
              <a:t>ويسعى بطبعه إلى تحقيق ذاته </a:t>
            </a:r>
            <a:r>
              <a:rPr lang="en-US" sz="3200" b="1" dirty="0" smtClean="0"/>
              <a:t>self actualization</a:t>
            </a:r>
            <a:r>
              <a:rPr lang="ar-JO" sz="3200" b="1" dirty="0" smtClean="0"/>
              <a:t>.</a:t>
            </a:r>
          </a:p>
          <a:p>
            <a:pPr algn="r" rtl="1" eaLnBrk="1" hangingPunct="1"/>
            <a:r>
              <a:rPr lang="ar-JO" sz="3200" b="1" dirty="0" smtClean="0"/>
              <a:t>ويجنح إلى الإعتراف  </a:t>
            </a:r>
            <a:r>
              <a:rPr lang="en-US" sz="3200" b="1" dirty="0" smtClean="0"/>
              <a:t>recognition</a:t>
            </a:r>
            <a:r>
              <a:rPr lang="ar-JO" sz="3200" b="1" dirty="0" smtClean="0"/>
              <a:t>.</a:t>
            </a:r>
          </a:p>
          <a:p>
            <a:pPr algn="r" rtl="1" eaLnBrk="1" hangingPunct="1"/>
            <a:r>
              <a:rPr lang="ar-JO" sz="3200" b="1" dirty="0" smtClean="0"/>
              <a:t>التحفيز المعنوي يشمل منح رسائل تقدير وشهادات.</a:t>
            </a:r>
          </a:p>
          <a:p>
            <a:pPr algn="r" rtl="1" eaLnBrk="1" hangingPunct="1"/>
            <a:r>
              <a:rPr lang="ar-JO" sz="3200" b="1" dirty="0" smtClean="0"/>
              <a:t>يتخطى أثر التشجيع ببعض كلمات التحفيز المادي أحياناً.</a:t>
            </a:r>
          </a:p>
          <a:p>
            <a:pPr algn="r" rtl="1" eaLnBrk="1" hangingPunct="1"/>
            <a:r>
              <a:rPr lang="ar-JO" sz="3200" b="1" dirty="0" smtClean="0"/>
              <a:t>التحفيز المادي يخلق منافسة بين الزملاء.  </a:t>
            </a:r>
            <a:endParaRPr lang="en-US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التحفيز والتوعية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60575"/>
            <a:ext cx="8556625" cy="3881438"/>
          </a:xfrm>
        </p:spPr>
        <p:txBody>
          <a:bodyPr>
            <a:noAutofit/>
          </a:bodyPr>
          <a:lstStyle/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تعتبر التوعية من عوامل تعزيز الدافعية..أي أنها نوع من أنواع التحفيز.. التحفيز التوعوي.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..كما يمكن إعتبارها معززاً لأنواع التحفيز الأخرى.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بالتوعية يربط الموظف بين الأداء الأفضل وإستمرارية المؤسسة وإزدهارها ..وإنعكاس ذلك عليه.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ويصبح تفكيره بعيد المدى.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بالتوعية يدرك الموظف المعادلة التي تقوم عليها فكرة التحفيز..القائمة على الإستفادة المتبادلة بينه وبين الشركة. 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إحتساب الإنتاج اليومي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  <a:buBlip>
                <a:blip r:embed="rId3"/>
              </a:buBlip>
            </a:pPr>
            <a:r>
              <a:rPr lang="ar-JO" sz="3200" b="1" dirty="0" smtClean="0">
                <a:solidFill>
                  <a:srgbClr val="996633"/>
                </a:solidFill>
              </a:rPr>
              <a:t>كيف يحتسب الإنتاج اليومي</a:t>
            </a:r>
            <a:r>
              <a:rPr lang="en-US" sz="3200" b="1" dirty="0" smtClean="0">
                <a:solidFill>
                  <a:srgbClr val="996633"/>
                </a:solidFill>
              </a:rPr>
              <a:t> </a:t>
            </a:r>
            <a:r>
              <a:rPr lang="ar-JO" sz="3200" b="1" dirty="0" smtClean="0">
                <a:solidFill>
                  <a:srgbClr val="996633"/>
                </a:solidFill>
              </a:rPr>
              <a:t>المطلوب؟. </a:t>
            </a:r>
          </a:p>
          <a:p>
            <a:pPr algn="r" rtl="1">
              <a:lnSpc>
                <a:spcPct val="90000"/>
              </a:lnSpc>
              <a:buBlip>
                <a:blip r:embed="rId3"/>
              </a:buBlip>
            </a:pPr>
            <a:r>
              <a:rPr lang="ar-JO" sz="3200" b="1" dirty="0" smtClean="0">
                <a:solidFill>
                  <a:srgbClr val="996633"/>
                </a:solidFill>
              </a:rPr>
              <a:t>بقسمة حجم الطلبية على عدد الأيام المتوفرة من بدء الإنتاج إلى التسليم.</a:t>
            </a:r>
          </a:p>
          <a:p>
            <a:pPr algn="r" rtl="1">
              <a:lnSpc>
                <a:spcPct val="90000"/>
              </a:lnSpc>
              <a:buBlip>
                <a:blip r:embed="rId3"/>
              </a:buBlip>
            </a:pPr>
            <a:r>
              <a:rPr lang="ar-JO" sz="3200" b="1" dirty="0" smtClean="0">
                <a:solidFill>
                  <a:srgbClr val="996633"/>
                </a:solidFill>
              </a:rPr>
              <a:t>.. مع بعض الإحتياط.. تحسباً لمفاجئات الإنتاج.</a:t>
            </a:r>
          </a:p>
          <a:p>
            <a:pPr algn="r" rtl="1"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cs typeface="Simplified Arabic" pitchFamily="2" charset="-78"/>
              </a:rPr>
              <a:t>التحفيز</a:t>
            </a:r>
            <a:r>
              <a:rPr lang="ar-JO" sz="4400" b="1" dirty="0" smtClean="0">
                <a:solidFill>
                  <a:srgbClr val="FFFF00"/>
                </a:solidFill>
                <a:cs typeface="Simplified Arabic" pitchFamily="2" charset="-78"/>
              </a:rPr>
              <a:t> </a:t>
            </a:r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cs typeface="Simplified Arabic" pitchFamily="2" charset="-78"/>
              </a:rPr>
              <a:t>التوعوي</a:t>
            </a:r>
            <a:endParaRPr lang="en-US" sz="4400" b="1" dirty="0" smtClean="0">
              <a:solidFill>
                <a:schemeClr val="accent6">
                  <a:lumMod val="50000"/>
                </a:schemeClr>
              </a:solidFill>
              <a:cs typeface="Simplified Arabic" pitchFamily="2" charset="-78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9138"/>
            <a:ext cx="8697913" cy="4495800"/>
          </a:xfrm>
        </p:spPr>
        <p:txBody>
          <a:bodyPr>
            <a:noAutofit/>
          </a:bodyPr>
          <a:lstStyle/>
          <a:p>
            <a:pPr algn="r" rtl="1" eaLnBrk="1" hangingPunct="1"/>
            <a:r>
              <a:rPr lang="ar-JO" sz="3200" b="1" dirty="0" smtClean="0"/>
              <a:t>بينما يخاطب التحفيز المعنوي عواطف العاملين يخاطب التحفيز التوعوي عقولهم.</a:t>
            </a:r>
          </a:p>
          <a:p>
            <a:pPr algn="r" rtl="1" eaLnBrk="1" hangingPunct="1"/>
            <a:r>
              <a:rPr lang="ar-JO" sz="3200" b="1" dirty="0" smtClean="0"/>
              <a:t>ويهدف إلى توجيه الجهد التوعوي نحو تحقيق الأهداف العامة للمؤسسة..</a:t>
            </a:r>
          </a:p>
          <a:p>
            <a:pPr algn="r" rtl="1" eaLnBrk="1" hangingPunct="1"/>
            <a:r>
              <a:rPr lang="ar-JO" sz="3200" b="1" dirty="0" smtClean="0"/>
              <a:t>بحيث يعي العامل والتقني والإداري أهمية الأداء الأفضل للمؤسسة.. وإنعكاس ذلك على وضعه الشخصي.</a:t>
            </a:r>
          </a:p>
          <a:p>
            <a:pPr algn="r" rtl="1" eaLnBrk="1" hangingPunct="1"/>
            <a:r>
              <a:rPr lang="ar-JO" sz="3200" b="1" dirty="0" smtClean="0"/>
              <a:t>كما أن هناك بعد وطني للتحفيز التوعوي..</a:t>
            </a:r>
          </a:p>
          <a:p>
            <a:pPr algn="r" rtl="1" eaLnBrk="1" hangingPunct="1"/>
            <a:r>
              <a:rPr lang="ar-JO" sz="3200" b="1" dirty="0" smtClean="0"/>
              <a:t>بإبراز أهمية خدمة برامج التنمية للبلاد من خلال مؤسستهم.</a:t>
            </a:r>
            <a:endParaRPr lang="en-US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التحفيز القسري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ar-JO" sz="3200" b="1" dirty="0" smtClean="0"/>
              <a:t>يقوم التحفيز القسري على الإجبار..</a:t>
            </a:r>
          </a:p>
          <a:p>
            <a:pPr algn="r" rtl="1" eaLnBrk="1" hangingPunct="1"/>
            <a:r>
              <a:rPr lang="ar-JO" sz="3200" b="1" dirty="0" smtClean="0"/>
              <a:t>..وحتى على التهديد بإيقاع عقوبة مثل الخصم أو الطرد..</a:t>
            </a:r>
          </a:p>
          <a:p>
            <a:pPr algn="r" rtl="1" eaLnBrk="1" hangingPunct="1"/>
            <a:r>
              <a:rPr lang="ar-JO" sz="3200" b="1" dirty="0" smtClean="0"/>
              <a:t>وتأثيره موجود ..</a:t>
            </a:r>
          </a:p>
          <a:p>
            <a:pPr algn="r" rtl="1" eaLnBrk="1" hangingPunct="1"/>
            <a:r>
              <a:rPr lang="ar-JO" sz="3200" b="1" dirty="0" smtClean="0"/>
              <a:t>..وعلى المدى القريب يبدو مؤثراً.</a:t>
            </a:r>
          </a:p>
          <a:p>
            <a:pPr algn="r" rtl="1" eaLnBrk="1" hangingPunct="1"/>
            <a:r>
              <a:rPr lang="ar-JO" sz="3200" b="1" dirty="0" smtClean="0"/>
              <a:t>ولكن له سلبيات كثيرة على المدى البعيد.. زعزعة الإنتماء..قتل روح الفريق..تسميم علاقات العمل..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cs typeface="Simplified Arabic" pitchFamily="2" charset="-78"/>
              </a:rPr>
              <a:t>التحفيز</a:t>
            </a:r>
            <a:r>
              <a:rPr lang="ar-JO" sz="4400" b="1" dirty="0" smtClean="0">
                <a:solidFill>
                  <a:srgbClr val="FFFF00"/>
                </a:solidFill>
                <a:cs typeface="Simplified Arabic" pitchFamily="2" charset="-78"/>
              </a:rPr>
              <a:t> </a:t>
            </a:r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cs typeface="Simplified Arabic" pitchFamily="2" charset="-78"/>
              </a:rPr>
              <a:t>السلبي</a:t>
            </a:r>
            <a:endParaRPr lang="en-US" sz="4400" b="1" dirty="0" smtClean="0">
              <a:solidFill>
                <a:schemeClr val="accent6">
                  <a:lumMod val="50000"/>
                </a:schemeClr>
              </a:solidFill>
              <a:cs typeface="Simplified Arabic" pitchFamily="2" charset="-7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362200"/>
            <a:ext cx="8229600" cy="4495800"/>
          </a:xfrm>
        </p:spPr>
        <p:txBody>
          <a:bodyPr/>
          <a:lstStyle/>
          <a:p>
            <a:pPr algn="r" rtl="1" eaLnBrk="1" hangingPunct="1"/>
            <a:r>
              <a:rPr lang="ar-JO" sz="3200" b="1" dirty="0" smtClean="0"/>
              <a:t>التحفيز السلبي يعني حرمان العامل من بعض مكتسباته المادية أو الوظيفية.</a:t>
            </a:r>
          </a:p>
          <a:p>
            <a:pPr algn="r" rtl="1" eaLnBrk="1" hangingPunct="1"/>
            <a:r>
              <a:rPr lang="ar-JO" sz="3200" b="1" dirty="0" smtClean="0"/>
              <a:t>.. وهو أسلوب قاسي ومدمر وله عواقب مدمرة.</a:t>
            </a:r>
          </a:p>
          <a:p>
            <a:pPr algn="r" rtl="1" eaLnBrk="1" hangingPunct="1"/>
            <a:r>
              <a:rPr lang="ar-JO" sz="3200" b="1" dirty="0" smtClean="0"/>
              <a:t>ولكن هناك أسلوب أكثر قبولاً :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ar-JO" sz="3200" b="1" dirty="0" smtClean="0"/>
              <a:t>بتحديد هدف محدد لفريق ما وتحديد مكافئة محددة ومعلنة لأعضاء الفريق بحيث ” يحرموا منها كلياً أو جزئياً في حال عدم التوصل إلى الهدف المحدد ”.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ممارسات تدعم الدافعية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ar-JO" sz="3200" b="1" dirty="0" smtClean="0"/>
              <a:t>وجود علاقات عمل ودية.</a:t>
            </a:r>
          </a:p>
          <a:p>
            <a:pPr algn="r" rtl="1" eaLnBrk="1" hangingPunct="1"/>
            <a:r>
              <a:rPr lang="ar-JO" sz="3200" b="1" dirty="0" smtClean="0"/>
              <a:t>تفشي نهج المشاركة.</a:t>
            </a:r>
          </a:p>
          <a:p>
            <a:pPr algn="r" rtl="1" eaLnBrk="1" hangingPunct="1"/>
            <a:r>
              <a:rPr lang="ar-JO" sz="3200" b="1" dirty="0" smtClean="0"/>
              <a:t>تغييب الظلم والتمييز.</a:t>
            </a:r>
          </a:p>
          <a:p>
            <a:pPr algn="r" rtl="1" eaLnBrk="1" hangingPunct="1"/>
            <a:r>
              <a:rPr lang="ar-JO" sz="3200" b="1" dirty="0" smtClean="0"/>
              <a:t>عمل الفريق.</a:t>
            </a:r>
          </a:p>
          <a:p>
            <a:pPr algn="r" rtl="1" eaLnBrk="1" hangingPunct="1"/>
            <a:r>
              <a:rPr lang="ar-JO" sz="3200" b="1" dirty="0" smtClean="0"/>
              <a:t>الربط الواضح بين الحوافز والعمل.</a:t>
            </a:r>
          </a:p>
          <a:p>
            <a:pPr algn="r" rtl="1" eaLnBrk="1" hangingPunct="1"/>
            <a:r>
              <a:rPr lang="ar-JO" sz="3200" b="1" dirty="0" smtClean="0"/>
              <a:t>الربط الزمني بين الحوافز والعمل.</a:t>
            </a:r>
          </a:p>
          <a:p>
            <a:pPr algn="r" rtl="1" eaLnBrk="1" hangingPunct="1">
              <a:buFont typeface="Wingdings" pitchFamily="2" charset="2"/>
              <a:buNone/>
            </a:pP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ممارسات تضعف الدافعية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sz="3200" b="1" dirty="0" smtClean="0"/>
              <a:t>غياب سياسات متسقة – تقلب في سياسات إدارة الشركة.</a:t>
            </a:r>
          </a:p>
          <a:p>
            <a:pPr algn="r" rtl="1" eaLnBrk="1" hangingPunct="1"/>
            <a:r>
              <a:rPr lang="ar-JO" sz="3200" b="1" dirty="0" smtClean="0"/>
              <a:t>الظلم.</a:t>
            </a:r>
          </a:p>
          <a:p>
            <a:pPr algn="r" rtl="1" eaLnBrk="1" hangingPunct="1"/>
            <a:r>
              <a:rPr lang="ar-JO" sz="3200" b="1" dirty="0" smtClean="0"/>
              <a:t>المعاملة السيئة.</a:t>
            </a:r>
          </a:p>
          <a:p>
            <a:pPr algn="r" rtl="1" eaLnBrk="1" hangingPunct="1"/>
            <a:r>
              <a:rPr lang="ar-JO" sz="3200" b="1" dirty="0" smtClean="0"/>
              <a:t>عدم وضوح نظام الحوافز.</a:t>
            </a:r>
          </a:p>
          <a:p>
            <a:pPr algn="r" rtl="1" eaLnBrk="1" hangingPunct="1"/>
            <a:r>
              <a:rPr lang="ar-JO" sz="3200" b="1" dirty="0" smtClean="0"/>
              <a:t>الإشاعات.</a:t>
            </a:r>
          </a:p>
          <a:p>
            <a:pPr algn="r" rtl="1" eaLnBrk="1" hangingPunct="1"/>
            <a:r>
              <a:rPr lang="ar-JO" sz="3200" b="1" dirty="0" smtClean="0"/>
              <a:t>تدني المعنويات.</a:t>
            </a:r>
          </a:p>
          <a:p>
            <a:pPr algn="r" rtl="1" eaLnBrk="1" hangingPunct="1"/>
            <a:endParaRPr lang="ar-JO" sz="3200" b="1" dirty="0" smtClean="0"/>
          </a:p>
          <a:p>
            <a:pPr algn="r" rtl="1" eaLnBrk="1" hangingPunct="1"/>
            <a:endParaRPr lang="ar-JO" b="1" dirty="0" smtClean="0"/>
          </a:p>
          <a:p>
            <a:pPr eaLnBrk="1" hangingPunct="1"/>
            <a:endParaRPr lang="ar-JO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إدامة الدافعية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ar-JO" sz="3200" b="1" dirty="0" smtClean="0"/>
              <a:t>يجب أن تُولى الدافعية إهتماماً خاصاً..</a:t>
            </a:r>
          </a:p>
          <a:p>
            <a:pPr algn="r" rtl="1" eaLnBrk="1" hangingPunct="1"/>
            <a:r>
              <a:rPr lang="ar-JO" sz="3200" b="1" dirty="0" smtClean="0"/>
              <a:t>بحيث لايًسمح بتدنيها..</a:t>
            </a:r>
          </a:p>
          <a:p>
            <a:pPr algn="r" rtl="1" eaLnBrk="1" hangingPunct="1"/>
            <a:r>
              <a:rPr lang="ar-JO" sz="3200" b="1" dirty="0" smtClean="0"/>
              <a:t>..وإبقائها محركاً هاماً لأداء أفضل..</a:t>
            </a:r>
          </a:p>
          <a:p>
            <a:pPr algn="r" rtl="1" eaLnBrk="1" hangingPunct="1"/>
            <a:r>
              <a:rPr lang="ar-JO" sz="3200" b="1" dirty="0" smtClean="0"/>
              <a:t>..من أجل أداء أفضل.</a:t>
            </a:r>
          </a:p>
          <a:p>
            <a:pPr algn="r" rtl="1" eaLnBrk="1" hangingPunct="1"/>
            <a:r>
              <a:rPr lang="ar-JO" sz="3200" b="1" dirty="0" smtClean="0"/>
              <a:t>..من أجل كلفة أقل.</a:t>
            </a:r>
          </a:p>
          <a:p>
            <a:pPr algn="r" rtl="1" eaLnBrk="1" hangingPunct="1"/>
            <a:r>
              <a:rPr lang="ar-JO" sz="3200" b="1" dirty="0" smtClean="0"/>
              <a:t>..من أجل تنافسية عالية.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378700" cy="1143000"/>
          </a:xfrm>
          <a:noFill/>
          <a:ln cap="flat">
            <a:solidFill>
              <a:srgbClr val="00FF00"/>
            </a:solidFill>
          </a:ln>
        </p:spPr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أهداف بناء الدافعية</a:t>
            </a:r>
            <a:r>
              <a:rPr lang="en-US" sz="4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8600" y="2270125"/>
            <a:ext cx="8610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r" rtl="1">
              <a:buFontTx/>
              <a:buAutoNum type="arabicPeriod"/>
            </a:pPr>
            <a:r>
              <a:rPr lang="ar-JO" sz="3200" b="1" dirty="0"/>
              <a:t>أهداف ثابتة:</a:t>
            </a:r>
          </a:p>
          <a:p>
            <a:pPr marL="457200" indent="-457200" algn="r" rtl="1">
              <a:buFontTx/>
              <a:buChar char="o"/>
            </a:pPr>
            <a:r>
              <a:rPr lang="ar-JO" sz="3200" b="1" dirty="0"/>
              <a:t>رفع الكفاءة.</a:t>
            </a:r>
          </a:p>
          <a:p>
            <a:pPr marL="457200" indent="-457200" algn="r" rtl="1">
              <a:buFontTx/>
              <a:buChar char="o"/>
            </a:pPr>
            <a:r>
              <a:rPr lang="ar-JO" sz="3200" b="1" dirty="0"/>
              <a:t>تحسين الجودة.</a:t>
            </a:r>
          </a:p>
          <a:p>
            <a:pPr marL="457200" indent="-457200" algn="r" rtl="1">
              <a:buFontTx/>
              <a:buChar char="o"/>
            </a:pPr>
            <a:r>
              <a:rPr lang="ar-JO" sz="3200" b="1" dirty="0"/>
              <a:t>تعزيز روح الفريق..</a:t>
            </a:r>
          </a:p>
          <a:p>
            <a:pPr marL="457200" indent="-457200" algn="r" rtl="1">
              <a:buFontTx/>
              <a:buAutoNum type="arabicPeriod" startAt="2"/>
            </a:pPr>
            <a:r>
              <a:rPr lang="ar-JO" sz="3200" b="1" dirty="0"/>
              <a:t>أهداف مؤقتة:</a:t>
            </a:r>
          </a:p>
          <a:p>
            <a:pPr marL="457200" indent="-457200" algn="r" rtl="1">
              <a:buFontTx/>
              <a:buChar char="o"/>
            </a:pPr>
            <a:r>
              <a:rPr lang="ar-JO" sz="3200" b="1" dirty="0"/>
              <a:t>تقبل تغيير.</a:t>
            </a:r>
          </a:p>
          <a:p>
            <a:pPr marL="457200" indent="-457200" algn="r" rtl="1">
              <a:buFontTx/>
              <a:buChar char="o"/>
            </a:pPr>
            <a:r>
              <a:rPr lang="ar-JO" sz="3200" b="1" dirty="0"/>
              <a:t>القضاء على مسلكية سلبية طارئة.</a:t>
            </a:r>
          </a:p>
          <a:p>
            <a:pPr marL="457200" indent="-457200" algn="r" rtl="1">
              <a:buFontTx/>
              <a:buChar char="o"/>
            </a:pPr>
            <a:r>
              <a:rPr lang="ar-JO" sz="3200" b="1" dirty="0"/>
              <a:t>تبني نظام إداري جديد.</a:t>
            </a:r>
          </a:p>
          <a:p>
            <a:pPr marL="457200" indent="-457200" algn="r" rtl="1"/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  <a:cs typeface="Simplified Arabic" pitchFamily="2" charset="-78"/>
              </a:rPr>
              <a:t>شروط</a:t>
            </a:r>
            <a:r>
              <a:rPr lang="ar-JO" sz="5400" b="1" dirty="0" smtClean="0">
                <a:solidFill>
                  <a:srgbClr val="FFFF00"/>
                </a:solidFill>
                <a:cs typeface="Simplified Arabic" pitchFamily="2" charset="-78"/>
              </a:rPr>
              <a:t> </a:t>
            </a:r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  <a:cs typeface="Simplified Arabic" pitchFamily="2" charset="-78"/>
              </a:rPr>
              <a:t>التحفيز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  <a:cs typeface="Simplified Arabic" pitchFamily="2" charset="-7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060575"/>
            <a:ext cx="8229600" cy="4495800"/>
          </a:xfrm>
        </p:spPr>
        <p:txBody>
          <a:bodyPr/>
          <a:lstStyle/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JO" sz="2800" dirty="0" smtClean="0"/>
              <a:t> </a:t>
            </a:r>
            <a:endParaRPr lang="ar-JO" sz="2000" b="1" u="sng" dirty="0" smtClean="0">
              <a:solidFill>
                <a:srgbClr val="FFFF00"/>
              </a:solidFill>
            </a:endParaRP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sz="3200" b="1" dirty="0" smtClean="0"/>
              <a:t>الحد الأدنى من الأمان الوظيفي.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sz="3200" b="1" dirty="0" smtClean="0"/>
              <a:t>تفشي الوعي في أوساط العاملين.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sz="3200" b="1" dirty="0" smtClean="0"/>
              <a:t>إعتماد وتطبيق مقاييس أداء.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sz="3200" b="1" dirty="0" smtClean="0"/>
              <a:t>إنتشار ثقافة قائمة على العدل والمساواة.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sz="3200" b="1" dirty="0" smtClean="0"/>
              <a:t>وجود نظم تيسر الجهد الساعي إلى الإرتقاء بالأداء.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sz="3200" b="1" dirty="0" smtClean="0"/>
              <a:t>العمل على تحفيز الفريق بكامله.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sz="3200" b="1" dirty="0" smtClean="0"/>
              <a:t>إزالة العوائق التقنية من طريق تحسين الأداء.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sz="3200" b="1" dirty="0" smtClean="0"/>
              <a:t>وجود إدارة لا تساوم على مستوى الأداء.</a:t>
            </a:r>
            <a:endParaRPr lang="en-US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  <a:cs typeface="Simplified Arabic" pitchFamily="2" charset="-78"/>
              </a:rPr>
              <a:t>الأمان الوظيفي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  <a:cs typeface="Simplified Arabic" pitchFamily="2" charset="-78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2060574"/>
            <a:ext cx="9144000" cy="4797425"/>
          </a:xfrm>
        </p:spPr>
        <p:txBody>
          <a:bodyPr>
            <a:normAutofit fontScale="92500" lnSpcReduction="20000"/>
          </a:bodyPr>
          <a:lstStyle/>
          <a:p>
            <a:pPr algn="r" rtl="1" eaLnBrk="1" hangingPunct="1"/>
            <a:r>
              <a:rPr lang="ar-JO" sz="3500" b="1" dirty="0" smtClean="0"/>
              <a:t>مطلوب حد أدنى من الأمان الوظيفي لخلق حس بالإنتماء.</a:t>
            </a:r>
          </a:p>
          <a:p>
            <a:pPr algn="r" rtl="1" eaLnBrk="1" hangingPunct="1"/>
            <a:r>
              <a:rPr lang="ar-JO" sz="3500" b="1" dirty="0" smtClean="0"/>
              <a:t>الأمان الوظيفي المطلق غالباً ما يؤدي إلى ترهل وتدني الدافعية.</a:t>
            </a:r>
          </a:p>
          <a:p>
            <a:pPr algn="r" rtl="1" eaLnBrk="1" hangingPunct="1"/>
            <a:r>
              <a:rPr lang="ar-JO" sz="3500" b="1" dirty="0" smtClean="0"/>
              <a:t>ينبغي أن يعمل الموظف والإدارة التي يعمل بها على إدامة قابلية الموظف للإستمرار في وظيفته </a:t>
            </a:r>
            <a:r>
              <a:rPr lang="en-US" sz="3500" b="1" dirty="0" smtClean="0"/>
              <a:t>employability</a:t>
            </a:r>
          </a:p>
          <a:p>
            <a:pPr algn="r" rtl="1" eaLnBrk="1" hangingPunct="1"/>
            <a:r>
              <a:rPr lang="ar-JO" sz="3500" b="1" dirty="0" smtClean="0"/>
              <a:t>كما لا ينبغي أن يعلق سيف الفصل فوق رقاب العاملين بتهديدهم بالفصل بإستمرار.</a:t>
            </a:r>
          </a:p>
          <a:p>
            <a:pPr algn="r" rtl="1" eaLnBrk="1" hangingPunct="1"/>
            <a:r>
              <a:rPr lang="ar-JO" sz="3500" b="1" dirty="0" smtClean="0"/>
              <a:t>كما لا ينبغي أن يصبح العامل أو الموظف فجأةً غير صالح لأسباب مزاجية.</a:t>
            </a:r>
          </a:p>
          <a:p>
            <a:pPr algn="r" rtl="1" eaLnBrk="1" hangingPunct="1"/>
            <a:r>
              <a:rPr lang="ar-JO" sz="3500" b="1" dirty="0" smtClean="0"/>
              <a:t>يجب أن يتم إنهاء الخدمات بصورة مؤسسية وقانونية ومنصفة وبعيدة عن المزاجية والشخصنة</a:t>
            </a:r>
            <a:r>
              <a:rPr lang="ar-JO" b="1" dirty="0" smtClean="0"/>
              <a:t>. </a:t>
            </a:r>
            <a:endParaRPr 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نظام الحوافز1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44675"/>
            <a:ext cx="8632825" cy="3881438"/>
          </a:xfrm>
        </p:spPr>
        <p:txBody>
          <a:bodyPr>
            <a:noAutofit/>
          </a:bodyPr>
          <a:lstStyle/>
          <a:p>
            <a:pPr marL="609600" indent="-609600" algn="r" rtl="1" eaLnBrk="1" hangingPunct="1"/>
            <a:r>
              <a:rPr lang="ar-JO" sz="3200" b="1" dirty="0" smtClean="0"/>
              <a:t>من أجل رفع دافعية العاملين وإنصاف المتميزين منهم ينبغي تبني نظام حوافز مادية.</a:t>
            </a:r>
          </a:p>
          <a:p>
            <a:pPr marL="609600" indent="-609600" algn="r" rtl="1" eaLnBrk="1" hangingPunct="1"/>
            <a:r>
              <a:rPr lang="ar-JO" sz="3200" b="1" dirty="0" smtClean="0"/>
              <a:t>يُمنح مبلغ إضافي يتناسب مع أداء الفرد فوق مستوى معين.</a:t>
            </a:r>
          </a:p>
          <a:p>
            <a:pPr marL="609600" indent="-609600" algn="r" rtl="1" eaLnBrk="1" hangingPunct="1"/>
            <a:r>
              <a:rPr lang="ar-JO" sz="3200" b="1" dirty="0" smtClean="0"/>
              <a:t>من أجل إنجاح هذا النظام ينبغي: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sz="3200" b="1" dirty="0" smtClean="0"/>
              <a:t>أن تكون الأهداف قابلة للتحقيق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sz="3200" b="1" dirty="0" smtClean="0"/>
              <a:t>أن يكون النظام واضح ومفهوم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sz="3200" b="1" dirty="0" smtClean="0"/>
              <a:t>أن يطبق بمصداقية كاملة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sz="3200" b="1" dirty="0" smtClean="0"/>
              <a:t>ولا يتم تعديله بكثرة 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ar-JO" b="1" dirty="0" smtClean="0"/>
              <a:t>إحتساب عدد وحدات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مثال: تعبئة سكر في أكياس بلاستيكية سعة 1 كغم.</a:t>
            </a:r>
          </a:p>
          <a:p>
            <a:pPr algn="r" rtl="1"/>
            <a:r>
              <a:rPr lang="ar-JO" sz="3200" b="1" dirty="0" smtClean="0"/>
              <a:t>حجم الطلبية: 50000 كغم .</a:t>
            </a:r>
          </a:p>
          <a:p>
            <a:pPr algn="r" rtl="1"/>
            <a:r>
              <a:rPr lang="ar-JO" sz="3200" b="1" dirty="0" smtClean="0"/>
              <a:t>التوريد : خلال 12 يوم.</a:t>
            </a:r>
          </a:p>
          <a:p>
            <a:pPr algn="r" rtl="1"/>
            <a:r>
              <a:rPr lang="ar-JO" sz="3200" b="1" dirty="0" smtClean="0"/>
              <a:t>الوقت المعياري لتعبئة كيس واحد: 30 ثانية.</a:t>
            </a:r>
          </a:p>
          <a:p>
            <a:pPr algn="r" rtl="1"/>
            <a:r>
              <a:rPr lang="ar-JO" sz="3200" b="1" dirty="0" smtClean="0"/>
              <a:t>عدد العمال(وحدات الإنتاج)= 50000÷12÷480×0.5</a:t>
            </a:r>
          </a:p>
          <a:p>
            <a:pPr algn="r" rtl="1"/>
            <a:r>
              <a:rPr lang="ar-JO" sz="3200" b="1" dirty="0" smtClean="0"/>
              <a:t>= 4.34 محطة.. أي 5 محطات.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نظام الحوافز2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ar-JO" sz="2800" dirty="0" smtClean="0"/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JO" sz="3200" b="1" dirty="0" smtClean="0"/>
              <a:t>يجب تحديد الهدف من التحفيز</a:t>
            </a:r>
            <a:r>
              <a:rPr lang="ar-JO" sz="1400" b="1" dirty="0" smtClean="0"/>
              <a:t>[ رفع الإنتاج-رفع الكفاءة-تحسين الجودة-خفض الغياب ]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JO" sz="3200" b="1" dirty="0" smtClean="0"/>
              <a:t>يحدد مقياس رئيسي من بينها 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JO" sz="3200" b="1" dirty="0" smtClean="0"/>
              <a:t>تحديد مقياس للأداء تُحتسب الحوافز للأداء الإضافي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JO" sz="3200" b="1" dirty="0" smtClean="0"/>
              <a:t>توضع معادلة لإحتساب مبلغ الحوافز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JO" sz="3200" b="1" dirty="0" smtClean="0"/>
              <a:t>تحتسب الحوافز لأسبوعياً أو شهرياً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JO" sz="3200" b="1" dirty="0" smtClean="0"/>
              <a:t>يمكن إحتساب الحوافز على أساس جماعي ( لخط إنتاج )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JO" sz="3200" b="1" dirty="0" smtClean="0"/>
              <a:t>وتوزع على العمال بنسبة كفاءاتهم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None/>
            </a:pPr>
            <a:endParaRPr lang="ar-JO" sz="2800" b="1" dirty="0" smtClean="0"/>
          </a:p>
          <a:p>
            <a:pPr marL="609600" indent="-609600" algn="r" rtl="1" eaLnBrk="1" hangingPunct="1">
              <a:lnSpc>
                <a:spcPct val="90000"/>
              </a:lnSpc>
            </a:pPr>
            <a:endParaRPr lang="ar-JO" sz="2800" b="1" dirty="0" smtClean="0"/>
          </a:p>
          <a:p>
            <a:pPr marL="609600" indent="-609600" algn="r" rtl="1" eaLnBrk="1" hangingPunct="1">
              <a:lnSpc>
                <a:spcPct val="90000"/>
              </a:lnSpc>
            </a:pP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chemeClr val="accent6">
                    <a:lumMod val="50000"/>
                  </a:schemeClr>
                </a:solidFill>
              </a:rPr>
              <a:t>بناء نظم التحفيز</a:t>
            </a:r>
            <a:endParaRPr lang="en-US" sz="5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كيف تبنى نظم حوافز للفئات التي لا يضيف عملها قيمة؟..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يجب إبتكار معادلة خاصة تعتمد على ما يلي: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نظام تقييم واضح ومباشر وفعال وموضوعي..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مبني على عدد من الأسس.. تقيم جميعها..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..ويحول التقييم إلى نقاط..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.. يبنى عليها معادلة رياضية..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ar-JO" sz="3200" b="1" dirty="0" smtClean="0"/>
              <a:t>.. وقرار من الإدارة يمنح مبلغاً مالياً لكل نقطة يتجاوزها الموظف فوق مستوى معين .. يتم تحديده مسبقاً.   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ورشة عمل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بناء نظام حوافز.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/>
              <a:t>الجزء الخامس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JO" sz="5400" b="1" dirty="0" smtClean="0"/>
              <a:t>قياس الأداء</a:t>
            </a:r>
            <a:endParaRPr lang="en-US" sz="5400" b="1" dirty="0"/>
          </a:p>
        </p:txBody>
      </p:sp>
      <p:pic>
        <p:nvPicPr>
          <p:cNvPr id="1026" name="Picture 2" descr="C:\Users\Eng.Nadim Asa'd\Desktop\Misc Picture\Brussels-photos-spring-flowers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336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قياس الأداء</a:t>
            </a:r>
            <a:endParaRPr lang="en-US" sz="5400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ar-JO" b="1" smtClean="0"/>
          </a:p>
          <a:p>
            <a:pPr algn="ctr" eaLnBrk="1" hangingPunct="1">
              <a:buFontTx/>
              <a:buNone/>
            </a:pPr>
            <a:r>
              <a:rPr lang="ar-JO" b="1" smtClean="0">
                <a:solidFill>
                  <a:srgbClr val="333333"/>
                </a:solidFill>
              </a:rPr>
              <a:t>لا تستطيع تحسين ما لا تستطيع قياسه.</a:t>
            </a:r>
          </a:p>
          <a:p>
            <a:pPr algn="ctr" eaLnBrk="1" hangingPunct="1">
              <a:buFontTx/>
              <a:buNone/>
            </a:pPr>
            <a:r>
              <a:rPr lang="ar-JO" b="1" smtClean="0">
                <a:solidFill>
                  <a:srgbClr val="333333"/>
                </a:solidFill>
              </a:rPr>
              <a:t>.. ولكن .. يمكن قياس كل شيء..</a:t>
            </a:r>
          </a:p>
          <a:p>
            <a:pPr algn="ctr" eaLnBrk="1" hangingPunct="1">
              <a:buFontTx/>
              <a:buNone/>
            </a:pPr>
            <a:r>
              <a:rPr lang="ar-JO" b="1" smtClean="0">
                <a:solidFill>
                  <a:srgbClr val="333333"/>
                </a:solidFill>
              </a:rPr>
              <a:t>.. وتحسين كل شيء..</a:t>
            </a:r>
            <a:endParaRPr lang="en-US" b="1" smtClean="0">
              <a:solidFill>
                <a:srgbClr val="3333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ما هو القياس؟؟..</a:t>
            </a:r>
            <a:endParaRPr lang="en-US" sz="5400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b="1" dirty="0" smtClean="0"/>
              <a:t>يتكون القياس من تدريج عددي يعزى لإحدى الخصائص الملموسة أو غير الملموسة لشيء..</a:t>
            </a:r>
          </a:p>
          <a:p>
            <a:pPr algn="r" rtl="1" eaLnBrk="1" hangingPunct="1"/>
            <a:r>
              <a:rPr lang="ar-JO" b="1" dirty="0" smtClean="0"/>
              <a:t>مثل الحجم والطول والكثافة ودرجة الحرارة..</a:t>
            </a:r>
          </a:p>
          <a:p>
            <a:pPr algn="r" rtl="1" eaLnBrk="1" hangingPunct="1"/>
            <a:r>
              <a:rPr lang="ar-JO" b="1" dirty="0" smtClean="0"/>
              <a:t>.. ورضى الزبائن </a:t>
            </a:r>
          </a:p>
          <a:p>
            <a:pPr algn="r" rtl="1" eaLnBrk="1" hangingPunct="1"/>
            <a:r>
              <a:rPr lang="ar-JO" b="1" dirty="0" smtClean="0"/>
              <a:t>والتدريج قد يكون ( جيد-متوسط –سيء) ..</a:t>
            </a:r>
          </a:p>
          <a:p>
            <a:pPr algn="r" rtl="1" eaLnBrk="1" hangingPunct="1"/>
            <a:r>
              <a:rPr lang="ar-JO" b="1" dirty="0" smtClean="0"/>
              <a:t>..وقد يكون ( صفر – 10 )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ما هو القياس؟؟..</a:t>
            </a:r>
            <a:endParaRPr lang="en-US" sz="5400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b="1" dirty="0" smtClean="0"/>
              <a:t>المقاييس </a:t>
            </a:r>
            <a:r>
              <a:rPr lang="ar-JO" b="1" dirty="0" smtClean="0"/>
              <a:t>نسبية</a:t>
            </a:r>
            <a:r>
              <a:rPr lang="en-US" b="1" dirty="0" smtClean="0"/>
              <a:t> </a:t>
            </a:r>
            <a:r>
              <a:rPr lang="ar-JO" b="1" dirty="0" smtClean="0"/>
              <a:t> (؟) </a:t>
            </a:r>
            <a:r>
              <a:rPr lang="en-US" b="1" dirty="0" smtClean="0"/>
              <a:t>relative</a:t>
            </a:r>
            <a:endParaRPr lang="ar-JO" b="1" dirty="0" smtClean="0"/>
          </a:p>
          <a:p>
            <a:pPr algn="r" rtl="1" eaLnBrk="1" hangingPunct="1"/>
            <a:r>
              <a:rPr lang="ar-JO" b="1" dirty="0" smtClean="0"/>
              <a:t>يُعبر عنها بالرجوع </a:t>
            </a:r>
            <a:r>
              <a:rPr lang="en-US" b="1" dirty="0" smtClean="0"/>
              <a:t>reference</a:t>
            </a:r>
            <a:r>
              <a:rPr lang="ar-JO" b="1" dirty="0" smtClean="0"/>
              <a:t> إلى شيء آخر</a:t>
            </a:r>
          </a:p>
          <a:p>
            <a:pPr algn="r" rtl="1" eaLnBrk="1" hangingPunct="1"/>
            <a:r>
              <a:rPr lang="ar-JO" b="1" dirty="0" smtClean="0"/>
              <a:t>قد يكون المرجع مقارن </a:t>
            </a:r>
          </a:p>
          <a:p>
            <a:pPr algn="r" rtl="1" eaLnBrk="1" hangingPunct="1"/>
            <a:r>
              <a:rPr lang="ar-JO" b="1" dirty="0" smtClean="0"/>
              <a:t>وقد يكون المرجع مقياس </a:t>
            </a:r>
            <a:r>
              <a:rPr lang="en-US" b="1" dirty="0" smtClean="0"/>
              <a:t>standard</a:t>
            </a:r>
            <a:r>
              <a:rPr lang="ar-JO" b="1" dirty="0" smtClean="0"/>
              <a:t> وطني أو عالمي ..</a:t>
            </a:r>
          </a:p>
          <a:p>
            <a:pPr algn="r" rtl="1" eaLnBrk="1" hangingPunct="1"/>
            <a:r>
              <a:rPr lang="ar-JO" b="1" dirty="0" smtClean="0"/>
              <a:t>.. مثل السنتمتر والجرام والثانية ودرجة الحرارة..</a:t>
            </a:r>
          </a:p>
          <a:p>
            <a:pPr algn="r" rtl="1" eaLnBrk="1" hangingPunct="1"/>
            <a:endParaRPr lang="ar-JO" b="1" dirty="0" smtClean="0"/>
          </a:p>
          <a:p>
            <a:pPr eaLnBrk="1" hangingPunct="1"/>
            <a:endParaRPr lang="ar-JO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مكونات القياس</a:t>
            </a:r>
            <a:endParaRPr lang="en-US" sz="5400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b="1" dirty="0" smtClean="0">
                <a:solidFill>
                  <a:schemeClr val="accent2"/>
                </a:solidFill>
              </a:rPr>
              <a:t>يتكون المقياس من:</a:t>
            </a:r>
          </a:p>
          <a:p>
            <a:pPr algn="r" rtl="1" eaLnBrk="1" hangingPunct="1"/>
            <a:r>
              <a:rPr lang="ar-JO" b="1" dirty="0" smtClean="0"/>
              <a:t>رقم .. و</a:t>
            </a:r>
          </a:p>
          <a:p>
            <a:pPr algn="r" rtl="1" eaLnBrk="1" hangingPunct="1"/>
            <a:r>
              <a:rPr lang="ar-JO" b="1" dirty="0" smtClean="0"/>
              <a:t>..وحدة قياس</a:t>
            </a:r>
          </a:p>
          <a:p>
            <a:pPr algn="r" rtl="1" eaLnBrk="1" hangingPunct="1"/>
            <a:r>
              <a:rPr lang="ar-JO" b="1" dirty="0" smtClean="0"/>
              <a:t>الرقم يعطينا الكم</a:t>
            </a:r>
          </a:p>
          <a:p>
            <a:pPr algn="r" rtl="1" eaLnBrk="1" hangingPunct="1"/>
            <a:r>
              <a:rPr lang="ar-JO" b="1" dirty="0" smtClean="0"/>
              <a:t>ووحدة القياس تُعطي الرقم معنى</a:t>
            </a:r>
          </a:p>
          <a:p>
            <a:pPr algn="r" rtl="1" eaLnBrk="1" hangingPunct="1"/>
            <a:r>
              <a:rPr lang="ar-JO" b="1" dirty="0" smtClean="0"/>
              <a:t>مثال 25سم.. 300 غم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لماذا نحتاج إلى قياس الأداء؟؟..</a:t>
            </a:r>
            <a:endParaRPr lang="en-US" sz="54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ar-JO" sz="800" dirty="0" smtClean="0"/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Char char="í"/>
            </a:pPr>
            <a:r>
              <a:rPr lang="ar-JO" b="1" dirty="0" smtClean="0"/>
              <a:t>تقدم القياسات تغذية عكسية..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Char char="í"/>
            </a:pPr>
            <a:r>
              <a:rPr lang="ar-JO" b="1" dirty="0" smtClean="0"/>
              <a:t>..تعكس واقع المؤسسة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Char char="í"/>
            </a:pPr>
            <a:r>
              <a:rPr lang="ar-JO" b="1" dirty="0" smtClean="0"/>
              <a:t>وتعزز من سيطرة الإدارة على ميادين عملها.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Char char="í"/>
            </a:pPr>
            <a:r>
              <a:rPr lang="ar-JO" b="1" dirty="0" smtClean="0"/>
              <a:t>تحدد من هو المسؤول عن النتائج-فيعرف كل فرد وكل فريق ماذا عليهم تحقيقه-تعريف الجميع مدى تقدمهم في إتمام عملهم-ويصبح الجميع مسؤول عن عمله. 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Char char="í"/>
            </a:pPr>
            <a:r>
              <a:rPr lang="ar-JO" b="1" dirty="0" smtClean="0"/>
              <a:t>تعديل الأهداف الإستراتيجية.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Char char="í"/>
            </a:pPr>
            <a:r>
              <a:rPr lang="ar-JO" b="1" dirty="0" smtClean="0"/>
              <a:t>تفهم العمليات  </a:t>
            </a:r>
            <a:r>
              <a:rPr lang="en-US" b="1" dirty="0" smtClean="0"/>
              <a:t>processes</a:t>
            </a:r>
            <a:r>
              <a:rPr lang="ar-JO" b="1" dirty="0" smtClean="0"/>
              <a:t> - إذ لا يمكن فهم العمليات دون قياسها.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Char char="í"/>
            </a:pPr>
            <a:r>
              <a:rPr lang="ar-JO" b="1" dirty="0" smtClean="0"/>
              <a:t>تفهم إمكانات العمليات.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í"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لماذا نحتاج إلى قياس الأداء؟؟..</a:t>
            </a:r>
            <a:endParaRPr lang="en-US" sz="5400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 smtClean="0"/>
              <a:t>تحديد الأولويات – معرفة حجم المشاكل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 smtClean="0"/>
              <a:t>التخطيط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 smtClean="0"/>
              <a:t>التوقع </a:t>
            </a:r>
            <a:r>
              <a:rPr lang="en-US" b="1" dirty="0" smtClean="0"/>
              <a:t>forecast</a:t>
            </a:r>
            <a:endParaRPr lang="ar-JO" b="1" dirty="0" smtClean="0"/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 smtClean="0"/>
              <a:t>تسهيل قرارات التكليف </a:t>
            </a:r>
            <a:r>
              <a:rPr lang="en-US" b="1" dirty="0" smtClean="0"/>
              <a:t>delegation</a:t>
            </a:r>
            <a:r>
              <a:rPr lang="ar-JO" b="1" dirty="0" smtClean="0"/>
              <a:t> منح الصلاحيات-التمكين- </a:t>
            </a:r>
            <a:r>
              <a:rPr lang="en-US" b="1" dirty="0" smtClean="0"/>
              <a:t>empowerment</a:t>
            </a:r>
            <a:r>
              <a:rPr lang="ar-JO" b="1" dirty="0" smtClean="0"/>
              <a:t> من خلال قياس الأداء الفردي.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 smtClean="0"/>
              <a:t>الدفاع عن وجهة نظر – بتدعيمها بالأرقام.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 smtClean="0"/>
              <a:t>تعديل ثقافة المؤسسة.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 smtClean="0"/>
              <a:t>تكريم الأداء المتميز.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 smtClean="0"/>
              <a:t>مكافئة المتميزين بتبني نظام حوافز.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891</TotalTime>
  <Words>5530</Words>
  <Application>Microsoft Office PowerPoint</Application>
  <PresentationFormat>On-screen Show (4:3)</PresentationFormat>
  <Paragraphs>1029</Paragraphs>
  <Slides>141</Slides>
  <Notes>103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141</vt:i4>
      </vt:variant>
    </vt:vector>
  </HeadingPairs>
  <TitlesOfParts>
    <vt:vector size="142" baseType="lpstr">
      <vt:lpstr>Flow</vt:lpstr>
      <vt:lpstr>بسم الله الرحمن الرحيم غرفة صناعة عمان معهد إيجابي</vt:lpstr>
      <vt:lpstr>إدارة الأداء</vt:lpstr>
      <vt:lpstr>الجزء الأول</vt:lpstr>
      <vt:lpstr>خط الإنتاج </vt:lpstr>
      <vt:lpstr>خطوط الإنتاج </vt:lpstr>
      <vt:lpstr>بناء خطوط الإنتاج</vt:lpstr>
      <vt:lpstr>بناء خطوط الإنتاج</vt:lpstr>
      <vt:lpstr>إحتساب الإنتاج اليومي </vt:lpstr>
      <vt:lpstr>إحتساب عدد وحدات الإنتاج</vt:lpstr>
      <vt:lpstr>إحتساب عدد وحدات الإنتاج2</vt:lpstr>
      <vt:lpstr>إحتساب مدة تنفيذ الطلبية</vt:lpstr>
      <vt:lpstr>إحتساب مدة تنفيذ الطلبية2</vt:lpstr>
      <vt:lpstr>ما هي العملية؟.</vt:lpstr>
      <vt:lpstr>مدخلات ومخرجات</vt:lpstr>
      <vt:lpstr>تحسين العمليات</vt:lpstr>
      <vt:lpstr>وقفة نقاشية</vt:lpstr>
      <vt:lpstr>مبادئ خطوط الإنتاج</vt:lpstr>
      <vt:lpstr>تعريف محطة الإنتاج</vt:lpstr>
      <vt:lpstr>معطيات بناء وموازنة الخطوط</vt:lpstr>
      <vt:lpstr>موازنة خطوط الإنتاج</vt:lpstr>
      <vt:lpstr>Slide 21</vt:lpstr>
      <vt:lpstr>Slide 22</vt:lpstr>
      <vt:lpstr>موازنة خطوط الإنتاج</vt:lpstr>
      <vt:lpstr>موازنة خطوط الإنتاج</vt:lpstr>
      <vt:lpstr>Slide 25</vt:lpstr>
      <vt:lpstr>الإنتظار</vt:lpstr>
      <vt:lpstr>الإنتظار</vt:lpstr>
      <vt:lpstr>الهدر</vt:lpstr>
      <vt:lpstr>موازنة خطوط الإنتاج</vt:lpstr>
      <vt:lpstr>موازنة خطوط الإنتاج</vt:lpstr>
      <vt:lpstr>مثال</vt:lpstr>
      <vt:lpstr>مثال</vt:lpstr>
      <vt:lpstr>مثال</vt:lpstr>
      <vt:lpstr>ما هو مقدار الإنتظار؟..</vt:lpstr>
      <vt:lpstr>ما هو حجم الخسارة مالياً؟..</vt:lpstr>
      <vt:lpstr>الحل</vt:lpstr>
      <vt:lpstr>الحل</vt:lpstr>
      <vt:lpstr>الحل</vt:lpstr>
      <vt:lpstr>الموازنة ضرورة ملحة</vt:lpstr>
      <vt:lpstr>قواعد أساسية لإدارة خطوط الإنتاج</vt:lpstr>
      <vt:lpstr>الجزء الثاني</vt:lpstr>
      <vt:lpstr>إستقبال العمال الجدد</vt:lpstr>
      <vt:lpstr>التدريب</vt:lpstr>
      <vt:lpstr>انواع التدريب</vt:lpstr>
      <vt:lpstr>انواع التدريب</vt:lpstr>
      <vt:lpstr>قيم وممارسات</vt:lpstr>
      <vt:lpstr>قيم وممارسات</vt:lpstr>
      <vt:lpstr>الجزء الثالث</vt:lpstr>
      <vt:lpstr>الكفاءة</vt:lpstr>
      <vt:lpstr>ورشة عمل</vt:lpstr>
      <vt:lpstr>أسباب تدني الكفاءة</vt:lpstr>
      <vt:lpstr>أسباب تدني الكفاءة</vt:lpstr>
      <vt:lpstr>ضعف المهارات</vt:lpstr>
      <vt:lpstr>نقص الدافعية</vt:lpstr>
      <vt:lpstr>تراجع بيئة العمل</vt:lpstr>
      <vt:lpstr>سوء المعاملة </vt:lpstr>
      <vt:lpstr>الإحساس بالغبن</vt:lpstr>
      <vt:lpstr>الملل والرتابة</vt:lpstr>
      <vt:lpstr>العمليات العقيمة</vt:lpstr>
      <vt:lpstr>عيب في أدوات الإنتاج</vt:lpstr>
      <vt:lpstr>عدم وضوح التعليمات والخطط وإرتباكها</vt:lpstr>
      <vt:lpstr>ضعف روح الفريق</vt:lpstr>
      <vt:lpstr>رفع كفاءة العمال</vt:lpstr>
      <vt:lpstr>رفع كفاءة العمال</vt:lpstr>
      <vt:lpstr>الجزء الرابع</vt:lpstr>
      <vt:lpstr>الدافعية</vt:lpstr>
      <vt:lpstr>المكافئة</vt:lpstr>
      <vt:lpstr>نظرية ماكجريجور</vt:lpstr>
      <vt:lpstr>إحتياجات الإنسان</vt:lpstr>
      <vt:lpstr>تراتبية مازلو</vt:lpstr>
      <vt:lpstr>الإحتياجات </vt:lpstr>
      <vt:lpstr>الدافعية والتحفيز</vt:lpstr>
      <vt:lpstr>التحفيز المادي</vt:lpstr>
      <vt:lpstr>التحفيز المادي</vt:lpstr>
      <vt:lpstr>التحفيز المادي</vt:lpstr>
      <vt:lpstr>التحفيز المادي</vt:lpstr>
      <vt:lpstr>التحفيز المعنوي</vt:lpstr>
      <vt:lpstr>التحفيز المعنوي</vt:lpstr>
      <vt:lpstr>التحفيز والتوعية</vt:lpstr>
      <vt:lpstr>التحفيز التوعوي</vt:lpstr>
      <vt:lpstr>التحفيز القسري</vt:lpstr>
      <vt:lpstr>التحفيز السلبي</vt:lpstr>
      <vt:lpstr>ممارسات تدعم الدافعية</vt:lpstr>
      <vt:lpstr>ممارسات تضعف الدافعية</vt:lpstr>
      <vt:lpstr>إدامة الدافعية</vt:lpstr>
      <vt:lpstr>أهداف بناء الدافعية </vt:lpstr>
      <vt:lpstr>شروط التحفيز</vt:lpstr>
      <vt:lpstr>الأمان الوظيفي</vt:lpstr>
      <vt:lpstr>نظام الحوافز1</vt:lpstr>
      <vt:lpstr>نظام الحوافز2</vt:lpstr>
      <vt:lpstr>بناء نظم التحفيز</vt:lpstr>
      <vt:lpstr>ورشة عمل</vt:lpstr>
      <vt:lpstr>الجزء الخامس </vt:lpstr>
      <vt:lpstr>قياس الأداء</vt:lpstr>
      <vt:lpstr>ما هو القياس؟؟..</vt:lpstr>
      <vt:lpstr>ما هو القياس؟؟..</vt:lpstr>
      <vt:lpstr>مكونات القياس</vt:lpstr>
      <vt:lpstr>لماذا نحتاج إلى قياس الأداء؟؟..</vt:lpstr>
      <vt:lpstr>لماذا نحتاج إلى قياس الأداء؟؟..</vt:lpstr>
      <vt:lpstr>ماذا يفيدنا قياس الأداء</vt:lpstr>
      <vt:lpstr>القياس من أجل تحسين الجودة</vt:lpstr>
      <vt:lpstr>أنواع القياسات</vt:lpstr>
      <vt:lpstr>قياس الكفاءة</vt:lpstr>
      <vt:lpstr>قياس الجودة</vt:lpstr>
      <vt:lpstr>قياس الموارد البشرية</vt:lpstr>
      <vt:lpstr>قياس التدريب</vt:lpstr>
      <vt:lpstr>قياس الأداء المالي</vt:lpstr>
      <vt:lpstr>قياس الأداء التسويقي</vt:lpstr>
      <vt:lpstr>قياس الأداء السلبي</vt:lpstr>
      <vt:lpstr>التعبير عن القياس</vt:lpstr>
      <vt:lpstr>نظام القياس المثالي</vt:lpstr>
      <vt:lpstr>القواعد الأساسية لنظام قياس فعال</vt:lpstr>
      <vt:lpstr>KPI</vt:lpstr>
      <vt:lpstr>جوانب الأداء </vt:lpstr>
      <vt:lpstr>خطوات عملية القياس</vt:lpstr>
      <vt:lpstr>الإنحياز</vt:lpstr>
      <vt:lpstr>التقارير</vt:lpstr>
      <vt:lpstr>التقارير</vt:lpstr>
      <vt:lpstr> الجزء السادس </vt:lpstr>
      <vt:lpstr>العلاقات العمالية</vt:lpstr>
      <vt:lpstr>العلاقات العمالية</vt:lpstr>
      <vt:lpstr>العلاقات العمالية</vt:lpstr>
      <vt:lpstr>العلاقات العمالية  السرقات</vt:lpstr>
      <vt:lpstr>العلاقات العمالية  التحرش الجنسي</vt:lpstr>
      <vt:lpstr>العلاقات العمالية الإضرابات</vt:lpstr>
      <vt:lpstr>العلاقات العمالية  شكاوى العاملين</vt:lpstr>
      <vt:lpstr>العلاقات العمالية  الشائعات</vt:lpstr>
      <vt:lpstr>العلاقات العمالية  الشائعات يتبع</vt:lpstr>
      <vt:lpstr>العلاقات العمالية الإدعاء بالتحرش</vt:lpstr>
      <vt:lpstr>العلاقات العمالية النشاطات الترفيهية </vt:lpstr>
      <vt:lpstr>العلاقات العمالية  تنظيم حفلات تكريم</vt:lpstr>
      <vt:lpstr>العلاقات العمالية ضمان المعاملة المنصفة </vt:lpstr>
      <vt:lpstr>العلاقات العمالية بناء قنوات إتصال خاصة : صندوق الإقتراحات </vt:lpstr>
      <vt:lpstr>العلاقات العمالية</vt:lpstr>
      <vt:lpstr>إدارة النزاعات</vt:lpstr>
      <vt:lpstr>إدارة النزاعات</vt:lpstr>
      <vt:lpstr>إدارة النزاعات</vt:lpstr>
      <vt:lpstr>إدارة النزاعات1</vt:lpstr>
      <vt:lpstr>إدارة النزاعات2</vt:lpstr>
      <vt:lpstr>نقاش عام</vt:lpstr>
      <vt:lpstr>Slide 141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 غرفة صناعة عمان معهد إيجابي </dc:title>
  <dc:creator>Eng.Nadim Asa'd</dc:creator>
  <cp:lastModifiedBy>Eng.Nadim Asa'd</cp:lastModifiedBy>
  <cp:revision>23</cp:revision>
  <dcterms:created xsi:type="dcterms:W3CDTF">2013-06-13T10:29:08Z</dcterms:created>
  <dcterms:modified xsi:type="dcterms:W3CDTF">2013-06-19T09:11:24Z</dcterms:modified>
</cp:coreProperties>
</file>