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slides/slide79.xml" ContentType="application/vnd.openxmlformats-officedocument.presentationml.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83"/>
  </p:notesMasterIdLst>
  <p:sldIdLst>
    <p:sldId id="257" r:id="rId2"/>
    <p:sldId id="258" r:id="rId3"/>
    <p:sldId id="275" r:id="rId4"/>
    <p:sldId id="262" r:id="rId5"/>
    <p:sldId id="267" r:id="rId6"/>
    <p:sldId id="268" r:id="rId7"/>
    <p:sldId id="269" r:id="rId8"/>
    <p:sldId id="270" r:id="rId9"/>
    <p:sldId id="263" r:id="rId10"/>
    <p:sldId id="271" r:id="rId11"/>
    <p:sldId id="273" r:id="rId12"/>
    <p:sldId id="272" r:id="rId13"/>
    <p:sldId id="288" r:id="rId14"/>
    <p:sldId id="291" r:id="rId15"/>
    <p:sldId id="292" r:id="rId16"/>
    <p:sldId id="293" r:id="rId17"/>
    <p:sldId id="294" r:id="rId18"/>
    <p:sldId id="295" r:id="rId19"/>
    <p:sldId id="330" r:id="rId20"/>
    <p:sldId id="296" r:id="rId21"/>
    <p:sldId id="327" r:id="rId22"/>
    <p:sldId id="328" r:id="rId23"/>
    <p:sldId id="329" r:id="rId24"/>
    <p:sldId id="290" r:id="rId25"/>
    <p:sldId id="322" r:id="rId26"/>
    <p:sldId id="323" r:id="rId27"/>
    <p:sldId id="324" r:id="rId28"/>
    <p:sldId id="325" r:id="rId29"/>
    <p:sldId id="326" r:id="rId30"/>
    <p:sldId id="311" r:id="rId31"/>
    <p:sldId id="312" r:id="rId32"/>
    <p:sldId id="289" r:id="rId33"/>
    <p:sldId id="297" r:id="rId34"/>
    <p:sldId id="299" r:id="rId35"/>
    <p:sldId id="300" r:id="rId36"/>
    <p:sldId id="301" r:id="rId37"/>
    <p:sldId id="302" r:id="rId38"/>
    <p:sldId id="303" r:id="rId39"/>
    <p:sldId id="304" r:id="rId40"/>
    <p:sldId id="305" r:id="rId41"/>
    <p:sldId id="306" r:id="rId42"/>
    <p:sldId id="307" r:id="rId43"/>
    <p:sldId id="308" r:id="rId44"/>
    <p:sldId id="309" r:id="rId45"/>
    <p:sldId id="310" r:id="rId46"/>
    <p:sldId id="336" r:id="rId47"/>
    <p:sldId id="337" r:id="rId48"/>
    <p:sldId id="338" r:id="rId49"/>
    <p:sldId id="340" r:id="rId50"/>
    <p:sldId id="341" r:id="rId51"/>
    <p:sldId id="339" r:id="rId52"/>
    <p:sldId id="342" r:id="rId53"/>
    <p:sldId id="343" r:id="rId54"/>
    <p:sldId id="260" r:id="rId55"/>
    <p:sldId id="276" r:id="rId56"/>
    <p:sldId id="277" r:id="rId57"/>
    <p:sldId id="278" r:id="rId58"/>
    <p:sldId id="279" r:id="rId59"/>
    <p:sldId id="280" r:id="rId60"/>
    <p:sldId id="281" r:id="rId61"/>
    <p:sldId id="282" r:id="rId62"/>
    <p:sldId id="284" r:id="rId63"/>
    <p:sldId id="261" r:id="rId64"/>
    <p:sldId id="286" r:id="rId65"/>
    <p:sldId id="331" r:id="rId66"/>
    <p:sldId id="332" r:id="rId67"/>
    <p:sldId id="333" r:id="rId68"/>
    <p:sldId id="344" r:id="rId69"/>
    <p:sldId id="334" r:id="rId70"/>
    <p:sldId id="345" r:id="rId71"/>
    <p:sldId id="335" r:id="rId72"/>
    <p:sldId id="346" r:id="rId73"/>
    <p:sldId id="313" r:id="rId74"/>
    <p:sldId id="314" r:id="rId75"/>
    <p:sldId id="315" r:id="rId76"/>
    <p:sldId id="316" r:id="rId77"/>
    <p:sldId id="317" r:id="rId78"/>
    <p:sldId id="318" r:id="rId79"/>
    <p:sldId id="319" r:id="rId80"/>
    <p:sldId id="320" r:id="rId81"/>
    <p:sldId id="321" r:id="rId8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56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242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5B0AA1-86F3-4E10-B138-3577D328F539}" type="datetimeFigureOut">
              <a:rPr lang="en-US" smtClean="0"/>
              <a:pPr/>
              <a:t>19-Jun-13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1DC894-D3B2-48A3-B082-42850FE77F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1DC894-D3B2-48A3-B082-42850FE77F0D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JO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AC3DA3B-6331-4957-985E-30465909DE82}" type="slidenum">
              <a:rPr lang="ar-JO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39</a:t>
            </a:fld>
            <a:endParaRPr lang="ar-JO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JO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EBDEFED-2177-49D0-A1A7-19ADD9122D86}" type="slidenum">
              <a:rPr lang="ar-JO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40</a:t>
            </a:fld>
            <a:endParaRPr lang="ar-JO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JO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D434618-02BE-4818-9B6C-F1D0088D044E}" type="slidenum">
              <a:rPr lang="ar-JO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41</a:t>
            </a:fld>
            <a:endParaRPr lang="ar-JO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JO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FD6BDC5-9CD5-4D31-9A24-107F2870214C}" type="slidenum">
              <a:rPr lang="ar-JO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42</a:t>
            </a:fld>
            <a:endParaRPr lang="ar-JO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JO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55EF31E-E704-478F-8773-52DA4BED64A3}" type="slidenum">
              <a:rPr lang="ar-JO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43</a:t>
            </a:fld>
            <a:endParaRPr lang="ar-JO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JO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73B69AD-2FC9-40DB-B3C5-F6E0C101008E}" type="slidenum">
              <a:rPr lang="ar-JO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44</a:t>
            </a:fld>
            <a:endParaRPr lang="ar-JO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JO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988B10B-0DA5-44D1-98A6-62D348E289B5}" type="slidenum">
              <a:rPr lang="ar-JO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45</a:t>
            </a:fld>
            <a:endParaRPr lang="ar-JO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35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  <p:sp>
        <p:nvSpPr>
          <p:cNvPr id="1935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5FE52AC-DCD5-4CEE-A19C-CBF1462B02F1}" type="slidenum">
              <a:rPr lang="en-US" smtClean="0"/>
              <a:pPr/>
              <a:t>30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cs typeface="Arial" charset="0"/>
            </a:endParaRPr>
          </a:p>
        </p:txBody>
      </p:sp>
      <p:sp>
        <p:nvSpPr>
          <p:cNvPr id="194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DD6DE50-E330-4A29-AF92-60298160E20B}" type="slidenum">
              <a:rPr lang="en-US" smtClean="0"/>
              <a:pPr/>
              <a:t>31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JO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D36CE86-E60D-4E81-B8F6-76736F5FE38C}" type="slidenum">
              <a:rPr lang="ar-JO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ar-JO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JO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241AD9F-66BE-4AE1-93DA-68E3C04905C3}" type="slidenum">
              <a:rPr lang="ar-JO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34</a:t>
            </a:fld>
            <a:endParaRPr lang="ar-JO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JO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5F2BAD3-C198-40FD-B99A-C3ED2ACAE7AE}" type="slidenum">
              <a:rPr lang="ar-JO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35</a:t>
            </a:fld>
            <a:endParaRPr lang="ar-JO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JO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123467A-66EE-4729-836D-714598305670}" type="slidenum">
              <a:rPr lang="ar-JO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36</a:t>
            </a:fld>
            <a:endParaRPr lang="ar-JO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JO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52881E-03E8-40F5-8F49-DD5B1B2EA93E}" type="slidenum">
              <a:rPr lang="ar-JO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37</a:t>
            </a:fld>
            <a:endParaRPr lang="ar-JO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JO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8FDDC9-CACA-4B37-992A-2A5082171299}" type="slidenum">
              <a:rPr lang="ar-JO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38</a:t>
            </a:fld>
            <a:endParaRPr lang="ar-JO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78195-05B0-48B7-B70D-B1DBF10E2522}" type="datetimeFigureOut">
              <a:rPr lang="en-US" smtClean="0"/>
              <a:pPr/>
              <a:t>19-Jun-13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82B60-CC52-4A19-A13B-2B5B1891B7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78195-05B0-48B7-B70D-B1DBF10E2522}" type="datetimeFigureOut">
              <a:rPr lang="en-US" smtClean="0"/>
              <a:pPr/>
              <a:t>19-Jun-13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82B60-CC52-4A19-A13B-2B5B1891B7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78195-05B0-48B7-B70D-B1DBF10E2522}" type="datetimeFigureOut">
              <a:rPr lang="en-US" smtClean="0"/>
              <a:pPr/>
              <a:t>19-Jun-13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82B60-CC52-4A19-A13B-2B5B1891B7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78195-05B0-48B7-B70D-B1DBF10E2522}" type="datetimeFigureOut">
              <a:rPr lang="en-US" smtClean="0"/>
              <a:pPr/>
              <a:t>19-Jun-13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82B60-CC52-4A19-A13B-2B5B1891B7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78195-05B0-48B7-B70D-B1DBF10E2522}" type="datetimeFigureOut">
              <a:rPr lang="en-US" smtClean="0"/>
              <a:pPr/>
              <a:t>19-Jun-13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82B60-CC52-4A19-A13B-2B5B1891B7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78195-05B0-48B7-B70D-B1DBF10E2522}" type="datetimeFigureOut">
              <a:rPr lang="en-US" smtClean="0"/>
              <a:pPr/>
              <a:t>19-Jun-13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82B60-CC52-4A19-A13B-2B5B1891B7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78195-05B0-48B7-B70D-B1DBF10E2522}" type="datetimeFigureOut">
              <a:rPr lang="en-US" smtClean="0"/>
              <a:pPr/>
              <a:t>19-Jun-13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82B60-CC52-4A19-A13B-2B5B1891B7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78195-05B0-48B7-B70D-B1DBF10E2522}" type="datetimeFigureOut">
              <a:rPr lang="en-US" smtClean="0"/>
              <a:pPr/>
              <a:t>19-Jun-13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82B60-CC52-4A19-A13B-2B5B1891B7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78195-05B0-48B7-B70D-B1DBF10E2522}" type="datetimeFigureOut">
              <a:rPr lang="en-US" smtClean="0"/>
              <a:pPr/>
              <a:t>19-Jun-13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82B60-CC52-4A19-A13B-2B5B1891B7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78195-05B0-48B7-B70D-B1DBF10E2522}" type="datetimeFigureOut">
              <a:rPr lang="en-US" smtClean="0"/>
              <a:pPr/>
              <a:t>19-Jun-13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82B60-CC52-4A19-A13B-2B5B1891B7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78195-05B0-48B7-B70D-B1DBF10E2522}" type="datetimeFigureOut">
              <a:rPr lang="en-US" smtClean="0"/>
              <a:pPr/>
              <a:t>19-Jun-13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D582B60-CC52-4A19-A13B-2B5B1891B7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0278195-05B0-48B7-B70D-B1DBF10E2522}" type="datetimeFigureOut">
              <a:rPr lang="en-US" smtClean="0"/>
              <a:pPr/>
              <a:t>19-Jun-13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D582B60-CC52-4A19-A13B-2B5B1891B71E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eadershipdimensions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066800"/>
            <a:ext cx="7772400" cy="1470025"/>
          </a:xfrm>
        </p:spPr>
        <p:txBody>
          <a:bodyPr>
            <a:normAutofit fontScale="90000"/>
          </a:bodyPr>
          <a:lstStyle/>
          <a:p>
            <a:pPr rtl="1"/>
            <a:r>
              <a:rPr lang="ar-JO" sz="3600" b="1" dirty="0" smtClean="0">
                <a:solidFill>
                  <a:schemeClr val="bg1">
                    <a:lumMod val="75000"/>
                  </a:schemeClr>
                </a:solidFill>
              </a:rPr>
              <a:t>بسم الله الرحمن الرحيم</a:t>
            </a:r>
            <a:br>
              <a:rPr lang="ar-JO" sz="3600" b="1" dirty="0" smtClean="0">
                <a:solidFill>
                  <a:schemeClr val="bg1">
                    <a:lumMod val="75000"/>
                  </a:schemeClr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ar-JO" sz="6000" b="1" dirty="0" smtClean="0">
                <a:solidFill>
                  <a:schemeClr val="bg1">
                    <a:lumMod val="50000"/>
                  </a:schemeClr>
                </a:solidFill>
              </a:rPr>
              <a:t>غرفة صناعة عمان</a:t>
            </a:r>
            <a:r>
              <a:rPr lang="ar-JO" sz="6000" dirty="0" smtClean="0"/>
              <a:t/>
            </a:r>
            <a:br>
              <a:rPr lang="ar-JO" sz="6000" dirty="0" smtClean="0"/>
            </a:br>
            <a:r>
              <a:rPr lang="ar-JO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معهد إيجابي</a:t>
            </a:r>
            <a:br>
              <a:rPr lang="ar-JO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00400"/>
            <a:ext cx="7696200" cy="3124200"/>
          </a:xfrm>
        </p:spPr>
        <p:txBody>
          <a:bodyPr>
            <a:normAutofit/>
          </a:bodyPr>
          <a:lstStyle/>
          <a:p>
            <a:pPr rtl="1"/>
            <a:r>
              <a:rPr lang="ar-JO" sz="5400" b="1" dirty="0" smtClean="0"/>
              <a:t>إدارة الإنتاج وتخطيط الإحتياجات</a:t>
            </a:r>
          </a:p>
          <a:p>
            <a:pPr rtl="1"/>
            <a:r>
              <a:rPr lang="ar-JO" sz="4000" b="1" dirty="0" smtClean="0"/>
              <a:t>اليوم الثالث</a:t>
            </a:r>
          </a:p>
          <a:p>
            <a:pPr rtl="1"/>
            <a:r>
              <a:rPr lang="ar-JO" sz="2400" b="1" dirty="0" smtClean="0"/>
              <a:t>إعداد وتقديم: نديم أسعد</a:t>
            </a:r>
          </a:p>
          <a:p>
            <a:pPr rtl="1"/>
            <a:r>
              <a:rPr lang="ar-JO" sz="2800" b="1" dirty="0" smtClean="0"/>
              <a:t>17-19 حزيران2013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كيف يتم تحديد الأهداف؟.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3200" b="1" dirty="0" smtClean="0"/>
              <a:t>هناك ثلاث طرق لتحديد الهدف المطلوب:</a:t>
            </a:r>
          </a:p>
          <a:p>
            <a:pPr marL="514350" indent="-514350" algn="r" rtl="1">
              <a:buFont typeface="+mj-lt"/>
              <a:buAutoNum type="arabicParenR"/>
            </a:pPr>
            <a:r>
              <a:rPr lang="ar-JO" sz="3200" b="1" dirty="0" smtClean="0"/>
              <a:t>بالتجربة والخبرة.</a:t>
            </a:r>
          </a:p>
          <a:p>
            <a:pPr marL="514350" indent="-514350" algn="r" rtl="1">
              <a:buFont typeface="+mj-lt"/>
              <a:buAutoNum type="arabicParenR"/>
            </a:pPr>
            <a:r>
              <a:rPr lang="ar-JO" sz="3200" b="1" dirty="0" smtClean="0"/>
              <a:t>بالمقارنة مع أوضاع مشابهة.</a:t>
            </a:r>
          </a:p>
          <a:p>
            <a:pPr marL="514350" indent="-514350" algn="r" rtl="1">
              <a:buFont typeface="+mj-lt"/>
              <a:buAutoNum type="arabicParenR"/>
            </a:pPr>
            <a:r>
              <a:rPr lang="ar-JO" sz="3200" b="1" dirty="0" smtClean="0"/>
              <a:t>بإجراء حسابات الكفائة أو الربح.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محاذير إحتساب الكفاءة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3200" b="1" dirty="0" smtClean="0"/>
              <a:t>ينبغي أن لا تتسبب بخسارة – يجب أن يحقق بلوغها ربح.</a:t>
            </a:r>
            <a:endParaRPr lang="en-US" sz="3200" b="1" dirty="0" smtClean="0"/>
          </a:p>
          <a:p>
            <a:pPr algn="r" rtl="1"/>
            <a:r>
              <a:rPr lang="ar-JO" sz="3200" b="1" dirty="0" smtClean="0"/>
              <a:t>ينبغي أن تساهم في تحقيق الغايات العامة للمؤسسة.</a:t>
            </a:r>
          </a:p>
          <a:p>
            <a:pPr algn="r" rtl="1"/>
            <a:r>
              <a:rPr lang="ar-JO" sz="3200" b="1" dirty="0" smtClean="0"/>
              <a:t>ينبغي أن لا تكون غير قابلة للتحقيق.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لماذا تحدد الأهداف؟.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3200" b="1" dirty="0" smtClean="0"/>
              <a:t>المسائلة.</a:t>
            </a:r>
          </a:p>
          <a:p>
            <a:pPr algn="r" rtl="1"/>
            <a:r>
              <a:rPr lang="ar-JO" sz="3200" b="1" dirty="0" smtClean="0"/>
              <a:t>الخطط – الموازنة السنوية.</a:t>
            </a:r>
          </a:p>
          <a:p>
            <a:pPr algn="r" rtl="1"/>
            <a:r>
              <a:rPr lang="ar-JO" sz="3200" b="1" dirty="0" smtClean="0"/>
              <a:t>التخطيط وتوقعات المستقبل.</a:t>
            </a:r>
          </a:p>
          <a:p>
            <a:pPr algn="r" rtl="1"/>
            <a:r>
              <a:rPr lang="ar-JO" sz="3200" b="1" dirty="0" smtClean="0"/>
              <a:t>التسعير.</a:t>
            </a:r>
          </a:p>
          <a:p>
            <a:pPr algn="r" rtl="1"/>
            <a:r>
              <a:rPr lang="ar-JO" sz="3200" b="1" dirty="0" smtClean="0"/>
              <a:t>إحتساب التكاليف.</a:t>
            </a:r>
          </a:p>
          <a:p>
            <a:pPr algn="r" rtl="1"/>
            <a:r>
              <a:rPr lang="ar-JO" sz="3200" b="1" dirty="0" smtClean="0"/>
              <a:t>إحتساب مدة تسليم طلبية.</a:t>
            </a:r>
          </a:p>
          <a:p>
            <a:pPr algn="r" rtl="1"/>
            <a:r>
              <a:rPr lang="ar-JO" sz="3200" b="1" dirty="0" smtClean="0"/>
              <a:t>المكافئة.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>
                <a:solidFill>
                  <a:schemeClr val="accent6">
                    <a:lumMod val="75000"/>
                  </a:schemeClr>
                </a:solidFill>
              </a:rPr>
              <a:t>الجزء الثالث: رصد الإنحرافات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3200" b="1" dirty="0" smtClean="0">
                <a:solidFill>
                  <a:schemeClr val="accent6">
                    <a:lumMod val="75000"/>
                  </a:schemeClr>
                </a:solidFill>
              </a:rPr>
              <a:t>من بين وظائف الإدارة عموماً وإدارة الإنتاج خصوصاً..</a:t>
            </a:r>
          </a:p>
          <a:p>
            <a:pPr algn="r" rtl="1"/>
            <a:r>
              <a:rPr lang="ar-JO" sz="3200" b="1" dirty="0" smtClean="0">
                <a:solidFill>
                  <a:schemeClr val="accent6">
                    <a:lumMod val="75000"/>
                  </a:schemeClr>
                </a:solidFill>
              </a:rPr>
              <a:t>.. المتابعة.</a:t>
            </a:r>
          </a:p>
          <a:p>
            <a:pPr algn="r" rtl="1"/>
            <a:r>
              <a:rPr lang="ar-JO" sz="3200" b="1" dirty="0" smtClean="0">
                <a:solidFill>
                  <a:schemeClr val="accent6">
                    <a:lumMod val="75000"/>
                  </a:schemeClr>
                </a:solidFill>
              </a:rPr>
              <a:t>والمتابعة تهدف إلى رصد الإنحرافات.. رصد التراجعات.</a:t>
            </a:r>
            <a:endParaRPr lang="en-US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3074" name="Picture 2" descr="C:\Users\Eng.Nadim Asa'd\Desktop\Misc Picture\pencil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86200"/>
            <a:ext cx="4038600" cy="29717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الإنحرافات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en-US" b="1" dirty="0" smtClean="0"/>
              <a:t>Variations, variability, deviation</a:t>
            </a:r>
            <a:endParaRPr lang="ar-JO" b="1" dirty="0" smtClean="0"/>
          </a:p>
          <a:p>
            <a:pPr algn="r" rtl="1"/>
            <a:r>
              <a:rPr lang="ar-JO" sz="3200" b="1" dirty="0" smtClean="0"/>
              <a:t>وهي الخروج عن المألوف..</a:t>
            </a:r>
          </a:p>
          <a:p>
            <a:pPr algn="r" rtl="1"/>
            <a:r>
              <a:rPr lang="ar-JO" sz="3200" b="1" dirty="0" smtClean="0"/>
              <a:t>.. على إعتبار أن المألوف هو ..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sz="3200" b="1" dirty="0" smtClean="0"/>
              <a:t>تحقيق أهداف الإنتاج – إنتاج كميات كما هو مطلوب.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sz="3200" b="1" dirty="0" smtClean="0"/>
              <a:t>الحصول على جودة حسب المستويات المقبولة.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sz="3200" b="1" dirty="0" smtClean="0"/>
              <a:t>تحقيق النتائج المالية المتوقعة.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sz="3200" b="1" dirty="0" smtClean="0"/>
              <a:t>تسجيل نسبة حضور عمال مقبولة.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sz="3200" b="1" dirty="0" smtClean="0"/>
              <a:t>....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الإنحرافات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3200" b="1" dirty="0" smtClean="0"/>
              <a:t>إدارة الإنتاج ينبغي أن تتابع دراسة التقارير..</a:t>
            </a:r>
          </a:p>
          <a:p>
            <a:pPr algn="r" rtl="1"/>
            <a:r>
              <a:rPr lang="ar-JO" sz="3200" b="1" dirty="0" smtClean="0"/>
              <a:t>.. وأن تلاحظ أي إنحراف عن المسار</a:t>
            </a:r>
          </a:p>
          <a:p>
            <a:pPr algn="r" rtl="1"/>
            <a:r>
              <a:rPr lang="ar-JO" sz="3200" b="1" dirty="0" smtClean="0"/>
              <a:t>وأن تميز بين ما هو إنحراف طارئ..</a:t>
            </a:r>
          </a:p>
          <a:p>
            <a:pPr algn="r" rtl="1"/>
            <a:r>
              <a:rPr lang="ar-JO" sz="3200" b="1" dirty="0" smtClean="0"/>
              <a:t>.. وإنحراف مزمن ..جاء ليبقى.</a:t>
            </a:r>
          </a:p>
          <a:p>
            <a:pPr algn="r" rtl="1"/>
            <a:r>
              <a:rPr lang="ar-JO" sz="3200" b="1" dirty="0" smtClean="0"/>
              <a:t>والتعامل مع كل حالة كما ينبغي.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الجزء الرابع: الخطة التصحيحية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العمل على مقاربة النتائج للأهداف.</a:t>
            </a:r>
          </a:p>
          <a:p>
            <a:pPr algn="r" rtl="1"/>
            <a:r>
              <a:rPr lang="ar-JO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من أهم وظائف ادارة الإنتاج اليومية هو العمل على تحقيق الأهداف المطلوبة وتخطيها.</a:t>
            </a:r>
          </a:p>
          <a:p>
            <a:pPr algn="r" rtl="1"/>
            <a:r>
              <a:rPr lang="ar-JO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من خلال: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بناء القدرة على تحقيق الأهداف.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التعامل مع الإنحرافات والتراجعات.  </a:t>
            </a:r>
            <a:endParaRPr lang="en-US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098" name="Picture 2" descr="C:\Users\Eng.Nadim Asa'd\Desktop\Misc Picture\شارع البترا -إربد20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3276600"/>
            <a:ext cx="2286000" cy="3581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العمل على مقاربة النتائج للأهداف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sz="3200" b="1" dirty="0" smtClean="0"/>
              <a:t>تحليل الأسباب التي تمنع تحقيق الأهداف.</a:t>
            </a:r>
          </a:p>
          <a:p>
            <a:pPr algn="r" rtl="1"/>
            <a:r>
              <a:rPr lang="ar-JO" sz="3200" b="1" dirty="0" smtClean="0"/>
              <a:t>إستخدام أداة: تحليل المسببات الجذرية </a:t>
            </a:r>
          </a:p>
          <a:p>
            <a:pPr algn="r" rtl="1"/>
            <a:r>
              <a:rPr lang="ar-JO" sz="3200" b="1" dirty="0" smtClean="0"/>
              <a:t>إستخدام أداة: جدول عظام السمكة</a:t>
            </a:r>
            <a:endParaRPr lang="en-US" sz="3200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تحليل المسببات الجذرية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en-US" b="1" dirty="0" smtClean="0"/>
              <a:t>RCA, Root Cause Analysis</a:t>
            </a:r>
            <a:endParaRPr lang="ar-JO" b="1" dirty="0" smtClean="0"/>
          </a:p>
          <a:p>
            <a:pPr algn="r" rtl="1"/>
            <a:r>
              <a:rPr lang="ar-JO" b="1" dirty="0" smtClean="0"/>
              <a:t>وهو أداة تستخدم لمعرفة مسببات مشكلة التي ينبغي التعامل معها لحل المشكلة.</a:t>
            </a:r>
          </a:p>
          <a:p>
            <a:pPr algn="r" rtl="1"/>
            <a:r>
              <a:rPr lang="ar-JO" b="1" dirty="0" smtClean="0"/>
              <a:t>من المعروف أن لكل مشكلة سبب أو أكثر ..</a:t>
            </a:r>
          </a:p>
          <a:p>
            <a:pPr algn="r" rtl="1"/>
            <a:r>
              <a:rPr lang="ar-JO" b="1" dirty="0" smtClean="0"/>
              <a:t>.. وهذا السبب هو مشكلة بحد ذاتها..</a:t>
            </a:r>
          </a:p>
          <a:p>
            <a:pPr algn="r" rtl="1"/>
            <a:r>
              <a:rPr lang="ar-JO" b="1" dirty="0" smtClean="0"/>
              <a:t>.. وهكذا .. إلى أن يتم التوصل إلى سبب أو أكثر من المجدي التعامل معه بحيث يترك أثر إيجابي على المشكلة قيد البحث.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تحليل المسببات الجذرية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b="1" dirty="0" smtClean="0"/>
              <a:t>مثال:</a:t>
            </a:r>
          </a:p>
          <a:p>
            <a:pPr algn="r" rtl="1"/>
            <a:r>
              <a:rPr lang="ar-JO" b="1" dirty="0" smtClean="0"/>
              <a:t>المشكلة: تدني الإنتاج في المصنع.</a:t>
            </a:r>
          </a:p>
          <a:p>
            <a:pPr algn="r" rtl="1"/>
            <a:r>
              <a:rPr lang="ar-JO" b="1" dirty="0" smtClean="0"/>
              <a:t>السبب: تزايد الغياب.</a:t>
            </a:r>
          </a:p>
          <a:p>
            <a:pPr algn="r" rtl="1"/>
            <a:r>
              <a:rPr lang="ar-JO" b="1" dirty="0" smtClean="0"/>
              <a:t>السبب: البرودة الشديدة في قاعة الإنتاج.</a:t>
            </a:r>
          </a:p>
          <a:p>
            <a:pPr algn="r" rtl="1"/>
            <a:r>
              <a:rPr lang="ar-JO" b="1" dirty="0" smtClean="0"/>
              <a:t>السبب: تشغيل أجهزة التدفئة لساعات أقل.</a:t>
            </a:r>
          </a:p>
          <a:p>
            <a:pPr algn="r" rtl="1"/>
            <a:r>
              <a:rPr lang="ar-JO" b="1" dirty="0" smtClean="0"/>
              <a:t>السبب: قرار خفض مصاريف إتخذته الإدارة.</a:t>
            </a:r>
          </a:p>
          <a:p>
            <a:pPr algn="r" rtl="1"/>
            <a:r>
              <a:rPr lang="ar-JO" b="1" dirty="0" smtClean="0"/>
              <a:t>حل المشكلة: إلغاء القرار -- هنا لا يعنينا سبب إتخاذ القرار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إدارة النتائج وتحديد الإحتياجات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v"/>
            </a:pPr>
            <a:r>
              <a:rPr lang="ar-JO" sz="3200" b="1" dirty="0" smtClean="0"/>
              <a:t>من أهم وظائف الإدارة ..التعامل مع النتائج..إدارة النتائج..</a:t>
            </a:r>
          </a:p>
          <a:p>
            <a:pPr algn="r" rtl="1">
              <a:buNone/>
            </a:pPr>
            <a:r>
              <a:rPr lang="en-US" sz="3200" b="1" dirty="0" smtClean="0"/>
              <a:t>    </a:t>
            </a:r>
            <a:r>
              <a:rPr lang="ar-JO" sz="3200" b="1" dirty="0" smtClean="0"/>
              <a:t>... جعلها قابلة للقياس.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sz="3200" b="1" dirty="0" smtClean="0"/>
              <a:t>قياسها.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sz="3200" b="1" dirty="0" smtClean="0"/>
              <a:t>ضبطها ( السيطرة عليها ).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sz="3200" b="1" dirty="0" smtClean="0"/>
              <a:t>العمل على تحسينها.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sz="3200" b="1" dirty="0" smtClean="0"/>
              <a:t>إستثمار النتائج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sz="3200" b="1" dirty="0" smtClean="0"/>
              <a:t>تحديد الإحتياجات.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جدول عظام السمكة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en-US" b="1" dirty="0" smtClean="0"/>
              <a:t>Fish Bone Diagram</a:t>
            </a:r>
          </a:p>
          <a:p>
            <a:pPr algn="r" rtl="1"/>
            <a:r>
              <a:rPr lang="ar-JO" b="1" dirty="0" smtClean="0"/>
              <a:t>ويتكون من جدول يشبه الهيكل العظمي لسمكة.</a:t>
            </a:r>
          </a:p>
          <a:p>
            <a:pPr algn="r" rtl="1"/>
            <a:r>
              <a:rPr lang="ar-JO" b="1" dirty="0" smtClean="0"/>
              <a:t>بحيث يشير الرأس إلى المشكلة.</a:t>
            </a:r>
          </a:p>
          <a:p>
            <a:pPr algn="r" rtl="1"/>
            <a:r>
              <a:rPr lang="ar-JO" b="1" dirty="0" smtClean="0"/>
              <a:t>والجسم إلى ستة مجموعات أو عناصر رئيسية تتضمن أسباب محتملة للمشكلة.</a:t>
            </a:r>
          </a:p>
          <a:p>
            <a:pPr algn="r" rtl="1"/>
            <a:r>
              <a:rPr lang="ar-JO" b="1" dirty="0" smtClean="0"/>
              <a:t>يتفرع عن كل عنصر مسببات رئيسية ويتفرع عنها مسببات فرعية. </a:t>
            </a:r>
            <a:endParaRPr lang="en-US" b="1" dirty="0" smtClean="0"/>
          </a:p>
          <a:p>
            <a:pPr algn="r" rtl="1"/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جدول عظام السمكة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b="1" dirty="0" smtClean="0"/>
              <a:t>العناصر الرئيسية عادة ما تُحصر بـ :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المعدات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المواد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القوى البشرية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بيئة العمل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الطاقة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أساليب العمل ( النظم )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وسائل القياس – يمكن ضمها تحت النظم.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المهارات – يمكن ضمها تحت القوى البشرية.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مثال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b="1" dirty="0" smtClean="0"/>
              <a:t>المشكلة: تراجع الجودة.</a:t>
            </a:r>
          </a:p>
          <a:p>
            <a:pPr algn="r" rtl="1"/>
            <a:r>
              <a:rPr lang="ar-JO" b="1" dirty="0" smtClean="0"/>
              <a:t>العنصر الرئيسي: المعدات.</a:t>
            </a:r>
          </a:p>
          <a:p>
            <a:pPr algn="r" rtl="1"/>
            <a:r>
              <a:rPr lang="ar-JO" b="1" dirty="0" smtClean="0"/>
              <a:t>مسبب رئيسي: كثرة الأعطال.</a:t>
            </a:r>
          </a:p>
          <a:p>
            <a:pPr algn="r" rtl="1"/>
            <a:r>
              <a:rPr lang="ar-JO" b="1" dirty="0" smtClean="0"/>
              <a:t>مسبب ثانوي: تراجع أداء الصيانة.</a:t>
            </a:r>
          </a:p>
          <a:p>
            <a:pPr algn="r" rtl="1"/>
            <a:r>
              <a:rPr lang="ar-JO" b="1" dirty="0" smtClean="0"/>
              <a:t>مسبب فرعي: تراجع دافعية فنيي الصيانة.</a:t>
            </a:r>
          </a:p>
          <a:p>
            <a:pPr algn="r" rtl="1"/>
            <a:r>
              <a:rPr lang="ar-JO" b="1" dirty="0" smtClean="0"/>
              <a:t>السبب: قرار بإيقاف العمل الإضافي.</a:t>
            </a:r>
          </a:p>
          <a:p>
            <a:pPr algn="r" rtl="1">
              <a:buNone/>
            </a:pPr>
            <a:r>
              <a:rPr lang="ar-JO" b="1" dirty="0" smtClean="0"/>
              <a:t>.... يتم التعامل مع العناصر الرئيسية الأخرى .. فربما كان هناك أسباب أخرى...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الجزء الخامس: التحسين 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تتبنى الإدارات الحكيمة – بعيدة النظر – سياسة التحسين المستمر.</a:t>
            </a:r>
          </a:p>
          <a:p>
            <a:pPr algn="r" rtl="1"/>
            <a:r>
              <a:rPr lang="ar-JO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على مبدأ وجود مجال للتحسين دائماً.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5122" name="Picture 2" descr="C:\Users\Eng.Nadim Asa'd\Desktop\Misc Picture\ston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733800"/>
            <a:ext cx="3886200" cy="3124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التحسين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q"/>
            </a:pPr>
            <a:r>
              <a:rPr lang="ar-JO" b="1" dirty="0" smtClean="0"/>
              <a:t>يشمل التحسين مجالات عديدة..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المنتجات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الجودة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عمليات الإنتاج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معدات الإنتاج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مكان العمل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علاقات العمل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..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التحسين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هناك فلسفتان في التحسين:</a:t>
            </a:r>
          </a:p>
          <a:p>
            <a:pPr algn="r" rtl="1">
              <a:buNone/>
            </a:pPr>
            <a:r>
              <a:rPr lang="ar-JO" b="1" dirty="0" smtClean="0"/>
              <a:t>الأولى: إعادة التصميم..</a:t>
            </a:r>
            <a:r>
              <a:rPr lang="en-US" b="1" dirty="0" smtClean="0"/>
              <a:t>re-design </a:t>
            </a:r>
            <a:endParaRPr lang="ar-JO" b="1" dirty="0" smtClean="0"/>
          </a:p>
          <a:p>
            <a:pPr algn="r" rtl="1">
              <a:buNone/>
            </a:pPr>
            <a:r>
              <a:rPr lang="ar-JO" b="1" dirty="0" smtClean="0"/>
              <a:t>الثانية: التحسين المستمر.. </a:t>
            </a:r>
            <a:r>
              <a:rPr lang="en-US" b="1" dirty="0" smtClean="0"/>
              <a:t>Continuous improvement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إعادة التصميم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r>
              <a:rPr lang="ar-JO" b="1" dirty="0" smtClean="0"/>
              <a:t>ويسعى إلى إحداث تغيير جذري شامل وسريع.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التحسين المستمر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r>
              <a:rPr lang="ar-JO" b="1" dirty="0" smtClean="0"/>
              <a:t> ويسعى إلى إحداث تحسينات طفيفة على الدوام بمشاركة جميع العاملين.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التحسين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يجب بناء قنوات وآليات للإستماع إلى مقترحات وآراء جميع العاملين.</a:t>
            </a:r>
          </a:p>
          <a:p>
            <a:pPr algn="r" rtl="1"/>
            <a:r>
              <a:rPr lang="ar-JO" b="1" dirty="0" smtClean="0"/>
              <a:t>ثم أخذ ما يمكن تطبيقه منها وترجمته إلى واقع عملي.</a:t>
            </a:r>
          </a:p>
          <a:p>
            <a:pPr algn="r" rtl="1"/>
            <a:r>
              <a:rPr lang="ar-JO" b="1" dirty="0" smtClean="0"/>
              <a:t>.. وعدم إغفال مكافئة صاحب الفكرة..!!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اليوم الثالث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>
              <a:buFont typeface="Wingdings" pitchFamily="2" charset="2"/>
              <a:buChar char="q"/>
            </a:pPr>
            <a:r>
              <a:rPr lang="ar-JO" sz="3200" b="1" dirty="0" smtClean="0"/>
              <a:t>إدارة النتائج</a:t>
            </a:r>
            <a:endParaRPr lang="en-US" sz="3200" b="1" dirty="0" smtClean="0"/>
          </a:p>
          <a:p>
            <a:pPr algn="r" rtl="1"/>
            <a:r>
              <a:rPr lang="ar-JO" sz="3200" b="1" dirty="0" smtClean="0"/>
              <a:t>قياس الأداء. </a:t>
            </a:r>
          </a:p>
          <a:p>
            <a:pPr algn="r" rtl="1"/>
            <a:r>
              <a:rPr lang="ar-JO" sz="3200" b="1" dirty="0" smtClean="0"/>
              <a:t>تحديد الأهداف.</a:t>
            </a:r>
          </a:p>
          <a:p>
            <a:pPr algn="r" rtl="1"/>
            <a:r>
              <a:rPr lang="ar-JO" sz="3200" b="1" dirty="0" smtClean="0"/>
              <a:t>رصد الإنحراف.</a:t>
            </a:r>
          </a:p>
          <a:p>
            <a:pPr algn="r" rtl="1"/>
            <a:r>
              <a:rPr lang="ar-JO" sz="3200" b="1" dirty="0" smtClean="0"/>
              <a:t>التصحيح.</a:t>
            </a:r>
          </a:p>
          <a:p>
            <a:pPr algn="r" rtl="1"/>
            <a:r>
              <a:rPr lang="ar-JO" sz="3200" b="1" dirty="0" smtClean="0"/>
              <a:t>التحسين.</a:t>
            </a:r>
          </a:p>
          <a:p>
            <a:pPr algn="r" rtl="1"/>
            <a:r>
              <a:rPr lang="ar-JO" sz="3200" b="1" dirty="0" smtClean="0"/>
              <a:t> التقارير.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sz="3200" b="1" dirty="0" smtClean="0"/>
              <a:t>تخطيط إحتياجات الانتاج.</a:t>
            </a:r>
          </a:p>
          <a:p>
            <a:pPr algn="r" rtl="1"/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smtClean="0"/>
              <a:t>سبع نصائح للتحسين الذاتي</a:t>
            </a:r>
            <a:endParaRPr lang="en-US" sz="5400" b="1" smtClean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algn="r" rtl="1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ar-JO" b="1" dirty="0" smtClean="0"/>
              <a:t>كن موضوعياً تقدم الحقائق على المشاعر وتتحمل المسئولية وتقوم بالمبادرة.</a:t>
            </a:r>
          </a:p>
          <a:p>
            <a:pPr marL="609600" indent="-609600" algn="r" rtl="1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ar-JO" b="1" dirty="0" smtClean="0"/>
              <a:t>إبدأ واضعاً النهاية أمام عينيك.</a:t>
            </a:r>
          </a:p>
          <a:p>
            <a:pPr marL="609600" indent="-609600" algn="r" rtl="1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ar-JO" b="1" dirty="0" smtClean="0"/>
              <a:t>إبني جدول أولوياتك جيداً.</a:t>
            </a:r>
          </a:p>
          <a:p>
            <a:pPr marL="609600" indent="-609600" algn="r" rtl="1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ar-JO" b="1" dirty="0" smtClean="0"/>
              <a:t>فكر بمصلحة جميع الأطراف.</a:t>
            </a:r>
          </a:p>
          <a:p>
            <a:pPr marL="609600" indent="-609600" algn="r" rtl="1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ar-JO" b="1" dirty="0" smtClean="0"/>
              <a:t>إعمل على أن تفهم أولاً ثم أن تُفهم.</a:t>
            </a:r>
          </a:p>
          <a:p>
            <a:pPr marL="609600" indent="-609600" algn="r" rtl="1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800" b="1" dirty="0" smtClean="0"/>
              <a:t>Synergize</a:t>
            </a:r>
            <a:r>
              <a:rPr lang="ar-JO" sz="2800" b="1" dirty="0" smtClean="0"/>
              <a:t>تعاون </a:t>
            </a:r>
            <a:endParaRPr lang="en-US" sz="2800" b="1" dirty="0" smtClean="0"/>
          </a:p>
          <a:p>
            <a:pPr marL="609600" indent="-609600" algn="r" rtl="1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ar-JO" b="1" dirty="0" smtClean="0"/>
              <a:t>عد جيداً لأي عمل تقدم عليه. 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dirty="0" smtClean="0">
                <a:solidFill>
                  <a:srgbClr val="FF0000"/>
                </a:solidFill>
              </a:rPr>
              <a:t>التحسين</a:t>
            </a:r>
            <a:endParaRPr lang="en-US" sz="5400" b="1" dirty="0" smtClean="0">
              <a:solidFill>
                <a:srgbClr val="FF0000"/>
              </a:solidFill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r" rtl="1" eaLnBrk="1" hangingPunct="1">
              <a:buFont typeface="Wingdings" pitchFamily="2" charset="2"/>
              <a:buBlip>
                <a:blip r:embed="rId3"/>
              </a:buBlip>
            </a:pPr>
            <a:r>
              <a:rPr lang="ar-JO" b="1" dirty="0" smtClean="0">
                <a:solidFill>
                  <a:srgbClr val="1C1C1C"/>
                </a:solidFill>
              </a:rPr>
              <a:t>من المفيد جداً أن تستوعب المفاهيم الأساسية التالية لـ:</a:t>
            </a:r>
          </a:p>
          <a:p>
            <a:pPr algn="r" rtl="1" eaLnBrk="1" hangingPunct="1">
              <a:buFont typeface="Wingdings" pitchFamily="2" charset="2"/>
              <a:buBlip>
                <a:blip r:embed="rId3"/>
              </a:buBlip>
            </a:pPr>
            <a:r>
              <a:rPr lang="ar-JO" b="1" dirty="0" smtClean="0">
                <a:solidFill>
                  <a:srgbClr val="1C1C1C"/>
                </a:solidFill>
              </a:rPr>
              <a:t>التحسين.</a:t>
            </a:r>
          </a:p>
          <a:p>
            <a:pPr algn="r" rtl="1" eaLnBrk="1" hangingPunct="1">
              <a:buFont typeface="Wingdings" pitchFamily="2" charset="2"/>
              <a:buBlip>
                <a:blip r:embed="rId3"/>
              </a:buBlip>
            </a:pPr>
            <a:r>
              <a:rPr lang="ar-JO" b="1" dirty="0" smtClean="0">
                <a:solidFill>
                  <a:srgbClr val="1C1C1C"/>
                </a:solidFill>
              </a:rPr>
              <a:t>التغيير.</a:t>
            </a:r>
          </a:p>
          <a:p>
            <a:pPr algn="r" rtl="1" eaLnBrk="1" hangingPunct="1">
              <a:buFont typeface="Wingdings" pitchFamily="2" charset="2"/>
              <a:buBlip>
                <a:blip r:embed="rId3"/>
              </a:buBlip>
            </a:pPr>
            <a:r>
              <a:rPr lang="ar-JO" b="1" dirty="0" smtClean="0">
                <a:solidFill>
                  <a:srgbClr val="1C1C1C"/>
                </a:solidFill>
              </a:rPr>
              <a:t>التطوير.</a:t>
            </a:r>
          </a:p>
          <a:p>
            <a:pPr algn="r" rtl="1" eaLnBrk="1" hangingPunct="1">
              <a:buFont typeface="Wingdings" pitchFamily="2" charset="2"/>
              <a:buBlip>
                <a:blip r:embed="rId3"/>
              </a:buBlip>
            </a:pPr>
            <a:r>
              <a:rPr lang="ar-JO" b="1" dirty="0" smtClean="0">
                <a:solidFill>
                  <a:srgbClr val="1C1C1C"/>
                </a:solidFill>
              </a:rPr>
              <a:t>.. وتؤمن بأهمية التحسين والتغيير وتصبح من مؤيديهما .</a:t>
            </a:r>
          </a:p>
          <a:p>
            <a:pPr eaLnBrk="1" hangingPunct="1">
              <a:buFont typeface="Wingdings" pitchFamily="2" charset="2"/>
              <a:buBlip>
                <a:blip r:embed="rId3"/>
              </a:buBlip>
            </a:pPr>
            <a:endParaRPr lang="en-US" b="1" dirty="0" smtClean="0">
              <a:solidFill>
                <a:srgbClr val="1C1C1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>
                <a:solidFill>
                  <a:schemeClr val="accent2"/>
                </a:solidFill>
              </a:rPr>
              <a:t>الجزء السادس: التقارير </a:t>
            </a:r>
            <a:endParaRPr lang="en-US" b="1" dirty="0">
              <a:solidFill>
                <a:schemeClr val="accent2"/>
              </a:solidFill>
            </a:endParaRPr>
          </a:p>
        </p:txBody>
      </p:sp>
      <p:pic>
        <p:nvPicPr>
          <p:cNvPr id="6146" name="Picture 2" descr="C:\Users\Eng.Nadim Asa'd\Desktop\Misc Picture\drop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191000"/>
            <a:ext cx="3657600" cy="26669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 eaLnBrk="1" hangingPunct="1"/>
            <a:r>
              <a:rPr lang="ar-JO" b="1" dirty="0" smtClean="0"/>
              <a:t>في هذاالجزء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 eaLnBrk="1" hangingPunct="1"/>
            <a:r>
              <a:rPr lang="ar-JO" b="1" smtClean="0"/>
              <a:t>نستعرض أنواع التقارير.</a:t>
            </a:r>
          </a:p>
          <a:p>
            <a:pPr algn="r" rtl="1" eaLnBrk="1" hangingPunct="1"/>
            <a:r>
              <a:rPr lang="ar-JO" b="1" smtClean="0"/>
              <a:t>تدريب على إعداد مختلف أنواع التقارير.</a:t>
            </a:r>
          </a:p>
          <a:p>
            <a:pPr algn="r" rtl="1" eaLnBrk="1" hangingPunct="1"/>
            <a:r>
              <a:rPr lang="ar-JO" b="1" smtClean="0"/>
              <a:t>قياس نجاح التقارير.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smtClean="0"/>
              <a:t>التقارير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 eaLnBrk="1" hangingPunct="1"/>
            <a:r>
              <a:rPr lang="ar-JO" b="1" dirty="0" smtClean="0"/>
              <a:t>التقارير هي أداة إدارية للحصول على معلومات عن بعض جوانب أداء المؤسسة.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SA" b="1" smtClean="0"/>
              <a:t>التقارير</a:t>
            </a:r>
            <a:endParaRPr lang="ar-JO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ar-SA" dirty="0" smtClean="0"/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b="1" dirty="0" smtClean="0"/>
              <a:t>أنواع التقارير: 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b="1" dirty="0" smtClean="0"/>
              <a:t>تقارير شفهية وتقارير تحريرية 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b="1" dirty="0" smtClean="0"/>
              <a:t>تقارير نصية وتقارير مجدولة 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b="1" dirty="0" smtClean="0"/>
              <a:t>تقارير لمرة واحدة وتقارير دورية 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b="1" dirty="0" smtClean="0"/>
              <a:t>تقارير خاصة مثل تلك المسماة ” تقارير إدارية ” 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b="1" dirty="0" smtClean="0"/>
              <a:t>تقارير مالية وتقارير المخزون وتقارير الإنتاج وتقارير الجودة.. 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b="1" smtClean="0"/>
              <a:t>التقارير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ar-SA" dirty="0" smtClean="0"/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b="1" dirty="0" smtClean="0"/>
              <a:t>يجب تحديد تخصص التقرير: 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b="1" dirty="0" smtClean="0"/>
              <a:t>بالبعد التنظيمي ( خط الإنتاج س ، قسم ص ) 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b="1" dirty="0" smtClean="0"/>
              <a:t>بالبعد الزمني (تقرير يومي، شهري، تقرير يغطي فترة من..إلى..) 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b="1" dirty="0" smtClean="0"/>
              <a:t>تحديد المتغيرات ( أبعاد عملية الإنتاج ) التي يُراد متابعتها. 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b="1" dirty="0" smtClean="0"/>
              <a:t>تحديد وسائل القياس والمقارنة – أرقام ونسب مئوية. 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b="1" dirty="0" smtClean="0"/>
              <a:t>حجم التفاصيل المبني عليها التقرير. 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SA" b="1" dirty="0" smtClean="0"/>
              <a:t/>
            </a:r>
            <a:br>
              <a:rPr lang="ar-SA" b="1" dirty="0" smtClean="0"/>
            </a:b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b="1" smtClean="0"/>
              <a:t>أهمية التقارير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 eaLnBrk="1" hangingPunct="1"/>
            <a:r>
              <a:rPr lang="ar-JO" b="1" smtClean="0"/>
              <a:t>منظومة التقارير مهمة جداً لأي مؤسسة.</a:t>
            </a:r>
          </a:p>
          <a:p>
            <a:pPr algn="r" rtl="1" eaLnBrk="1" hangingPunct="1"/>
            <a:r>
              <a:rPr lang="ar-JO" b="1" smtClean="0"/>
              <a:t>ويعتمد نجاح المؤسسة على :</a:t>
            </a:r>
          </a:p>
          <a:p>
            <a:pPr algn="r" rtl="1" eaLnBrk="1" hangingPunct="1">
              <a:buFont typeface="Wingdings" pitchFamily="2" charset="2"/>
              <a:buChar char="Ø"/>
            </a:pPr>
            <a:r>
              <a:rPr lang="ar-JO" b="1" smtClean="0"/>
              <a:t>على حسن تصميم التقارير.</a:t>
            </a:r>
          </a:p>
          <a:p>
            <a:pPr algn="r" rtl="1" eaLnBrk="1" hangingPunct="1">
              <a:buFont typeface="Wingdings" pitchFamily="2" charset="2"/>
              <a:buChar char="Ø"/>
            </a:pPr>
            <a:r>
              <a:rPr lang="ar-JO" b="1" smtClean="0"/>
              <a:t>دقة محتوياتها.</a:t>
            </a:r>
          </a:p>
          <a:p>
            <a:pPr algn="r" rtl="1" eaLnBrk="1" hangingPunct="1">
              <a:buFont typeface="Wingdings" pitchFamily="2" charset="2"/>
              <a:buChar char="Ø"/>
            </a:pPr>
            <a:r>
              <a:rPr lang="ar-JO" b="1" smtClean="0"/>
              <a:t>وتفشي ثقافة الإستقادة القصوى منها.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smtClean="0"/>
              <a:t>تقارير الجودة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ar-SA" dirty="0" smtClean="0"/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b="1" dirty="0" smtClean="0"/>
              <a:t>تقاس الجودة بـ: 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b="1" dirty="0" smtClean="0"/>
              <a:t>عدد الأخطاء أثناء الإنتاج. 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b="1" dirty="0" smtClean="0"/>
              <a:t>عدد الأخطاء بعد الإنتاج. 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b="1" dirty="0" smtClean="0"/>
              <a:t>عدد القطع النخب الثاني. 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b="1" dirty="0" smtClean="0"/>
              <a:t>عدد القطع التالفة. 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b="1" dirty="0" smtClean="0"/>
              <a:t>عدد القطع التي تم تصليحها. 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b="1" dirty="0" smtClean="0"/>
              <a:t>عدد أخطاء التغليف.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smtClean="0"/>
              <a:t>تقارير الإنتاج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ar-SA" dirty="0" smtClean="0"/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sz="3800" b="1" dirty="0" smtClean="0"/>
              <a:t>خطوات بناء التقارير: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sz="3800" b="1" dirty="0" smtClean="0"/>
              <a:t>يقاس الإنتاج  بإحتساب الكمية التي تم إنتاجها فعلياً.. 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sz="3800" b="1" dirty="0" smtClean="0"/>
              <a:t>ويقارن مع الهدف المحدد للفريق..ويعبر عنه بنسبة مئوية. 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sz="3800" b="1" dirty="0" smtClean="0"/>
              <a:t>ويقارن مع إنتاج خطوط أخرى.. 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sz="3800" b="1" dirty="0" smtClean="0"/>
              <a:t>ويقارن مع إنتاج اليوم السابق.. 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sz="3800" b="1" dirty="0" smtClean="0"/>
              <a:t>ويقارن مع المتوسط منذ بداية المدة. 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sz="3800" b="1" dirty="0" smtClean="0"/>
              <a:t>ويقاس الإنتاج كذلك بإحتساب كفاءة الخط مبنية على الإنتاج.. 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sz="3800" b="1" dirty="0" smtClean="0"/>
              <a:t>وتجري المقارنات بنفس الطريقة. 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sz="3800" b="1" dirty="0" smtClean="0"/>
              <a:t>كما يمكن إحتساب التكلفة كمقياس للإنتاج. 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ar-JO" sz="3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JO" b="1" dirty="0" smtClean="0">
                <a:solidFill>
                  <a:schemeClr val="accent4">
                    <a:lumMod val="75000"/>
                  </a:schemeClr>
                </a:solidFill>
              </a:rPr>
              <a:t>الجزء الأول: قياس</a:t>
            </a:r>
            <a:r>
              <a:rPr lang="ar-JO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ar-JO" b="1" dirty="0" smtClean="0">
                <a:solidFill>
                  <a:schemeClr val="accent4">
                    <a:lumMod val="75000"/>
                  </a:schemeClr>
                </a:solidFill>
              </a:rPr>
              <a:t>النتائج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q"/>
            </a:pPr>
            <a:r>
              <a:rPr lang="ar-JO" sz="3200" b="1" dirty="0" smtClean="0">
                <a:solidFill>
                  <a:schemeClr val="accent4">
                    <a:lumMod val="75000"/>
                  </a:schemeClr>
                </a:solidFill>
              </a:rPr>
              <a:t>الإنتاج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:</a:t>
            </a:r>
            <a:endParaRPr lang="ar-JO" sz="32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r" rtl="1"/>
            <a:r>
              <a:rPr lang="ar-JO" sz="3200" b="1" dirty="0" smtClean="0">
                <a:solidFill>
                  <a:schemeClr val="accent4">
                    <a:lumMod val="75000"/>
                  </a:schemeClr>
                </a:solidFill>
              </a:rPr>
              <a:t>كمية الإنتاج</a:t>
            </a:r>
          </a:p>
          <a:p>
            <a:pPr algn="r" rtl="1"/>
            <a:r>
              <a:rPr lang="ar-JO" sz="3200" b="1" dirty="0" smtClean="0">
                <a:solidFill>
                  <a:schemeClr val="accent4">
                    <a:lumMod val="75000"/>
                  </a:schemeClr>
                </a:solidFill>
              </a:rPr>
              <a:t>الإنتاج التراكمي</a:t>
            </a:r>
          </a:p>
          <a:p>
            <a:pPr algn="r" rtl="1"/>
            <a:r>
              <a:rPr lang="ar-JO" sz="3200" b="1" dirty="0" smtClean="0">
                <a:solidFill>
                  <a:schemeClr val="accent4">
                    <a:lumMod val="75000"/>
                  </a:schemeClr>
                </a:solidFill>
              </a:rPr>
              <a:t>مقارنات</a:t>
            </a:r>
          </a:p>
        </p:txBody>
      </p:sp>
      <p:pic>
        <p:nvPicPr>
          <p:cNvPr id="1026" name="Picture 2" descr="C:\Users\Eng.Nadim Asa'd\Desktop\Misc Picture\bul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267200"/>
            <a:ext cx="3962400" cy="25907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smtClean="0"/>
              <a:t>تقارير المخزون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 eaLnBrk="1" hangingPunct="1"/>
            <a:endParaRPr lang="ar-JO" smtClean="0"/>
          </a:p>
          <a:p>
            <a:pPr algn="r" rtl="1" eaLnBrk="1" hangingPunct="1"/>
            <a:r>
              <a:rPr lang="ar-SA" b="1" smtClean="0"/>
              <a:t>تعد تقارير المخزون  لمعرفة الكميات المتوفرة من مدخلات الإنتاج المختلفة لغاية: </a:t>
            </a:r>
          </a:p>
          <a:p>
            <a:pPr algn="r" rtl="1" eaLnBrk="1" hangingPunct="1"/>
            <a:r>
              <a:rPr lang="ar-SA" b="1" smtClean="0"/>
              <a:t>تعزيز المخزون المتناقص </a:t>
            </a:r>
          </a:p>
          <a:p>
            <a:pPr algn="r" rtl="1" eaLnBrk="1" hangingPunct="1"/>
            <a:r>
              <a:rPr lang="ar-SA" b="1" smtClean="0"/>
              <a:t>لأغراض محاسبية </a:t>
            </a:r>
          </a:p>
          <a:p>
            <a:pPr algn="r" rtl="1" eaLnBrk="1" hangingPunct="1">
              <a:buFont typeface="Arial" charset="0"/>
              <a:buNone/>
            </a:pPr>
            <a:r>
              <a:rPr lang="ar-SA" b="1" smtClean="0"/>
              <a:t> </a:t>
            </a:r>
            <a:br>
              <a:rPr lang="ar-SA" b="1" smtClean="0"/>
            </a:br>
            <a:endParaRPr lang="ar-SA" b="1" smtClean="0"/>
          </a:p>
          <a:p>
            <a:pPr algn="r" rtl="1" eaLnBrk="1" hangingPunct="1"/>
            <a:endParaRPr lang="ar-JO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sz="5400" b="1" smtClean="0"/>
              <a:t>تقارير شؤون الموظفين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ar-SA" dirty="0" smtClean="0"/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b="1" dirty="0" smtClean="0"/>
              <a:t>تعد تقارير شؤون الموظفين لإبراز جوانب محددة مثل: 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b="1" dirty="0" smtClean="0"/>
              <a:t>الغياب. 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b="1" dirty="0" smtClean="0"/>
              <a:t>الإستقالات. 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b="1" dirty="0" smtClean="0"/>
              <a:t>الإجازات. 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b="1" dirty="0" smtClean="0"/>
              <a:t>التعيينات. 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b="1" dirty="0" smtClean="0"/>
              <a:t>ويعبر عنها كأرقام وكنسب مئوية. 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b="1" dirty="0" smtClean="0"/>
              <a:t>وتقارن مع نتائج فترات مشابهة. 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SA" b="1" dirty="0" smtClean="0"/>
              <a:t/>
            </a:r>
            <a:br>
              <a:rPr lang="ar-SA" b="1" dirty="0" smtClean="0"/>
            </a:br>
            <a:endParaRPr lang="ar-SA" b="1" dirty="0" smtClean="0"/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SA" b="1" smtClean="0"/>
              <a:t>وسائل القياس والمقارنة</a:t>
            </a:r>
            <a:endParaRPr lang="ar-JO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ar-SA" dirty="0" smtClean="0"/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b="1" dirty="0" smtClean="0"/>
              <a:t>النسب المئوية. 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b="1" dirty="0" smtClean="0"/>
              <a:t>مقارنة مع نتائج اليوم ( الشهر ) السابق. 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b="1" dirty="0" smtClean="0"/>
              <a:t>مقارنة نتائج أشخاص وفرق تعمل تحت ظروف متشابهة. 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b="1" dirty="0" smtClean="0"/>
              <a:t>مقارنة مع فترة سابقة مشابهة ( مقارنة الفصل الأول مع الفصل الأول من السنة السابقة ). 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b="1" dirty="0" smtClean="0"/>
              <a:t>مقارنة مع أهداف موضوعة مسبقاً. </a:t>
            </a:r>
          </a:p>
          <a:p>
            <a:pPr algn="r" rt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ar-SA" b="1" dirty="0" smtClean="0"/>
              <a:t>مقارنة مع خطة سنوية ( موازنة ).</a:t>
            </a:r>
            <a:r>
              <a:rPr lang="ar-SA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SA" b="1" smtClean="0"/>
              <a:t>عوامل نجاح التقارير</a:t>
            </a:r>
            <a:endParaRPr lang="ar-JO" smtClean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ar-SA" smtClean="0"/>
          </a:p>
          <a:p>
            <a:pPr algn="r" rtl="1" eaLnBrk="1" hangingPunct="1"/>
            <a:r>
              <a:rPr lang="ar-SA" b="1" smtClean="0"/>
              <a:t>التصميم المناسب </a:t>
            </a:r>
          </a:p>
          <a:p>
            <a:pPr algn="r" rtl="1" eaLnBrk="1" hangingPunct="1"/>
            <a:r>
              <a:rPr lang="ar-SA" b="1" smtClean="0"/>
              <a:t>الوضوح </a:t>
            </a:r>
          </a:p>
          <a:p>
            <a:pPr algn="r" rtl="1" eaLnBrk="1" hangingPunct="1"/>
            <a:r>
              <a:rPr lang="ar-SA" b="1" smtClean="0"/>
              <a:t>الدقة </a:t>
            </a:r>
          </a:p>
          <a:p>
            <a:pPr algn="r" rtl="1" eaLnBrk="1" hangingPunct="1"/>
            <a:r>
              <a:rPr lang="ar-SA" b="1" smtClean="0"/>
              <a:t>التوقيت الجيد – في الإعداد والإطلاع </a:t>
            </a:r>
            <a:endParaRPr lang="ar-JO" b="1" smtClean="0"/>
          </a:p>
          <a:p>
            <a:pPr algn="r" rtl="1" eaLnBrk="1" hangingPunct="1"/>
            <a:r>
              <a:rPr lang="ar-JO" b="1" smtClean="0"/>
              <a:t>التوزيع المدروس</a:t>
            </a:r>
            <a:endParaRPr lang="ar-SA" b="1" smtClean="0"/>
          </a:p>
          <a:p>
            <a:pPr algn="r" rtl="1" eaLnBrk="1" hangingPunct="1"/>
            <a:endParaRPr lang="ar-JO" b="1" smtClean="0"/>
          </a:p>
          <a:p>
            <a:pPr algn="r" rtl="1" eaLnBrk="1" hangingPunct="1"/>
            <a:endParaRPr lang="ar-JO" b="1" smtClean="0"/>
          </a:p>
          <a:p>
            <a:pPr algn="r" rtl="1" eaLnBrk="1" hangingPunct="1"/>
            <a:endParaRPr lang="ar-JO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b="1" smtClean="0"/>
              <a:t>التقارير المالية</a:t>
            </a:r>
            <a:endParaRPr lang="ar-JO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 eaLnBrk="1" hangingPunct="1">
              <a:buFont typeface="Arial" charset="0"/>
              <a:buNone/>
            </a:pPr>
            <a:r>
              <a:rPr lang="ar-SA" smtClean="0"/>
              <a:t> </a:t>
            </a:r>
            <a:br>
              <a:rPr lang="ar-SA" smtClean="0"/>
            </a:br>
            <a:r>
              <a:rPr lang="ar-SA" b="1" smtClean="0"/>
              <a:t>هناك تقرير  شهري ” قائمة الدخل ” يظهر فيه الأداء المالي للمصنع خلال المدة. </a:t>
            </a:r>
          </a:p>
          <a:p>
            <a:pPr algn="r" rtl="1" eaLnBrk="1" hangingPunct="1"/>
            <a:r>
              <a:rPr lang="ar-SA" b="1" smtClean="0"/>
              <a:t>ويمكن إعداد تقرير يومي للمصنع .. </a:t>
            </a:r>
          </a:p>
          <a:p>
            <a:pPr algn="r" rtl="1" eaLnBrk="1" hangingPunct="1"/>
            <a:r>
              <a:rPr lang="ar-SA" b="1" smtClean="0"/>
              <a:t>.. ويمكن إعداد التقرير لخط محدد لمعرفة أداءة المالي.. </a:t>
            </a:r>
          </a:p>
          <a:p>
            <a:pPr algn="r" rtl="1" eaLnBrk="1" hangingPunct="1"/>
            <a:r>
              <a:rPr lang="ar-SA" b="1" smtClean="0"/>
              <a:t>.. ويمكن إعداد التقرير لطلبية محددة لمعرفة جدوى الطلبية. </a:t>
            </a:r>
          </a:p>
          <a:p>
            <a:pPr algn="r" rtl="1" eaLnBrk="1" hangingPunct="1"/>
            <a:r>
              <a:rPr lang="ar-SA" b="1" smtClean="0"/>
              <a:t>وهناك تقارير أخرى تتعلق بالتحصيل، توفر السيولة.. </a:t>
            </a:r>
          </a:p>
          <a:p>
            <a:pPr algn="r" rtl="1" eaLnBrk="1" hangingPunct="1"/>
            <a:endParaRPr lang="ar-JO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JO" b="1" smtClean="0"/>
              <a:t>ورشة عمل</a:t>
            </a:r>
            <a:endParaRPr lang="ar-JO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 eaLnBrk="1" hangingPunct="1"/>
            <a:r>
              <a:rPr lang="ar-JO" b="1" smtClean="0"/>
              <a:t>تصميم تقرير الإنتاج وحركة المواد.</a:t>
            </a:r>
          </a:p>
          <a:p>
            <a:pPr algn="r" rtl="1" eaLnBrk="1" hangingPunct="1"/>
            <a:r>
              <a:rPr lang="ar-JO" b="1" smtClean="0"/>
              <a:t>تصميم تقرير متابعة الطلبيات.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الجزء السابع: التعامل مع النتائج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3200" b="1" dirty="0" smtClean="0"/>
              <a:t>تحقيق المطلوب.</a:t>
            </a:r>
          </a:p>
          <a:p>
            <a:pPr algn="r" rtl="1"/>
            <a:r>
              <a:rPr lang="ar-JO" sz="3200" b="1" dirty="0" smtClean="0"/>
              <a:t>عدم تحقيق المطلوب.</a:t>
            </a:r>
            <a:endParaRPr lang="en-US" sz="3200" b="1" dirty="0"/>
          </a:p>
        </p:txBody>
      </p:sp>
      <p:pic>
        <p:nvPicPr>
          <p:cNvPr id="1026" name="Picture 2" descr="C:\Users\Eng.Nadim Asa'd\Desktop\Misc Picture\577025_414600838561754_744667210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495800"/>
            <a:ext cx="3124200" cy="2362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إدارة النجاح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q"/>
            </a:pPr>
            <a:r>
              <a:rPr lang="ar-JO" sz="3200" b="1" dirty="0" smtClean="0"/>
              <a:t>النجاح حالة يسعد لها الجميع.</a:t>
            </a:r>
          </a:p>
          <a:p>
            <a:pPr algn="r" rtl="1"/>
            <a:r>
              <a:rPr lang="ar-JO" sz="3200" b="1" dirty="0" smtClean="0"/>
              <a:t>وقد يحتفلوا بذلك.</a:t>
            </a:r>
          </a:p>
          <a:p>
            <a:pPr algn="r" rtl="1"/>
            <a:r>
              <a:rPr lang="ar-JO" sz="3200" b="1" dirty="0" smtClean="0"/>
              <a:t>لا يجوز أن يتوقف الأمر عند ذلك..   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إدارة النجاح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>
              <a:buFont typeface="Wingdings" pitchFamily="2" charset="2"/>
              <a:buChar char="q"/>
            </a:pPr>
            <a:r>
              <a:rPr lang="ar-JO" sz="3200" b="1" dirty="0" smtClean="0"/>
              <a:t>ينبغي على الإدارة أن تقوم بما يلي:...</a:t>
            </a:r>
          </a:p>
          <a:p>
            <a:pPr algn="r" rtl="1"/>
            <a:r>
              <a:rPr lang="ar-JO" sz="3200" b="1" dirty="0" smtClean="0"/>
              <a:t>تحليل أسباب النجاح.</a:t>
            </a:r>
          </a:p>
          <a:p>
            <a:pPr algn="r" rtl="1"/>
            <a:r>
              <a:rPr lang="ar-JO" sz="3200" b="1" dirty="0" smtClean="0"/>
              <a:t>مكافئة المساهمين في النجاح ... بما يتناسب مع مقدار مساهماتهم.</a:t>
            </a:r>
          </a:p>
          <a:p>
            <a:pPr algn="r" rtl="1"/>
            <a:r>
              <a:rPr lang="ar-JO" sz="3200" b="1" dirty="0" smtClean="0"/>
              <a:t>إبتكار أساليب جديدة في المكافئة..</a:t>
            </a:r>
          </a:p>
          <a:p>
            <a:pPr algn="r" rtl="1"/>
            <a:r>
              <a:rPr lang="ar-JO" sz="3200" b="1" dirty="0" smtClean="0"/>
              <a:t>تقييم النتائج ” الناجحة ” كمياً .. وتفحص إذا ما كان من الممكن أن تكون النتائج أفضل..</a:t>
            </a:r>
          </a:p>
          <a:p>
            <a:pPr algn="r" rtl="1"/>
            <a:r>
              <a:rPr lang="ar-JO" sz="3200" b="1" dirty="0" smtClean="0"/>
              <a:t>تعميم التجربة على أقسام أخرى. 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إدارة النجاح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q"/>
            </a:pPr>
            <a:r>
              <a:rPr lang="ar-JO" sz="3200" b="1" dirty="0" smtClean="0"/>
              <a:t>تهدف إدارة النجاح إلى :</a:t>
            </a:r>
          </a:p>
          <a:p>
            <a:pPr algn="r" rtl="1"/>
            <a:r>
              <a:rPr lang="ar-JO" sz="3200" b="1" dirty="0" smtClean="0"/>
              <a:t>إدامة النجاح.</a:t>
            </a:r>
          </a:p>
          <a:p>
            <a:pPr algn="r" rtl="1"/>
            <a:r>
              <a:rPr lang="ar-JO" sz="3200" b="1" dirty="0" smtClean="0"/>
              <a:t>تعظيم النجاح.</a:t>
            </a:r>
          </a:p>
          <a:p>
            <a:pPr algn="r" rtl="1"/>
            <a:r>
              <a:rPr lang="ar-JO" sz="3200" b="1" dirty="0" smtClean="0"/>
              <a:t>إستثمار النجاح.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قياس</a:t>
            </a:r>
            <a:r>
              <a:rPr lang="ar-JO" dirty="0" smtClean="0"/>
              <a:t> </a:t>
            </a:r>
            <a:r>
              <a:rPr lang="ar-JO" b="1" dirty="0" smtClean="0"/>
              <a:t>النتائج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Wingdings" pitchFamily="2" charset="2"/>
              <a:buChar char="q"/>
            </a:pPr>
            <a:r>
              <a:rPr lang="ar-JO" b="1" dirty="0" smtClean="0"/>
              <a:t>الجودة:</a:t>
            </a:r>
          </a:p>
          <a:p>
            <a:pPr algn="r" rtl="1"/>
            <a:r>
              <a:rPr lang="ar-JO" b="1" dirty="0" smtClean="0"/>
              <a:t>نسبة التوالف.</a:t>
            </a:r>
          </a:p>
          <a:p>
            <a:pPr algn="r" rtl="1"/>
            <a:r>
              <a:rPr lang="ar-JO" b="1" dirty="0" smtClean="0"/>
              <a:t>نسبة النخب الثاني.</a:t>
            </a:r>
          </a:p>
          <a:p>
            <a:pPr algn="r" rtl="1"/>
            <a:r>
              <a:rPr lang="ar-JO" b="1" dirty="0" smtClean="0"/>
              <a:t>نسبة النخب الأول.</a:t>
            </a:r>
          </a:p>
          <a:p>
            <a:pPr algn="r" rtl="1"/>
            <a:r>
              <a:rPr lang="ar-JO" b="1" dirty="0" smtClean="0"/>
              <a:t>نسبة النخب الأول من المحاولة الأولى.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إدارة النجاح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q"/>
            </a:pPr>
            <a:r>
              <a:rPr lang="ar-JO" sz="3200" b="1" dirty="0" smtClean="0"/>
              <a:t>أدوات إدارة النجاح:</a:t>
            </a:r>
          </a:p>
          <a:p>
            <a:pPr algn="r" rtl="1"/>
            <a:r>
              <a:rPr lang="ar-JO" sz="3200" b="1" dirty="0" smtClean="0"/>
              <a:t>تحليل الأسباب.</a:t>
            </a:r>
          </a:p>
          <a:p>
            <a:pPr algn="r" rtl="1"/>
            <a:r>
              <a:rPr lang="ar-JO" sz="3200" b="1" dirty="0" smtClean="0"/>
              <a:t>تعزيز عوامل النجاح.</a:t>
            </a:r>
          </a:p>
          <a:p>
            <a:pPr algn="r" rtl="1"/>
            <a:r>
              <a:rPr lang="ar-JO" sz="3200" b="1" dirty="0" smtClean="0"/>
              <a:t>تحييد العوامل السلبية.</a:t>
            </a:r>
          </a:p>
          <a:p>
            <a:pPr algn="r" rtl="1"/>
            <a:r>
              <a:rPr lang="ar-JO" sz="3200" b="1" dirty="0" smtClean="0"/>
              <a:t>التحفيز.</a:t>
            </a:r>
          </a:p>
          <a:p>
            <a:pPr algn="r" rtl="1"/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إدارة الإخفاق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q"/>
            </a:pPr>
            <a:r>
              <a:rPr lang="ar-JO" sz="3200" b="1" dirty="0" smtClean="0"/>
              <a:t>يُفترض أن ينزعج الجميع عندما تخفق خطوط الإنتاج بتحقيق الأهداف المطلوبة منها.</a:t>
            </a:r>
          </a:p>
          <a:p>
            <a:pPr algn="r" rtl="1"/>
            <a:r>
              <a:rPr lang="ar-JO" sz="3200" b="1" dirty="0" smtClean="0"/>
              <a:t> وقد يغضب المدير.. وقد يصرخ .. وقد يصدر عقوبات..</a:t>
            </a:r>
          </a:p>
          <a:p>
            <a:pPr algn="r" rtl="1"/>
            <a:r>
              <a:rPr lang="ar-JO" sz="3200" b="1" dirty="0" smtClean="0"/>
              <a:t>.. لا يجوز أن يتوقف الأمر عند ذلك .. فهذا لا يضمن منع تكرار الإخفاق. 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إدارة الإخفاق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35480"/>
            <a:ext cx="8686800" cy="4922520"/>
          </a:xfrm>
        </p:spPr>
        <p:txBody>
          <a:bodyPr>
            <a:normAutofit/>
          </a:bodyPr>
          <a:lstStyle/>
          <a:p>
            <a:pPr algn="r" rtl="1">
              <a:buFont typeface="Wingdings" pitchFamily="2" charset="2"/>
              <a:buChar char="q"/>
            </a:pPr>
            <a:r>
              <a:rPr lang="ar-JO" sz="3200" b="1" dirty="0" smtClean="0"/>
              <a:t>ينبغي تحليل أسباب الإخفاق لمعرفة الأسباب الحقيقية.</a:t>
            </a:r>
          </a:p>
          <a:p>
            <a:pPr algn="r" rtl="1"/>
            <a:r>
              <a:rPr lang="ar-JO" sz="3200" b="1" dirty="0" smtClean="0"/>
              <a:t>قد تجد الإدارة عذراً كافياً للفريق يجعلها تتجاوز الوضع تماماً.</a:t>
            </a:r>
          </a:p>
          <a:p>
            <a:pPr algn="r" rtl="1"/>
            <a:r>
              <a:rPr lang="ar-JO" sz="3200" b="1" dirty="0" smtClean="0"/>
              <a:t>قد تجد الإدارة سبباً لمكافئة البعض – كيف ولماذا .. ؟..</a:t>
            </a:r>
          </a:p>
          <a:p>
            <a:pPr algn="r" rtl="1"/>
            <a:r>
              <a:rPr lang="ar-JO" sz="3200" b="1" dirty="0" smtClean="0"/>
              <a:t>قد تجد الإدارة ما يدعوها لمعاقبة بعض المتقاعسين.</a:t>
            </a:r>
          </a:p>
          <a:p>
            <a:pPr algn="r" rtl="1"/>
            <a:r>
              <a:rPr lang="ar-JO" sz="3200" b="1" dirty="0" smtClean="0"/>
              <a:t>قد تتوصل الإدارة إلى إستنتاجات تدعوها ألى ...</a:t>
            </a:r>
          </a:p>
          <a:p>
            <a:pPr algn="r" rtl="1"/>
            <a:r>
              <a:rPr lang="ar-JO" sz="3200" b="1" dirty="0" smtClean="0"/>
              <a:t>تدريب بعض العاملين.</a:t>
            </a:r>
          </a:p>
          <a:p>
            <a:pPr algn="r" rtl="1"/>
            <a:r>
              <a:rPr lang="ar-JO" sz="3200" b="1" dirty="0" smtClean="0"/>
              <a:t>إدخال ماكينة جديدة.</a:t>
            </a:r>
          </a:p>
          <a:p>
            <a:pPr algn="r" rtl="1"/>
            <a:r>
              <a:rPr lang="ar-JO" sz="3200" b="1" dirty="0" smtClean="0"/>
              <a:t>تغيير في عمليات الإنتاج. 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إدارة الإخفاق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q"/>
            </a:pPr>
            <a:r>
              <a:rPr lang="ar-JO" sz="3200" b="1" dirty="0" smtClean="0"/>
              <a:t>تهدف إدارة الإخفاق إلى ..</a:t>
            </a:r>
          </a:p>
          <a:p>
            <a:pPr algn="r" rtl="1"/>
            <a:r>
              <a:rPr lang="ar-JO" sz="3200" b="1" dirty="0" smtClean="0"/>
              <a:t>منع الإخفاق.</a:t>
            </a:r>
          </a:p>
          <a:p>
            <a:pPr algn="r" rtl="1"/>
            <a:r>
              <a:rPr lang="ar-JO" sz="3200" b="1" dirty="0" smtClean="0"/>
              <a:t>التقليل من أضرار الإخفاق.</a:t>
            </a:r>
          </a:p>
          <a:p>
            <a:pPr algn="r" rtl="1"/>
            <a:r>
              <a:rPr lang="ar-JO" sz="3200" b="1" dirty="0" smtClean="0"/>
              <a:t>الحد من آثار الإخفاق السلبية. 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JO" b="1" dirty="0" smtClean="0">
                <a:solidFill>
                  <a:schemeClr val="accent1"/>
                </a:solidFill>
              </a:rPr>
              <a:t>الجزء الثامن: تخطيط احتياجات الانتاج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3200" b="1" dirty="0" smtClean="0">
                <a:solidFill>
                  <a:schemeClr val="accent1"/>
                </a:solidFill>
              </a:rPr>
              <a:t>الوقت</a:t>
            </a:r>
          </a:p>
          <a:p>
            <a:pPr algn="r" rtl="1"/>
            <a:r>
              <a:rPr lang="ar-JO" sz="3200" b="1" dirty="0" smtClean="0">
                <a:solidFill>
                  <a:schemeClr val="accent1"/>
                </a:solidFill>
              </a:rPr>
              <a:t>المواد</a:t>
            </a:r>
          </a:p>
          <a:p>
            <a:pPr algn="r" rtl="1"/>
            <a:r>
              <a:rPr lang="ar-JO" sz="3200" b="1" dirty="0" smtClean="0">
                <a:solidFill>
                  <a:schemeClr val="accent1"/>
                </a:solidFill>
              </a:rPr>
              <a:t>المعدات</a:t>
            </a:r>
          </a:p>
          <a:p>
            <a:pPr algn="r" rtl="1"/>
            <a:r>
              <a:rPr lang="ar-JO" sz="3200" b="1" dirty="0" smtClean="0">
                <a:solidFill>
                  <a:schemeClr val="accent1"/>
                </a:solidFill>
              </a:rPr>
              <a:t>العنصر البشري</a:t>
            </a:r>
            <a:endParaRPr lang="en-US" sz="3200" b="1" dirty="0">
              <a:solidFill>
                <a:schemeClr val="accent1"/>
              </a:solidFill>
            </a:endParaRPr>
          </a:p>
        </p:txBody>
      </p:sp>
      <p:pic>
        <p:nvPicPr>
          <p:cNvPr id="7170" name="Picture 2" descr="C:\Users\Eng.Nadim Asa'd\Desktop\Misc Picture\0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419600"/>
            <a:ext cx="3886200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تخطيط الوقت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تخطيط الوقت يعني الإجابة على سؤالين:</a:t>
            </a:r>
          </a:p>
          <a:p>
            <a:pPr algn="r" rtl="1">
              <a:buNone/>
            </a:pPr>
            <a:r>
              <a:rPr lang="ar-JO" b="1" dirty="0" smtClean="0"/>
              <a:t>الأول: كم تستغرق طلبية؟.</a:t>
            </a:r>
          </a:p>
          <a:p>
            <a:pPr algn="r" rtl="1">
              <a:buNone/>
            </a:pPr>
            <a:r>
              <a:rPr lang="ar-JO" b="1" dirty="0" smtClean="0"/>
              <a:t>الثاني: متى تبدأ طلبية؟.</a:t>
            </a:r>
            <a:endParaRPr lang="en-US" b="1" dirty="0" smtClean="0"/>
          </a:p>
          <a:p>
            <a:pPr algn="r" rtl="1">
              <a:buNone/>
            </a:pPr>
            <a:r>
              <a:rPr lang="ar-JO" b="1" dirty="0" smtClean="0"/>
              <a:t>.... وهذا يقرر تاريخ تسليم الطلبية....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إحتساب مدة تنفيذ طلبية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تحتسب مدة تنفيذ الطلبية بقسمة حجم الطلبية على معدل الإنتاج اليومي.</a:t>
            </a:r>
          </a:p>
          <a:p>
            <a:pPr algn="r" rtl="1"/>
            <a:r>
              <a:rPr lang="ar-JO" b="1" dirty="0" smtClean="0"/>
              <a:t>يؤخذ المنحنى التعليمي بعين الإعتبار.</a:t>
            </a:r>
          </a:p>
          <a:p>
            <a:pPr algn="r" rtl="1"/>
            <a:endParaRPr lang="ar-JO" b="1" dirty="0" smtClean="0"/>
          </a:p>
          <a:p>
            <a:pPr algn="r" rtl="1"/>
            <a:r>
              <a:rPr lang="ar-JO" b="1" dirty="0" smtClean="0"/>
              <a:t>مثال...</a:t>
            </a:r>
            <a:endParaRPr lang="en-US" b="1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تحديد تاريخ بدء طلبية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تبدأ الطلبية بتاريخ يضمن إنتهاءها قبل التاريخ المحدد.</a:t>
            </a:r>
          </a:p>
          <a:p>
            <a:pPr algn="r" rtl="1"/>
            <a:r>
              <a:rPr lang="ar-JO" b="1" dirty="0" smtClean="0"/>
              <a:t>وتبدأ بعد إنتهاء الطلبيات الحالية.</a:t>
            </a:r>
          </a:p>
          <a:p>
            <a:pPr algn="r" rtl="1"/>
            <a:endParaRPr lang="ar-JO" b="1" dirty="0" smtClean="0"/>
          </a:p>
          <a:p>
            <a:pPr algn="r" rtl="1"/>
            <a:r>
              <a:rPr lang="ar-JO" b="1" dirty="0" smtClean="0"/>
              <a:t>مثال..</a:t>
            </a:r>
            <a:endParaRPr lang="en-US" b="1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تخطيط تحضير المواد لطلبية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Wingdings" pitchFamily="2" charset="2"/>
              <a:buChar char="Ø"/>
            </a:pPr>
            <a:r>
              <a:rPr lang="ar-JO" b="1" dirty="0" smtClean="0"/>
              <a:t>التحضير الخاطئ للمواد يؤدي لتوقفات وعطلات .. تتسبب بـ .. 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تدني الكفاءة.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تأخير الطلبية.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مشاكل جودة.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إرتفاع الكلف.</a:t>
            </a:r>
            <a:endParaRPr lang="en-US" b="1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تخطيط تحضير المواد لطلبية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Wingdings" pitchFamily="2" charset="2"/>
              <a:buChar char="Ø"/>
            </a:pPr>
            <a:r>
              <a:rPr lang="ar-JO" b="1" dirty="0" smtClean="0"/>
              <a:t>التحضير الخاطئ للمواد قد يعني: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توفير المادة الخطأ.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توفير الكمية الخطأ.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عدم توفير مادة أو أكثر.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قياس</a:t>
            </a:r>
            <a:r>
              <a:rPr lang="ar-JO" dirty="0" smtClean="0"/>
              <a:t> </a:t>
            </a:r>
            <a:r>
              <a:rPr lang="ar-JO" b="1" dirty="0" smtClean="0"/>
              <a:t>النتائج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Wingdings" pitchFamily="2" charset="2"/>
              <a:buChar char="q"/>
            </a:pPr>
            <a:r>
              <a:rPr lang="ar-JO" b="1" dirty="0" smtClean="0"/>
              <a:t>الموارد البشرية:</a:t>
            </a:r>
          </a:p>
          <a:p>
            <a:pPr algn="r" rtl="1"/>
            <a:r>
              <a:rPr lang="ar-JO" b="1" dirty="0" smtClean="0"/>
              <a:t>الغياب. </a:t>
            </a:r>
          </a:p>
          <a:p>
            <a:pPr algn="r" rtl="1"/>
            <a:r>
              <a:rPr lang="ar-JO" b="1" dirty="0" smtClean="0"/>
              <a:t>الإستقالات والمفصولين.</a:t>
            </a:r>
          </a:p>
          <a:p>
            <a:pPr algn="r" rtl="1"/>
            <a:r>
              <a:rPr lang="ar-JO" b="1" dirty="0" smtClean="0"/>
              <a:t>العقوبات.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تخطيط تحضير المواد لطلبية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قائمة المواد </a:t>
            </a:r>
            <a:r>
              <a:rPr lang="en-US" b="1" dirty="0" smtClean="0"/>
              <a:t>bill of materials</a:t>
            </a:r>
            <a:endParaRPr lang="ar-JO" b="1" dirty="0" smtClean="0"/>
          </a:p>
          <a:p>
            <a:pPr algn="r" rtl="1"/>
            <a:r>
              <a:rPr lang="ar-JO" b="1" dirty="0" smtClean="0"/>
              <a:t>وهي الخطوة الأولى التي ينبغي إنجازها دون تأخير</a:t>
            </a:r>
          </a:p>
          <a:p>
            <a:pPr algn="r" rtl="1"/>
            <a:r>
              <a:rPr lang="ar-JO" b="1" dirty="0" smtClean="0"/>
              <a:t>.. وبدون أخطاء وبكل وضوح..</a:t>
            </a:r>
          </a:p>
          <a:p>
            <a:pPr algn="r" rtl="1"/>
            <a:r>
              <a:rPr lang="ar-JO" b="1" dirty="0" smtClean="0"/>
              <a:t>ثم المباشرة بطلب كل مادة..</a:t>
            </a:r>
          </a:p>
          <a:p>
            <a:pPr algn="r" rtl="1"/>
            <a:r>
              <a:rPr lang="ar-JO" b="1" dirty="0" smtClean="0"/>
              <a:t>.. مع ضمان أن تصل قبل موعد بدء الطلبية.</a:t>
            </a:r>
            <a:endParaRPr lang="en-US" b="1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تخطيط المعدات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قبل المباشرة بطلبية والإلتزام بها ينبغي التأكد من:</a:t>
            </a:r>
          </a:p>
          <a:p>
            <a:pPr algn="r" rtl="1"/>
            <a:r>
              <a:rPr lang="ar-JO" b="1" dirty="0" smtClean="0"/>
              <a:t>توفر المعدات الضرورية لإنتاج الطلبية وكافة الملحقات الضرورية بالعدد المطلوب في الفترة التي يتم فيه إنتاج الطلبية.</a:t>
            </a:r>
          </a:p>
          <a:p>
            <a:pPr algn="r" rtl="1"/>
            <a:r>
              <a:rPr lang="ar-JO" b="1" dirty="0" smtClean="0"/>
              <a:t>في حال عدم توفرها يمكن: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الإعتذار عن الطلبية.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تأجيلها إذا كان عدم توفرها مؤقت.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العمل على الحصول عليها بالشراء أو الإستئجار.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تخطيط الموارد البشرية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ينبغي تحديد إحتياجات الطلبية من الموارد البشرية: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عمال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مشغلين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مساعدين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فنيي صيانة</a:t>
            </a:r>
          </a:p>
          <a:p>
            <a:pPr algn="r" rtl="1"/>
            <a:r>
              <a:rPr lang="ar-JO" b="1" dirty="0" smtClean="0"/>
              <a:t>والتأكد من توفرهم في الفترة المطلوبة وبالأعداد المطلوبة وبالإختصاصات المطلوبة.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تحليل المخاطر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525963"/>
          </a:xfrm>
        </p:spPr>
        <p:txBody>
          <a:bodyPr/>
          <a:lstStyle/>
          <a:p>
            <a:pPr algn="r" rtl="1"/>
            <a:r>
              <a:rPr lang="ar-JO" b="1" dirty="0" smtClean="0"/>
              <a:t>تحليل المخاطر </a:t>
            </a:r>
            <a:r>
              <a:rPr lang="en-US" b="1" dirty="0" smtClean="0"/>
              <a:t>risk analysis</a:t>
            </a:r>
            <a:r>
              <a:rPr lang="ar-JO" b="1" dirty="0" smtClean="0"/>
              <a:t> نهج وأداة..</a:t>
            </a:r>
          </a:p>
          <a:p>
            <a:pPr algn="r" rtl="1"/>
            <a:r>
              <a:rPr lang="ar-JO" b="1" dirty="0" smtClean="0"/>
              <a:t>.. تستخدم في إستعراض المخاطر المحتملة التي قد تؤثر على مشروع ..</a:t>
            </a:r>
          </a:p>
          <a:p>
            <a:pPr algn="r" rtl="1"/>
            <a:r>
              <a:rPr lang="ar-JO" b="1" dirty="0" smtClean="0"/>
              <a:t>.. ووضع حلول للتخفيف من أثرها.</a:t>
            </a:r>
          </a:p>
          <a:p>
            <a:pPr algn="r" rtl="1"/>
            <a:r>
              <a:rPr lang="ar-JO" b="1" dirty="0" smtClean="0"/>
              <a:t>وقد يؤثر هذا الإستعراض على قرار تنفيذ المشروع..</a:t>
            </a:r>
          </a:p>
          <a:p>
            <a:pPr algn="r" rtl="1"/>
            <a:r>
              <a:rPr lang="ar-JO" b="1" dirty="0" smtClean="0"/>
              <a:t>.. فيتم إيقافه في حال كون المخاطر كبيرة ويصعب تفاديها.</a:t>
            </a:r>
            <a:endParaRPr lang="en-US" b="1" dirty="0"/>
          </a:p>
        </p:txBody>
      </p:sp>
      <p:pic>
        <p:nvPicPr>
          <p:cNvPr id="1026" name="Picture 2" descr="C:\Users\Eng.Nadim Asa'd\Desktop\Misc Picture\Volkswag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267200"/>
            <a:ext cx="4648200" cy="2590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أركان تحليل المخاطر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المواد</a:t>
            </a:r>
          </a:p>
          <a:p>
            <a:pPr algn="r" rtl="1"/>
            <a:r>
              <a:rPr lang="ar-JO" b="1" dirty="0" smtClean="0"/>
              <a:t>الماكينات</a:t>
            </a:r>
          </a:p>
          <a:p>
            <a:pPr algn="r" rtl="1"/>
            <a:r>
              <a:rPr lang="ar-JO" b="1" dirty="0" smtClean="0"/>
              <a:t>العنصر البشري</a:t>
            </a:r>
          </a:p>
          <a:p>
            <a:pPr algn="r" rtl="1"/>
            <a:r>
              <a:rPr lang="ar-JO" b="1" dirty="0" smtClean="0"/>
              <a:t>الوقت</a:t>
            </a:r>
          </a:p>
          <a:p>
            <a:pPr algn="r" rtl="1"/>
            <a:r>
              <a:rPr lang="ar-JO" b="1" dirty="0" smtClean="0"/>
              <a:t>الطاقة</a:t>
            </a:r>
          </a:p>
          <a:p>
            <a:pPr algn="r" rtl="1"/>
            <a:r>
              <a:rPr lang="ar-JO" b="1" dirty="0" smtClean="0"/>
              <a:t>جودة المخرجات</a:t>
            </a:r>
          </a:p>
          <a:p>
            <a:pPr algn="r" rtl="1"/>
            <a:r>
              <a:rPr lang="ar-JO" b="1" dirty="0" smtClean="0"/>
              <a:t>كمية المخرجات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JO" b="1" dirty="0" smtClean="0"/>
              <a:t>المواد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b="1" dirty="0" smtClean="0"/>
              <a:t>المخاطر المحتملة: </a:t>
            </a:r>
          </a:p>
          <a:p>
            <a:pPr algn="r" rtl="1">
              <a:buFont typeface="Wingdings" pitchFamily="2" charset="2"/>
              <a:buChar char="Ø"/>
            </a:pPr>
            <a:r>
              <a:rPr lang="ar-JO" b="1" dirty="0" smtClean="0"/>
              <a:t>يمكن أن تصل الطلبية متأخرة.</a:t>
            </a:r>
          </a:p>
          <a:p>
            <a:pPr algn="r" rtl="1">
              <a:buFont typeface="Wingdings" pitchFamily="2" charset="2"/>
              <a:buChar char="Ø"/>
            </a:pPr>
            <a:r>
              <a:rPr lang="ar-JO" b="1" dirty="0" smtClean="0"/>
              <a:t>يمكن أن تورد بمواصفات مختلفة.</a:t>
            </a:r>
          </a:p>
          <a:p>
            <a:pPr algn="r" rtl="1">
              <a:buFont typeface="Wingdings" pitchFamily="2" charset="2"/>
              <a:buChar char="Ø"/>
            </a:pPr>
            <a:r>
              <a:rPr lang="ar-JO" b="1" dirty="0" smtClean="0"/>
              <a:t>يمكن أن لا تورد على الإطلاق.</a:t>
            </a:r>
          </a:p>
          <a:p>
            <a:pPr algn="r" rtl="1">
              <a:buFont typeface="Wingdings" pitchFamily="2" charset="2"/>
              <a:buChar char="Ø"/>
            </a:pPr>
            <a:r>
              <a:rPr lang="ar-JO" b="1" dirty="0" smtClean="0"/>
              <a:t>يمكن أن تصل بكميات مختلفة.</a:t>
            </a:r>
          </a:p>
          <a:p>
            <a:pPr algn="r" rtl="1"/>
            <a:r>
              <a:rPr lang="ar-JO" b="1" dirty="0" smtClean="0"/>
              <a:t>كيف لنا أن نحد من خطر وضرر كل إحتمال من خلال: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منع وقوعه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التقليل من ضرره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إيجاد بديل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تحليل المخاطر - المواد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2133600"/>
          <a:ext cx="9144000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50296"/>
                <a:gridCol w="4293704"/>
              </a:tblGrid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JO" sz="3200" b="1" dirty="0" smtClean="0"/>
                        <a:t>الخطة الوقائية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3200" b="1" dirty="0" smtClean="0"/>
                        <a:t>المخاطر</a:t>
                      </a:r>
                      <a:endParaRPr lang="en-US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JO" sz="3200" b="1" dirty="0" smtClean="0"/>
                        <a:t>متابعة</a:t>
                      </a:r>
                      <a:r>
                        <a:rPr lang="ar-JO" sz="3200" b="1" baseline="0" dirty="0" smtClean="0"/>
                        <a:t> حثيثة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3200" b="1" dirty="0" smtClean="0"/>
                        <a:t>يمكن أن تصل الطلبية متأخرة</a:t>
                      </a:r>
                      <a:endParaRPr lang="en-US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JO" sz="3200" b="1" dirty="0" smtClean="0"/>
                        <a:t>تكليف طرف ثالث لفحص الطلبية قبل شحنها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3200" b="1" dirty="0" smtClean="0"/>
                        <a:t>يمكن أن تورد بمواصفات مختلفة</a:t>
                      </a:r>
                      <a:endParaRPr lang="en-US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JO" sz="3200" b="1" dirty="0" smtClean="0"/>
                        <a:t>إيجاد بديل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3200" b="1" dirty="0" smtClean="0"/>
                        <a:t>يمكن أن لا تورد على الإطلاق</a:t>
                      </a:r>
                      <a:endParaRPr lang="en-US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3200" b="1" dirty="0" smtClean="0"/>
                        <a:t>تكليف طرف ثالث لفحص الطلبية قبل شحنها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3200" b="1" dirty="0" smtClean="0"/>
                        <a:t>يمكن أن تصل بكميات مختلفة</a:t>
                      </a:r>
                      <a:endParaRPr lang="en-US" sz="32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الماكينات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عدم توفر الماكينات المناسبة.</a:t>
            </a:r>
          </a:p>
          <a:p>
            <a:pPr algn="r" rtl="1"/>
            <a:r>
              <a:rPr lang="ar-JO" b="1" dirty="0" smtClean="0"/>
              <a:t>عدم توفر الملاحق المناسبة </a:t>
            </a:r>
            <a:r>
              <a:rPr lang="en-US" b="1" dirty="0" err="1" smtClean="0"/>
              <a:t>attachements</a:t>
            </a:r>
            <a:r>
              <a:rPr lang="ar-JO" b="1" dirty="0" smtClean="0"/>
              <a:t>.</a:t>
            </a:r>
          </a:p>
          <a:p>
            <a:pPr algn="r" rtl="1"/>
            <a:r>
              <a:rPr lang="ar-JO" b="1" dirty="0" smtClean="0"/>
              <a:t>عدم توفر قطع الغيار.</a:t>
            </a:r>
          </a:p>
          <a:p>
            <a:pPr algn="r" rtl="1"/>
            <a:r>
              <a:rPr lang="ar-JO" b="1" dirty="0" smtClean="0"/>
              <a:t>كثرة الأعطال والتوقفات.</a:t>
            </a:r>
          </a:p>
          <a:p>
            <a:pPr algn="r" rtl="1"/>
            <a:r>
              <a:rPr lang="ar-JO" b="1" dirty="0" smtClean="0"/>
              <a:t>صعوبة تشغيل بعض الماكينات.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تحليل المخاطر - الماكينات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2133600"/>
          <a:ext cx="9144000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50296"/>
                <a:gridCol w="4293704"/>
              </a:tblGrid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JO" sz="3200" b="1" dirty="0" smtClean="0"/>
                        <a:t>الخطة الوقائية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3200" b="1" dirty="0" smtClean="0"/>
                        <a:t>المخاطر</a:t>
                      </a:r>
                      <a:endParaRPr lang="en-US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JO" sz="3200" b="1" dirty="0" smtClean="0"/>
                        <a:t>توسيع رقعة البحث.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3200" b="1" dirty="0" smtClean="0"/>
                        <a:t>عدم توفر الماكينات المناسبة.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JO" sz="3200" b="1" dirty="0" smtClean="0"/>
                        <a:t>إختيار ماكينات قطعها متوفرة.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3200" b="1" dirty="0" smtClean="0"/>
                        <a:t>صعوبة توفير قطع الغيار</a:t>
                      </a:r>
                      <a:endParaRPr lang="en-US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JO" sz="3200" b="1" dirty="0" smtClean="0"/>
                        <a:t>إختيار</a:t>
                      </a:r>
                      <a:r>
                        <a:rPr lang="ar-JO" sz="3200" b="1" baseline="0" dirty="0" smtClean="0"/>
                        <a:t> ماكينات قليلة الأعطال ومجربة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3200" b="1" dirty="0" smtClean="0"/>
                        <a:t>كثرة الأعطال والتوقفات</a:t>
                      </a:r>
                      <a:endParaRPr lang="en-US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3200" b="1" dirty="0" smtClean="0"/>
                        <a:t>إختيار ماكينات سهلة التشغيل.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3200" b="1" dirty="0" smtClean="0"/>
                        <a:t>صعوبة تشغيل بعض الماكينات</a:t>
                      </a:r>
                      <a:endParaRPr lang="en-US" sz="32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العنصر البشري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عدم توفر العدد المطلوب.</a:t>
            </a:r>
          </a:p>
          <a:p>
            <a:pPr algn="r" rtl="1"/>
            <a:r>
              <a:rPr lang="ar-JO" b="1" dirty="0" smtClean="0"/>
              <a:t>عدم توفر الكفاءات المطلوبة.</a:t>
            </a:r>
          </a:p>
          <a:p>
            <a:pPr algn="r" rtl="1"/>
            <a:r>
              <a:rPr lang="ar-JO" b="1" dirty="0" smtClean="0"/>
              <a:t>تدني دافعية العمال.</a:t>
            </a:r>
          </a:p>
          <a:p>
            <a:pPr algn="r" rtl="1"/>
            <a:r>
              <a:rPr lang="ar-JO" b="1" dirty="0" smtClean="0"/>
              <a:t>كثرة الغياب.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قياس</a:t>
            </a:r>
            <a:r>
              <a:rPr lang="ar-JO" dirty="0" smtClean="0"/>
              <a:t> </a:t>
            </a:r>
            <a:r>
              <a:rPr lang="ar-JO" b="1" dirty="0" smtClean="0"/>
              <a:t>النتائج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Wingdings" pitchFamily="2" charset="2"/>
              <a:buChar char="q"/>
            </a:pPr>
            <a:r>
              <a:rPr lang="ar-JO" b="1" dirty="0" smtClean="0"/>
              <a:t>الأداء المالي:</a:t>
            </a:r>
          </a:p>
          <a:p>
            <a:pPr algn="r" rtl="1"/>
            <a:r>
              <a:rPr lang="ar-JO" b="1" dirty="0" smtClean="0"/>
              <a:t>الأرباح.</a:t>
            </a:r>
          </a:p>
          <a:p>
            <a:pPr algn="r" rtl="1"/>
            <a:r>
              <a:rPr lang="ar-JO" b="1" dirty="0" smtClean="0"/>
              <a:t>العائد على الإستثمار.</a:t>
            </a:r>
          </a:p>
          <a:p>
            <a:pPr algn="r" rtl="1">
              <a:buNone/>
            </a:pP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تحليل المخاطر – العنصر البشري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2133600"/>
          <a:ext cx="9067800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50296"/>
                <a:gridCol w="4217504"/>
              </a:tblGrid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JO" sz="3200" b="1" dirty="0" smtClean="0"/>
                        <a:t>الخطة الوقائية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3200" b="1" dirty="0" smtClean="0"/>
                        <a:t>المخاطر</a:t>
                      </a:r>
                      <a:endParaRPr lang="en-US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JO" sz="3200" b="1" dirty="0" smtClean="0"/>
                        <a:t>تحسين وسائل الجذب للمصنع.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buNone/>
                      </a:pPr>
                      <a:r>
                        <a:rPr lang="ar-JO" sz="3200" b="1" dirty="0" smtClean="0"/>
                        <a:t>عدم توفر العدد المطلوب.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JO" sz="3200" b="1" dirty="0" smtClean="0"/>
                        <a:t>تحسين وسائل الجذب للكفاءات.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buNone/>
                      </a:pPr>
                      <a:r>
                        <a:rPr lang="ar-JO" sz="3200" b="1" dirty="0" smtClean="0"/>
                        <a:t>عدم توفر الكفاءات المطلوبة.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JO" sz="3200" b="1" dirty="0" smtClean="0"/>
                        <a:t>البحث</a:t>
                      </a:r>
                      <a:r>
                        <a:rPr lang="ar-JO" sz="3200" b="1" baseline="0" dirty="0" smtClean="0"/>
                        <a:t> في سبل رفع الدافعية.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buNone/>
                      </a:pPr>
                      <a:r>
                        <a:rPr lang="ar-JO" sz="3200" b="1" dirty="0" smtClean="0"/>
                        <a:t>تدني دافعية العمال.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3200" b="1" dirty="0" smtClean="0"/>
                        <a:t>البحث في أسباب والعمل على إزالتها.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buNone/>
                      </a:pPr>
                      <a:r>
                        <a:rPr lang="ar-JO" sz="3200" b="1" dirty="0" smtClean="0"/>
                        <a:t>كثرة الغياب. </a:t>
                      </a:r>
                      <a:endParaRPr lang="en-US" sz="32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عنصر الوقت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تأخير بدء الطلبية.</a:t>
            </a:r>
          </a:p>
          <a:p>
            <a:pPr algn="r" rtl="1"/>
            <a:r>
              <a:rPr lang="ar-JO" b="1" dirty="0" smtClean="0"/>
              <a:t>تأخير تسليم الطلبية.</a:t>
            </a:r>
          </a:p>
          <a:p>
            <a:pPr algn="r" rtl="1"/>
            <a:r>
              <a:rPr lang="ar-JO" b="1" dirty="0" smtClean="0"/>
              <a:t>إضاعة الوقت من قبل بعض الموردين.</a:t>
            </a:r>
          </a:p>
          <a:p>
            <a:pPr algn="r" rtl="1"/>
            <a:r>
              <a:rPr lang="ar-JO" b="1" dirty="0" smtClean="0"/>
              <a:t>الزبائن يطلبون مدة تنفيذ أصغر.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تحليل المخاطر – الوقت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981200"/>
          <a:ext cx="9144000" cy="43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50296"/>
                <a:gridCol w="4293704"/>
              </a:tblGrid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JO" sz="3200" b="1" dirty="0" smtClean="0"/>
                        <a:t>الخطة الوقائية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3200" b="1" dirty="0" smtClean="0"/>
                        <a:t>المخاطر</a:t>
                      </a:r>
                      <a:endParaRPr lang="en-US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JO" sz="3200" b="1" dirty="0" smtClean="0"/>
                        <a:t>التأكيد على البدء دون تأخير.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buNone/>
                      </a:pPr>
                      <a:r>
                        <a:rPr lang="ar-JO" sz="3200" b="1" dirty="0" smtClean="0"/>
                        <a:t>تأخير بدء الطلبية.</a:t>
                      </a:r>
                      <a:endParaRPr lang="en-US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JO" sz="3200" b="1" dirty="0" smtClean="0"/>
                        <a:t>تعزيز جهد التخطيط.</a:t>
                      </a:r>
                    </a:p>
                    <a:p>
                      <a:pPr algn="r" rtl="1"/>
                      <a:r>
                        <a:rPr lang="ar-JO" sz="3200" b="1" dirty="0" smtClean="0"/>
                        <a:t>عدم</a:t>
                      </a:r>
                      <a:r>
                        <a:rPr lang="ar-JO" sz="3200" b="1" baseline="0" dirty="0" smtClean="0"/>
                        <a:t> إعطاء إلتزامات غير مدروسة.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buNone/>
                      </a:pPr>
                      <a:r>
                        <a:rPr lang="ar-JO" sz="3200" b="1" dirty="0" smtClean="0"/>
                        <a:t>تأخير تسليم الطلبية.</a:t>
                      </a:r>
                      <a:endParaRPr lang="en-US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JO" sz="3200" b="1" dirty="0" smtClean="0"/>
                        <a:t>التعامل مع موردين ملتزمين.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buNone/>
                      </a:pPr>
                      <a:r>
                        <a:rPr lang="ar-JO" sz="3200" b="1" dirty="0" smtClean="0"/>
                        <a:t>إضاعة الوقت من قبل الموردين.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3200" b="1" dirty="0" smtClean="0"/>
                        <a:t>بناء طاقة إنتاجية مرنة قادرة على التعامل مع الطلبيات السريعة.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buNone/>
                      </a:pPr>
                      <a:r>
                        <a:rPr lang="ar-JO" sz="3200" b="1" dirty="0" smtClean="0"/>
                        <a:t>الزبائن يطلبون مدة تنفيذ أصغر.</a:t>
                      </a:r>
                      <a:endParaRPr lang="en-US" sz="32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JO" b="1" dirty="0" smtClean="0"/>
              <a:t>نختم بمبادئ لبناء الدافعية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ثمانية مبادئ لبناء الدافعية - جون ادير</a:t>
            </a:r>
            <a:endParaRPr lang="ar-JO" b="1" dirty="0"/>
          </a:p>
        </p:txBody>
      </p:sp>
      <p:pic>
        <p:nvPicPr>
          <p:cNvPr id="2050" name="Picture 2" descr="C:\Users\Eng.Nadim Asa'd\Desktop\Misc Picture\windo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24400"/>
            <a:ext cx="4038600" cy="213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1- كن متحفزاً 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ينبغي للذي يتولى تحفيز الآخرين أن يكون متحفزاً.</a:t>
            </a:r>
          </a:p>
          <a:p>
            <a:pPr algn="r" rtl="1"/>
            <a:r>
              <a:rPr lang="ar-JO" b="1" dirty="0" smtClean="0"/>
              <a:t>فلا يطلب من الآخرين حالة يفتقدها.</a:t>
            </a:r>
          </a:p>
          <a:p>
            <a:pPr algn="r" rtl="1"/>
            <a:r>
              <a:rPr lang="ar-JO" b="1" dirty="0" smtClean="0"/>
              <a:t>فيجب أن يكون مقتنعاً..</a:t>
            </a:r>
          </a:p>
          <a:p>
            <a:pPr algn="r" rtl="1"/>
            <a:r>
              <a:rPr lang="ar-JO" b="1" dirty="0" smtClean="0"/>
              <a:t>.. ومتحمساً للعمل المناط به.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2- إختر أشخاص لديهم القابلية للتحفز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تتراوح قابليات الأفراد للتحفيز.</a:t>
            </a:r>
          </a:p>
          <a:p>
            <a:pPr algn="r" rtl="1"/>
            <a:r>
              <a:rPr lang="ar-JO" b="1" dirty="0" smtClean="0"/>
              <a:t>ينبغي تعيين أشخاص لديهم قابلية عالية للتحفيز.</a:t>
            </a:r>
          </a:p>
          <a:p>
            <a:pPr algn="r" rtl="1"/>
            <a:r>
              <a:rPr lang="ar-JO" b="1" dirty="0" smtClean="0"/>
              <a:t>ولديهم رغبة وميل للمهمة.</a:t>
            </a:r>
          </a:p>
          <a:p>
            <a:pPr algn="r" rtl="1"/>
            <a:r>
              <a:rPr lang="ar-JO" b="1" dirty="0" smtClean="0"/>
              <a:t>ويحبون عملهم.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3- تعامل مع كل شخص كفرد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تفهم رغبات وقدرات وتطلعات كل فرد.</a:t>
            </a:r>
          </a:p>
          <a:p>
            <a:pPr algn="r" rtl="1"/>
            <a:r>
              <a:rPr lang="ar-JO" b="1" dirty="0" smtClean="0"/>
              <a:t>إدراك الفروقات الفردية.</a:t>
            </a:r>
            <a:r>
              <a:rPr lang="ar-JO" dirty="0" smtClean="0"/>
              <a:t> </a:t>
            </a:r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4-ضع أهداف واقعية وتحدية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الأهداف ينبغي أن تكون قابلة للتحقيق</a:t>
            </a:r>
          </a:p>
          <a:p>
            <a:pPr algn="r" rtl="1"/>
            <a:r>
              <a:rPr lang="ar-JO" b="1" dirty="0" smtClean="0"/>
              <a:t>ولكنها تحتاج إلى جهد خاص لتنفيذها</a:t>
            </a:r>
          </a:p>
          <a:p>
            <a:pPr algn="r" rtl="1"/>
            <a:r>
              <a:rPr lang="ar-JO" b="1" dirty="0" smtClean="0"/>
              <a:t>.. وقدر من التحدي.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5-تذكر أن التقدم يحفز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تحقيق نجاحات ينعكس إيجاباً على معنويات الفريق</a:t>
            </a:r>
          </a:p>
          <a:p>
            <a:pPr algn="r" rtl="1"/>
            <a:r>
              <a:rPr lang="ar-JO" b="1" dirty="0" smtClean="0"/>
              <a:t>ويعزز دافعيتهم.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6- إبني بيئة محفزة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إبني ثقافة تقدر الأداء المتميز.</a:t>
            </a:r>
          </a:p>
          <a:p>
            <a:pPr algn="r" rtl="1"/>
            <a:r>
              <a:rPr lang="ar-JO" b="1" dirty="0" smtClean="0"/>
              <a:t>شجع العاملين على تقدير المتميزين.</a:t>
            </a:r>
          </a:p>
          <a:p>
            <a:pPr algn="r" rtl="1"/>
            <a:r>
              <a:rPr lang="ar-JO" b="1" dirty="0" smtClean="0"/>
              <a:t>ضع نظم وتعليمات تيسر الإنجاز.</a:t>
            </a:r>
          </a:p>
          <a:p>
            <a:pPr algn="r" rtl="1"/>
            <a:r>
              <a:rPr lang="ar-JO" b="1" dirty="0" smtClean="0"/>
              <a:t>إبني بيئة يظهر فيها المتميزون.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قياس</a:t>
            </a:r>
            <a:r>
              <a:rPr lang="ar-JO" dirty="0" smtClean="0"/>
              <a:t> </a:t>
            </a:r>
            <a:r>
              <a:rPr lang="ar-JO" b="1" dirty="0" smtClean="0"/>
              <a:t>النتائج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Wingdings" pitchFamily="2" charset="2"/>
              <a:buChar char="q"/>
            </a:pPr>
            <a:r>
              <a:rPr lang="ar-JO" b="1" dirty="0" smtClean="0"/>
              <a:t>رضى الزبائن:</a:t>
            </a:r>
          </a:p>
          <a:p>
            <a:pPr algn="r" rtl="1"/>
            <a:r>
              <a:rPr lang="ar-JO" b="1" dirty="0" smtClean="0"/>
              <a:t>عدد الشكاوي.</a:t>
            </a:r>
          </a:p>
          <a:p>
            <a:pPr algn="r" rtl="1"/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7- كافئ بإنصاف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تبني نظام تحفيز مادي.</a:t>
            </a:r>
          </a:p>
          <a:p>
            <a:pPr algn="r" rtl="1"/>
            <a:r>
              <a:rPr lang="ar-JO" b="1" dirty="0" smtClean="0"/>
              <a:t>نظام مكافئات.</a:t>
            </a:r>
          </a:p>
          <a:p>
            <a:pPr algn="r" rtl="1"/>
            <a:r>
              <a:rPr lang="ar-JO" b="1" dirty="0" smtClean="0"/>
              <a:t>طبق هذه النظم وفق أُسس منصفه.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8- أمنح التكريم والتقدير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r" rtl="1"/>
            <a:r>
              <a:rPr lang="en-US" b="1" dirty="0" smtClean="0"/>
              <a:t>Recognition</a:t>
            </a:r>
          </a:p>
          <a:p>
            <a:pPr algn="r" rtl="1"/>
            <a:r>
              <a:rPr lang="ar-JO" b="1" dirty="0" smtClean="0"/>
              <a:t>التحغيز المعنوي.</a:t>
            </a:r>
          </a:p>
          <a:p>
            <a:pPr algn="r" rtl="1"/>
            <a:r>
              <a:rPr lang="ar-JO" b="1" dirty="0" smtClean="0"/>
              <a:t>التكريم.</a:t>
            </a:r>
          </a:p>
          <a:p>
            <a:pPr algn="r" rtl="1"/>
            <a:r>
              <a:rPr lang="ar-JO" b="1" dirty="0" smtClean="0"/>
              <a:t>توجيه كلمات التشجيع.</a:t>
            </a:r>
          </a:p>
          <a:p>
            <a:pPr algn="r" rtl="1"/>
            <a:r>
              <a:rPr lang="ar-JO" b="1" dirty="0" smtClean="0"/>
              <a:t>الإعتراف بالتميز وإشهاره.</a:t>
            </a:r>
          </a:p>
          <a:p>
            <a:pPr algn="r" rtl="1"/>
            <a:r>
              <a:rPr lang="ar-JO" b="1" dirty="0" smtClean="0"/>
              <a:t>موظف الشهر.</a:t>
            </a:r>
          </a:p>
          <a:p>
            <a:pPr algn="r" rtl="1"/>
            <a:r>
              <a:rPr lang="ar-JO" b="1" dirty="0" smtClean="0"/>
              <a:t>رسالة شكر وتقدير</a:t>
            </a:r>
            <a:r>
              <a:rPr lang="ar-JO" b="1" dirty="0" smtClean="0"/>
              <a:t>.</a:t>
            </a:r>
            <a:endParaRPr lang="en-US" b="1" dirty="0" smtClean="0"/>
          </a:p>
          <a:p>
            <a:pPr algn="r" rtl="1"/>
            <a:endParaRPr lang="en-US" b="1" dirty="0" smtClean="0"/>
          </a:p>
          <a:p>
            <a:pPr algn="r" rtl="1"/>
            <a:r>
              <a:rPr lang="en-US" sz="4000" b="1" dirty="0" smtClean="0">
                <a:hlinkClick r:id="rId2"/>
              </a:rPr>
              <a:t>www.leadershipdimensions.org</a:t>
            </a:r>
            <a:r>
              <a:rPr lang="en-US" sz="4000" b="1" dirty="0" smtClean="0"/>
              <a:t>  </a:t>
            </a:r>
            <a:r>
              <a:rPr lang="en-US" b="1" dirty="0" smtClean="0"/>
              <a:t>   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JO" b="1" dirty="0" smtClean="0">
                <a:solidFill>
                  <a:srgbClr val="FFC000"/>
                </a:solidFill>
              </a:rPr>
              <a:t>الجزء الثاني: تحديد أهداف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>
                <a:solidFill>
                  <a:srgbClr val="FFC000"/>
                </a:solidFill>
              </a:rPr>
              <a:t>وهو رقم أو نسبة مئوية يراد تحقيقها.</a:t>
            </a:r>
          </a:p>
          <a:p>
            <a:pPr algn="r" rtl="1"/>
            <a:r>
              <a:rPr lang="ar-JO" b="1" dirty="0" smtClean="0">
                <a:solidFill>
                  <a:srgbClr val="FFC000"/>
                </a:solidFill>
              </a:rPr>
              <a:t>وقد يكون هدف مرحلي.</a:t>
            </a:r>
          </a:p>
          <a:p>
            <a:pPr algn="r" rtl="1"/>
            <a:r>
              <a:rPr lang="ar-JO" b="1" dirty="0" smtClean="0">
                <a:solidFill>
                  <a:srgbClr val="FFC000"/>
                </a:solidFill>
              </a:rPr>
              <a:t>مثل تحديد كمية الإنتاج اليومي المطلوب من خط إنتاج.</a:t>
            </a:r>
          </a:p>
          <a:p>
            <a:pPr algn="r" rtl="1"/>
            <a:r>
              <a:rPr lang="ar-JO" b="1" dirty="0" smtClean="0">
                <a:solidFill>
                  <a:srgbClr val="FFC000"/>
                </a:solidFill>
              </a:rPr>
              <a:t>مثل نسبة النخب الثاني المسموح بها بإنتاج خط إنتاج.</a:t>
            </a:r>
            <a:endParaRPr lang="en-US" b="1" dirty="0">
              <a:solidFill>
                <a:srgbClr val="FFC000"/>
              </a:solidFill>
            </a:endParaRPr>
          </a:p>
        </p:txBody>
      </p:sp>
      <p:pic>
        <p:nvPicPr>
          <p:cNvPr id="2050" name="Picture 2" descr="C:\Users\Eng.Nadim Asa'd\Desktop\Misc Picture\ca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38600"/>
            <a:ext cx="4572000" cy="2667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960</TotalTime>
  <Words>2219</Words>
  <Application>Microsoft Office PowerPoint</Application>
  <PresentationFormat>On-screen Show (4:3)</PresentationFormat>
  <Paragraphs>498</Paragraphs>
  <Slides>81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81</vt:i4>
      </vt:variant>
    </vt:vector>
  </HeadingPairs>
  <TitlesOfParts>
    <vt:vector size="82" baseType="lpstr">
      <vt:lpstr>Flow</vt:lpstr>
      <vt:lpstr>بسم الله الرحمن الرحيم  غرفة صناعة عمان معهد إيجابي </vt:lpstr>
      <vt:lpstr>إدارة النتائج وتحديد الإحتياجات</vt:lpstr>
      <vt:lpstr>اليوم الثالث</vt:lpstr>
      <vt:lpstr>الجزء الأول: قياس النتائج</vt:lpstr>
      <vt:lpstr>قياس النتائج</vt:lpstr>
      <vt:lpstr>قياس النتائج</vt:lpstr>
      <vt:lpstr>قياس النتائج</vt:lpstr>
      <vt:lpstr>قياس النتائج</vt:lpstr>
      <vt:lpstr>الجزء الثاني: تحديد أهداف</vt:lpstr>
      <vt:lpstr>كيف يتم تحديد الأهداف؟.</vt:lpstr>
      <vt:lpstr>محاذير إحتساب الكفاءة</vt:lpstr>
      <vt:lpstr>لماذا تحدد الأهداف؟.</vt:lpstr>
      <vt:lpstr>الجزء الثالث: رصد الإنحرافات</vt:lpstr>
      <vt:lpstr>الإنحرافات</vt:lpstr>
      <vt:lpstr>الإنحرافات</vt:lpstr>
      <vt:lpstr>الجزء الرابع: الخطة التصحيحية</vt:lpstr>
      <vt:lpstr>العمل على مقاربة النتائج للأهداف</vt:lpstr>
      <vt:lpstr>تحليل المسببات الجذرية</vt:lpstr>
      <vt:lpstr>تحليل المسببات الجذرية</vt:lpstr>
      <vt:lpstr>جدول عظام السمكة</vt:lpstr>
      <vt:lpstr>Slide 21</vt:lpstr>
      <vt:lpstr>Slide 22</vt:lpstr>
      <vt:lpstr>مثال</vt:lpstr>
      <vt:lpstr>الجزء الخامس: التحسين </vt:lpstr>
      <vt:lpstr>التحسين</vt:lpstr>
      <vt:lpstr>التحسين</vt:lpstr>
      <vt:lpstr>إعادة التصميم</vt:lpstr>
      <vt:lpstr>التحسين المستمر</vt:lpstr>
      <vt:lpstr>التحسين</vt:lpstr>
      <vt:lpstr>سبع نصائح للتحسين الذاتي</vt:lpstr>
      <vt:lpstr>التحسين</vt:lpstr>
      <vt:lpstr>الجزء السادس: التقارير </vt:lpstr>
      <vt:lpstr>في هذاالجزء</vt:lpstr>
      <vt:lpstr>التقارير</vt:lpstr>
      <vt:lpstr>التقارير</vt:lpstr>
      <vt:lpstr>التقارير</vt:lpstr>
      <vt:lpstr>أهمية التقارير</vt:lpstr>
      <vt:lpstr>تقارير الجودة</vt:lpstr>
      <vt:lpstr>تقارير الإنتاج</vt:lpstr>
      <vt:lpstr>تقارير المخزون</vt:lpstr>
      <vt:lpstr>تقارير شؤون الموظفين</vt:lpstr>
      <vt:lpstr>وسائل القياس والمقارنة</vt:lpstr>
      <vt:lpstr>عوامل نجاح التقارير</vt:lpstr>
      <vt:lpstr>التقارير المالية</vt:lpstr>
      <vt:lpstr>ورشة عمل</vt:lpstr>
      <vt:lpstr>الجزء السابع: التعامل مع النتائج</vt:lpstr>
      <vt:lpstr>إدارة النجاح</vt:lpstr>
      <vt:lpstr>إدارة النجاح</vt:lpstr>
      <vt:lpstr>إدارة النجاح</vt:lpstr>
      <vt:lpstr>إدارة النجاح</vt:lpstr>
      <vt:lpstr>إدارة الإخفاق</vt:lpstr>
      <vt:lpstr>إدارة الإخفاق</vt:lpstr>
      <vt:lpstr>إدارة الإخفاق</vt:lpstr>
      <vt:lpstr>الجزء الثامن: تخطيط احتياجات الانتاج</vt:lpstr>
      <vt:lpstr>تخطيط الوقت</vt:lpstr>
      <vt:lpstr>إحتساب مدة تنفيذ طلبية</vt:lpstr>
      <vt:lpstr>تحديد تاريخ بدء طلبية</vt:lpstr>
      <vt:lpstr>تخطيط تحضير المواد لطلبية</vt:lpstr>
      <vt:lpstr>تخطيط تحضير المواد لطلبية</vt:lpstr>
      <vt:lpstr>تخطيط تحضير المواد لطلبية</vt:lpstr>
      <vt:lpstr>تخطيط المعدات</vt:lpstr>
      <vt:lpstr>تخطيط الموارد البشرية</vt:lpstr>
      <vt:lpstr>تحليل المخاطر</vt:lpstr>
      <vt:lpstr>أركان تحليل المخاطر</vt:lpstr>
      <vt:lpstr>المواد</vt:lpstr>
      <vt:lpstr>تحليل المخاطر - المواد</vt:lpstr>
      <vt:lpstr>الماكينات</vt:lpstr>
      <vt:lpstr>تحليل المخاطر - الماكينات</vt:lpstr>
      <vt:lpstr>العنصر البشري</vt:lpstr>
      <vt:lpstr>تحليل المخاطر – العنصر البشري </vt:lpstr>
      <vt:lpstr>عنصر الوقت</vt:lpstr>
      <vt:lpstr>تحليل المخاطر – الوقت </vt:lpstr>
      <vt:lpstr>نختم بمبادئ لبناء الدافعية</vt:lpstr>
      <vt:lpstr>1- كن متحفزاً </vt:lpstr>
      <vt:lpstr>2- إختر أشخاص لديهم القابلية للتحفز</vt:lpstr>
      <vt:lpstr>3- تعامل مع كل شخص كفرد</vt:lpstr>
      <vt:lpstr>4-ضع أهداف واقعية وتحدية</vt:lpstr>
      <vt:lpstr>5-تذكر أن التقدم يحفز</vt:lpstr>
      <vt:lpstr>6- إبني بيئة محفزة</vt:lpstr>
      <vt:lpstr>7- كافئ بإنصاف</vt:lpstr>
      <vt:lpstr>8- أمنح التكريم والتقدير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الرحيم  غرفة صناعة عمان معهد إيجابي </dc:title>
  <dc:creator>Eng.Nadim Asa'd</dc:creator>
  <cp:lastModifiedBy>Eng.Nadim Asa'd</cp:lastModifiedBy>
  <cp:revision>26</cp:revision>
  <dcterms:created xsi:type="dcterms:W3CDTF">2013-06-13T10:29:45Z</dcterms:created>
  <dcterms:modified xsi:type="dcterms:W3CDTF">2013-06-19T13:00:54Z</dcterms:modified>
</cp:coreProperties>
</file>