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62593-FCB9-4DD5-9141-6C57EAD76719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9DA4A-081D-4E9F-925A-75EAE61B4855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DA4A-081D-4E9F-925A-75EAE61B4855}" type="slidenum">
              <a:rPr lang="ar-JO" smtClean="0"/>
              <a:pPr/>
              <a:t>1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10</a:t>
            </a:fld>
            <a:endParaRPr 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13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14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15</a:t>
            </a:fld>
            <a:endParaRPr 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16</a:t>
            </a:fld>
            <a:endParaRPr lang="ar-J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</a:t>
            </a:fld>
            <a:endParaRPr lang="ar-J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23</a:t>
            </a:fld>
            <a:endParaRPr lang="ar-J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25</a:t>
            </a:fld>
            <a:endParaRPr 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</a:t>
            </a:fld>
            <a:endParaRPr lang="ar-JO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34</a:t>
            </a:fld>
            <a:endParaRPr lang="ar-JO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35</a:t>
            </a:fld>
            <a:endParaRPr lang="ar-J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37</a:t>
            </a:fld>
            <a:endParaRPr lang="ar-J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38</a:t>
            </a:fld>
            <a:endParaRPr lang="ar-J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39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</a:t>
            </a:fld>
            <a:endParaRPr lang="ar-JO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40</a:t>
            </a:fld>
            <a:endParaRPr lang="ar-JO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41</a:t>
            </a:fld>
            <a:endParaRPr lang="ar-JO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42</a:t>
            </a:fld>
            <a:endParaRPr lang="ar-JO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43</a:t>
            </a:fld>
            <a:endParaRPr lang="ar-JO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44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5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6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8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D4C2-7DBE-40F5-9998-EABCA6D39004}" type="slidenum">
              <a:rPr lang="ar-JO" smtClean="0"/>
              <a:pPr/>
              <a:t>9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6F25-D209-4730-BB5B-7A332D5D0E3B}" type="datetimeFigureOut">
              <a:rPr lang="en-US" smtClean="0"/>
              <a:pPr/>
              <a:t>10/18/2009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35F40-196C-4777-9667-600FB4F7ABA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Gap%20!!!/go%20to%20www.detoxamin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www1.istockphoto.com/file_thumbview_approve/1337443/2/istockphoto_1337443_team_work_team_spirit_vector.jpg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>
            <a:normAutofit/>
          </a:bodyPr>
          <a:lstStyle/>
          <a:p>
            <a:r>
              <a:rPr lang="ar-JO" sz="3200" b="1" dirty="0" smtClean="0"/>
              <a:t>بسم الله الرحمن الرحيم</a:t>
            </a:r>
            <a:endParaRPr lang="ar-JO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2800"/>
            <a:ext cx="6400800" cy="1752600"/>
          </a:xfrm>
        </p:spPr>
        <p:txBody>
          <a:bodyPr>
            <a:normAutofit/>
          </a:bodyPr>
          <a:lstStyle/>
          <a:p>
            <a:r>
              <a:rPr lang="ar-JO" sz="7200" b="1" dirty="0" smtClean="0"/>
              <a:t>أخلاقيات العمل</a:t>
            </a:r>
            <a:endParaRPr lang="ar-JO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الإحترام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الإحترام تعبير عن تقييم وتقدير قوانين المؤسسة والعاملين بها ..</a:t>
            </a:r>
          </a:p>
          <a:p>
            <a:pPr algn="r" rtl="1"/>
            <a:r>
              <a:rPr lang="ar-JO" b="1" dirty="0"/>
              <a:t>وموجوداتها وسمعتها ..</a:t>
            </a:r>
          </a:p>
          <a:p>
            <a:pPr algn="r" rtl="1"/>
            <a:r>
              <a:rPr lang="ar-JO" b="1" dirty="0"/>
              <a:t>.. وكذلك ممارسة الإحترام تجاه الذات.</a:t>
            </a:r>
          </a:p>
          <a:p>
            <a:pPr algn="r" rtl="1"/>
            <a:r>
              <a:rPr lang="ar-JO" b="1" dirty="0"/>
              <a:t>وهو ضروري لأداء أفضل ..</a:t>
            </a:r>
          </a:p>
          <a:p>
            <a:pPr algn="r" rtl="1"/>
            <a:r>
              <a:rPr lang="ar-JO" b="1" dirty="0"/>
              <a:t>.. يعزز إنتماء العاملين ويرفع من دافعيتهم. </a:t>
            </a:r>
            <a:endParaRPr lang="ar-SA" b="1" dirty="0"/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روح الفريق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روح الفريق ضرورة من ضرورات العمل..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تجعل العمل الجماعي ممكناً.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من أجل اداء أفضل وجو عمل مريح.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بالتعاون وتبادل المساعدة.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والمشاركة في العلومات والتجارب.</a:t>
            </a:r>
            <a:endParaRPr lang="ar-SA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وتتطلب التحلي بالإلتزام والتعاون..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..والتخلي عن الفردية والأنانية.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القيادة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القيادة </a:t>
            </a:r>
            <a:r>
              <a:rPr lang="ar-SA" b="1" dirty="0"/>
              <a:t>هي التأثير على سلوك ونشاطات وقناعات الأفراد والجماعات ضمن تشكيل إجتماعي محدد من أجل تحقيق غايات محددة تحت غطاء شرعية من نوعٍ ما</a:t>
            </a:r>
            <a:r>
              <a:rPr lang="ar-JO" b="1" dirty="0"/>
              <a:t>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القيادة مهارة ونمط سلوكي.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وتكون نمط سلوكي راقي إذا ما كانت ودودة وراعية لمجتمع العاملين في المؤسسة لما يدفع بإتجاه تفجير طاقاتهم وتنسيقها لما فيه خدمة أهداف المؤسسة.</a:t>
            </a:r>
          </a:p>
          <a:p>
            <a:pPr algn="r" rtl="1">
              <a:buFontTx/>
              <a:buNone/>
            </a:pPr>
            <a:r>
              <a:rPr lang="ar-JO" b="1" dirty="0"/>
              <a:t> </a:t>
            </a:r>
            <a:r>
              <a:rPr lang="ar-SA" b="1" dirty="0"/>
              <a:t> </a:t>
            </a:r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أخلاقيات العمل والإنتاج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علاقات الإنتاج بحاجة إلى منظومة أخلاقية تحكمها من أجل أداء أفضل: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الإحترام.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التحلي بروح الفريق.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رعاية الكبير للصغير.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الإلتزام بالدوام وإستخدام مورد الوقت بطريقة ناجعة.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الولاء للمؤسسة وحماية ممتلكاتها وسمعتها وأسرارها. </a:t>
            </a:r>
            <a:endParaRPr lang="en-US" b="1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أخلاقيات العمل والإجتماعات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تتطلب الإجتماعات الناجحة مسلكيات خاصة لإنجاحها وعدم إطالتها: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الإلتزام بجدول الأعمال ومواضيع النقاش.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الإنصات الجيد للآخرين وإحترام وجهات نظرهم.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التعاضد للتوصل إلى أفكار وحلول.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إحترام الوقت.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إنتهاج النقاش التعاضدي  </a:t>
            </a:r>
            <a:r>
              <a:rPr lang="en-US" sz="2800" b="1" dirty="0"/>
              <a:t>collaborative</a:t>
            </a:r>
            <a:r>
              <a:rPr lang="en-US" b="1" dirty="0"/>
              <a:t> </a:t>
            </a:r>
            <a:r>
              <a:rPr lang="en-US" sz="2800" b="1" dirty="0"/>
              <a:t>conversation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أخلاقيات العمل والإبداع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solidFill>
                  <a:srgbClr val="CC9900"/>
                </a:solidFill>
              </a:rPr>
              <a:t>إيجاباً</a:t>
            </a:r>
            <a:r>
              <a:rPr lang="ar-JO" b="1" dirty="0"/>
              <a:t>: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روح العمل الجماعي.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التعاون.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نكران الذات.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حسن الإستماع.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التشجيع.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عدم الخوف من الإخفاق.</a:t>
            </a:r>
            <a:endParaRPr lang="en-US" b="1" dirty="0"/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أخلاقيات العمل والإبداع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CC9900"/>
                </a:solidFill>
              </a:rPr>
              <a:t>سلباً</a:t>
            </a:r>
            <a:r>
              <a:rPr lang="ar-JO" b="1" dirty="0"/>
              <a:t>: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التحاسد.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الشللية.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التنافس الشديد. 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الفئوية.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الأنانية.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الخوف من التغيير.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سرقة جهد الآخرين.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سوء الإستماع.</a:t>
            </a:r>
            <a:endParaRPr lang="en-US" b="1" dirty="0"/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القيم</a:t>
            </a:r>
            <a:br>
              <a:rPr lang="ar-JO" sz="3600" b="1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>
                <a:solidFill>
                  <a:srgbClr val="CC9900"/>
                </a:solidFill>
                <a:cs typeface="Simplified Arabic" pitchFamily="2" charset="-78"/>
              </a:rPr>
              <a:t>values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القيمة</a:t>
            </a:r>
            <a:r>
              <a:rPr lang="ar-JO" dirty="0"/>
              <a:t> </a:t>
            </a:r>
            <a:r>
              <a:rPr lang="ar-JO" b="1" dirty="0"/>
              <a:t>هي خاصية أخلاقية وفلسفية..</a:t>
            </a:r>
          </a:p>
          <a:p>
            <a:pPr algn="r" rtl="1"/>
            <a:r>
              <a:rPr lang="ar-JO" b="1" dirty="0"/>
              <a:t>القيم الشخصية وهي القيم التي يؤمن بها ويمارسها الأشخاص.   </a:t>
            </a:r>
          </a:p>
          <a:p>
            <a:pPr algn="r" rtl="1"/>
            <a:r>
              <a:rPr lang="ar-SA" b="1" dirty="0"/>
              <a:t>القيم الاجتماعية هي الخصائص أو الصفات المرغوب فيها من الجماعة</a:t>
            </a:r>
            <a:r>
              <a:rPr lang="ar-JO" b="1" dirty="0"/>
              <a:t>..</a:t>
            </a:r>
          </a:p>
          <a:p>
            <a:pPr algn="r" rtl="1"/>
            <a:r>
              <a:rPr lang="ar-JO" b="1" dirty="0"/>
              <a:t>..</a:t>
            </a:r>
            <a:r>
              <a:rPr lang="ar-SA" b="1" dirty="0"/>
              <a:t> وتوجه </a:t>
            </a:r>
            <a:r>
              <a:rPr lang="ar-SA" b="1" dirty="0" smtClean="0"/>
              <a:t>سلوكهم</a:t>
            </a:r>
            <a:r>
              <a:rPr lang="ar-JO" b="1" dirty="0" smtClean="0"/>
              <a:t>،</a:t>
            </a:r>
            <a:r>
              <a:rPr lang="ar-SA" b="1" dirty="0" smtClean="0"/>
              <a:t> وهي </a:t>
            </a:r>
            <a:r>
              <a:rPr lang="ar-SA" b="1" dirty="0"/>
              <a:t>التي تخبرهم الفرق بين الحلال والحرام أو الصحيح والخطأ والجيد والسيء والتي تحددها الثقافة القائمة</a:t>
            </a:r>
            <a:r>
              <a:rPr lang="ar-JO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القيم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  <a:buFontTx/>
              <a:buNone/>
            </a:pPr>
            <a:endParaRPr lang="en-US" sz="1200" b="1" dirty="0"/>
          </a:p>
          <a:p>
            <a:pPr algn="r" rtl="1">
              <a:lnSpc>
                <a:spcPct val="80000"/>
              </a:lnSpc>
            </a:pPr>
            <a:endParaRPr lang="en-US" sz="1200" b="1" dirty="0"/>
          </a:p>
          <a:p>
            <a:pPr algn="r" rtl="1">
              <a:lnSpc>
                <a:spcPct val="80000"/>
              </a:lnSpc>
            </a:pPr>
            <a:r>
              <a:rPr lang="ar-JO" b="1" dirty="0"/>
              <a:t>القيمة هي معتقد ورسالة كما هي فلسفة ذات مغزى.  وتتراوح القيم الإيمان بالعمل الجاد والإلتزام بالمواعيد إلى الإعتماد على الذات والإهتمام بالآخرين وإنسجام الأهداف.</a:t>
            </a:r>
          </a:p>
          <a:p>
            <a:pPr algn="r" rtl="1">
              <a:lnSpc>
                <a:spcPct val="80000"/>
              </a:lnSpc>
            </a:pPr>
            <a:r>
              <a:rPr lang="ar-JO" b="1" dirty="0"/>
              <a:t>القيم هي المسلكيات – </a:t>
            </a:r>
            <a:r>
              <a:rPr lang="ar-JO" sz="1600" b="1" dirty="0"/>
              <a:t>جاك ويلش</a:t>
            </a:r>
            <a:r>
              <a:rPr lang="ar-JO" b="1" dirty="0"/>
              <a:t>  </a:t>
            </a:r>
            <a:r>
              <a:rPr lang="en-US" b="1" dirty="0"/>
              <a:t> </a:t>
            </a:r>
          </a:p>
          <a:p>
            <a:pPr algn="r" rtl="1">
              <a:lnSpc>
                <a:spcPct val="80000"/>
              </a:lnSpc>
            </a:pPr>
            <a:r>
              <a:rPr lang="ar-JO" b="1" dirty="0"/>
              <a:t>هناك قيم سلبية وهي خاصية أخلاقية وفلسفية سيئة.</a:t>
            </a:r>
          </a:p>
          <a:p>
            <a:pPr algn="r" rtl="1">
              <a:lnSpc>
                <a:spcPct val="80000"/>
              </a:lnSpc>
            </a:pPr>
            <a:r>
              <a:rPr lang="ar-JO" b="1" dirty="0"/>
              <a:t>وقد تكون القيم شخصية .. وقد تكون جماعية.</a:t>
            </a:r>
            <a:endParaRPr lang="en-US" b="1" dirty="0"/>
          </a:p>
          <a:p>
            <a:pPr algn="r" rtl="1">
              <a:lnSpc>
                <a:spcPct val="80000"/>
              </a:lnSpc>
              <a:buFontTx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أمثلة من القيم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/>
          <a:p>
            <a:pPr algn="r" rtl="1">
              <a:lnSpc>
                <a:spcPct val="90000"/>
              </a:lnSpc>
              <a:buFontTx/>
              <a:buNone/>
            </a:pPr>
            <a:r>
              <a:rPr lang="ar-JO" sz="2400" dirty="0"/>
              <a:t>            </a:t>
            </a:r>
            <a:r>
              <a:rPr lang="ar-JO" sz="3200" b="1" dirty="0">
                <a:solidFill>
                  <a:srgbClr val="CC9900"/>
                </a:solidFill>
              </a:rPr>
              <a:t>قيم إجتماعية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التراحم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التضامن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عمل الفريق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التعاون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التنوع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التأثير  </a:t>
            </a:r>
            <a:r>
              <a:rPr lang="en-US" b="1" dirty="0"/>
              <a:t>effectiveness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المهنية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الحس الوطني</a:t>
            </a:r>
            <a:endParaRPr lang="en-US" b="1" dirty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1600200"/>
            <a:ext cx="4037012" cy="4525963"/>
          </a:xfrm>
        </p:spPr>
        <p:txBody>
          <a:bodyPr/>
          <a:lstStyle/>
          <a:p>
            <a:pPr algn="r" rtl="1">
              <a:lnSpc>
                <a:spcPct val="90000"/>
              </a:lnSpc>
              <a:buFontTx/>
              <a:buNone/>
            </a:pPr>
            <a:r>
              <a:rPr lang="ar-JO" sz="2400" dirty="0"/>
              <a:t>            </a:t>
            </a:r>
            <a:r>
              <a:rPr lang="ar-JO" sz="3200" b="1" dirty="0">
                <a:solidFill>
                  <a:srgbClr val="CC9900"/>
                </a:solidFill>
              </a:rPr>
              <a:t>قيم شخصية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الدقة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الجمال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الطموح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الإنتماء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الجرأة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الإهتمام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الإبداع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حب الخير</a:t>
            </a:r>
          </a:p>
          <a:p>
            <a:pPr algn="r" rtl="1">
              <a:lnSpc>
                <a:spcPct val="90000"/>
              </a:lnSpc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تعريف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تعرف </a:t>
            </a:r>
            <a:r>
              <a:rPr lang="ar-JO" b="1" dirty="0">
                <a:solidFill>
                  <a:srgbClr val="CC9900"/>
                </a:solidFill>
              </a:rPr>
              <a:t>أخلاقيات العمل</a:t>
            </a:r>
            <a:r>
              <a:rPr lang="ar-JO" b="1" dirty="0"/>
              <a:t> بأنها تبني مواقف إيجابية تجاه الزملاء والزبائن..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والتعبير عن ذلك بالولاء للمؤسسة والفريق.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والإلتزام بالدوام والتحلي بالمبادرة والدافعية الداخلية..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والتركيز على الجودة.</a:t>
            </a:r>
          </a:p>
          <a:p>
            <a:pPr algn="r" rtl="1">
              <a:buFontTx/>
              <a:buNone/>
            </a:pPr>
            <a:r>
              <a:rPr lang="en-US" b="1" dirty="0"/>
              <a:t> </a:t>
            </a:r>
            <a:br>
              <a:rPr lang="en-US" b="1" dirty="0"/>
            </a:br>
            <a:endParaRPr lang="en-US" b="1" u="sng" dirty="0">
              <a:hlinkMouseOver r:id="rId4" action="ppaction://hlinkfile"/>
            </a:endParaRPr>
          </a:p>
          <a:p>
            <a:pPr algn="r" rtl="1"/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أمثلة قيمية أخرى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>
              <a:lnSpc>
                <a:spcPct val="90000"/>
              </a:lnSpc>
            </a:pPr>
            <a:r>
              <a:rPr lang="ar-JO" sz="2800" b="1" dirty="0"/>
              <a:t>المبادئ السبعة للتقدم </a:t>
            </a:r>
            <a:r>
              <a:rPr lang="en-US" sz="2800" b="1" dirty="0"/>
              <a:t>seven universal growth principles </a:t>
            </a:r>
            <a:r>
              <a:rPr lang="ar-JO" sz="2800" b="1" dirty="0"/>
              <a:t>: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الحقيقة  </a:t>
            </a:r>
            <a:r>
              <a:rPr lang="en-US" sz="2800" b="1" dirty="0"/>
              <a:t>truth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الحب </a:t>
            </a:r>
            <a:r>
              <a:rPr lang="en-US" sz="2800" b="1" dirty="0"/>
              <a:t>love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القوة </a:t>
            </a:r>
            <a:r>
              <a:rPr lang="en-US" sz="2800" b="1" dirty="0"/>
              <a:t>power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الوحدة </a:t>
            </a:r>
            <a:r>
              <a:rPr lang="en-US" sz="2800" b="1" dirty="0"/>
              <a:t>oneness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السلطة </a:t>
            </a:r>
            <a:r>
              <a:rPr lang="en-US" sz="2800" b="1" dirty="0"/>
              <a:t>authority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الشجاعة </a:t>
            </a:r>
            <a:r>
              <a:rPr lang="en-US" sz="2800" b="1" dirty="0"/>
              <a:t>courage</a:t>
            </a:r>
            <a:endParaRPr lang="ar-JO" sz="2800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sz="2800" b="1" dirty="0"/>
              <a:t>الذكاء </a:t>
            </a:r>
            <a:r>
              <a:rPr lang="en-US" sz="2800" b="1" dirty="0"/>
              <a:t>intelligence</a:t>
            </a:r>
            <a:r>
              <a:rPr lang="ar-JO" sz="2400" dirty="0"/>
              <a:t> </a:t>
            </a:r>
            <a:r>
              <a:rPr lang="ar-JO" sz="2400" dirty="0" smtClean="0"/>
              <a:t>                                   </a:t>
            </a:r>
            <a:r>
              <a:rPr lang="en-US" sz="1400" b="1" dirty="0"/>
              <a:t>Steve </a:t>
            </a:r>
            <a:r>
              <a:rPr lang="en-US" sz="1400" b="1" dirty="0" err="1" smtClean="0"/>
              <a:t>Pavlina</a:t>
            </a:r>
            <a:r>
              <a:rPr lang="en-US" sz="1400" b="1" dirty="0" smtClean="0"/>
              <a:t>                                                                                    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وأخرى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dirty="0"/>
              <a:t>ا</a:t>
            </a:r>
            <a:r>
              <a:rPr lang="ar-JO" b="1" dirty="0"/>
              <a:t>لمسئولية-التواصل الفعال-المهنية-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قابلية التغيير-منح الصلاحيات-الجودة-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التعاون-العدالة-التقدير-المكافئة-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التميز-المجازفة-الإلتزام-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المرونة-التحسين </a:t>
            </a:r>
            <a:r>
              <a:rPr lang="ar-JO" b="1" dirty="0" smtClean="0"/>
              <a:t>-المعنويات </a:t>
            </a:r>
            <a:r>
              <a:rPr lang="ar-JO" b="1" dirty="0"/>
              <a:t>العالية-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خدمة الزبائن-الإحترام-الإبتكار-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الرعاية-التنوع-الثقة </a:t>
            </a:r>
            <a:endParaRPr lang="en-US" b="1" dirty="0"/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قيم إيجابية إنقرضت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هناك العديد من القيم الإيجابية التي كانت سائدة في مجتمعنا في طريقها إلى الإنقراض: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التكافل.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إحترام الصغير للكبير.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رعاية الكبير للصغير.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التسامح.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الحلم.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...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قيم سلبية يجب التخلص منها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هناك قيم ينبغي العمل على التخلص منها من أجل تنمية مستدامة وناجحة: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الشللية.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التحاسد.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التآمر.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النظرة السلبية للمال العام.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اللامبالاة.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..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6000" b="1" dirty="0">
                <a:solidFill>
                  <a:srgbClr val="CC9900"/>
                </a:solidFill>
                <a:cs typeface="Simplified Arabic" pitchFamily="2" charset="-78"/>
              </a:rPr>
              <a:t>عادات</a:t>
            </a:r>
            <a: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  <a:t/>
            </a:r>
            <a:b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 dirty="0">
                <a:solidFill>
                  <a:srgbClr val="CC9900"/>
                </a:solidFill>
                <a:cs typeface="Simplified Arabic" pitchFamily="2" charset="-78"/>
              </a:rPr>
              <a:t>habits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Char char="o"/>
            </a:pPr>
            <a:r>
              <a:rPr lang="ar-JO" b="1" dirty="0"/>
              <a:t>العادات هي أفعال تجري بشكل تلقائي بدون وعي نتيجة للإعتياد والتكرار.</a:t>
            </a:r>
          </a:p>
          <a:p>
            <a:pPr algn="r" rtl="1">
              <a:buFontTx/>
              <a:buChar char="o"/>
            </a:pPr>
            <a:r>
              <a:rPr lang="ar-JO" b="1" dirty="0"/>
              <a:t>تتأثر عادات العاملين في مؤسسة بثقافاتها.</a:t>
            </a:r>
          </a:p>
          <a:p>
            <a:pPr algn="r" rtl="1">
              <a:buFontTx/>
              <a:buChar char="o"/>
            </a:pPr>
            <a:r>
              <a:rPr lang="ar-JO" b="1" dirty="0"/>
              <a:t>وتشكل جزء من ثقافة المؤسسة.</a:t>
            </a:r>
          </a:p>
          <a:p>
            <a:pPr algn="r" rtl="1">
              <a:buFontTx/>
              <a:buChar char="o"/>
            </a:pPr>
            <a:r>
              <a:rPr lang="ar-JO" b="1" dirty="0"/>
              <a:t>في المؤسسات التي تنعم بثقافة إيجابية قوية تتناغم العادات مع توجهات المؤسسة وأهدافها.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6000" b="1" dirty="0">
                <a:solidFill>
                  <a:srgbClr val="CC9900"/>
                </a:solidFill>
                <a:cs typeface="Simplified Arabic" pitchFamily="2" charset="-78"/>
              </a:rPr>
              <a:t>عادات العمل</a:t>
            </a:r>
            <a: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  <a:t/>
            </a:r>
            <a:b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 dirty="0">
                <a:solidFill>
                  <a:srgbClr val="CC9900"/>
                </a:solidFill>
                <a:cs typeface="Simplified Arabic" pitchFamily="2" charset="-78"/>
              </a:rPr>
              <a:t>work habits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تتحول الممارسة بتكرارها إلى عادة..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والعادة بصفتها ممارسة إعتادها الفرد .. تتم بيسر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أي تتم ممارستها بدون جهد نفسي .. وبدون تثاقل..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تخدم جهود التحفيز إلى تحويل النشاط اليومي ( الكفؤ ) إلى عادة..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العادات الحسنة رصيد مفيد للمؤسسة.</a:t>
            </a:r>
          </a:p>
          <a:p>
            <a:pPr algn="r" rtl="1">
              <a:buFontTx/>
              <a:buBlip>
                <a:blip r:embed="rId3"/>
              </a:buBlip>
            </a:pPr>
            <a:endParaRPr lang="ar-JO" b="1" dirty="0"/>
          </a:p>
          <a:p>
            <a:pPr algn="ctr" rtl="1">
              <a:buFontTx/>
              <a:buNone/>
            </a:pPr>
            <a:r>
              <a:rPr lang="ar-JO" sz="2800" b="1" dirty="0">
                <a:solidFill>
                  <a:srgbClr val="FFFF00"/>
                </a:solidFill>
              </a:rPr>
              <a:t> </a:t>
            </a:r>
          </a:p>
          <a:p>
            <a:pPr algn="r" rtl="1">
              <a:buFontTx/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 algn="r" rtl="1"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6000" b="1" dirty="0">
                <a:solidFill>
                  <a:srgbClr val="CC9900"/>
                </a:solidFill>
                <a:cs typeface="Simplified Arabic" pitchFamily="2" charset="-78"/>
              </a:rPr>
              <a:t>التقاليد</a:t>
            </a:r>
            <a: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  <a:t/>
            </a:r>
            <a:br>
              <a:rPr lang="ar-JO" sz="3600" b="1" dirty="0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 dirty="0">
                <a:solidFill>
                  <a:srgbClr val="CC9900"/>
                </a:solidFill>
                <a:cs typeface="Simplified Arabic" pitchFamily="2" charset="-78"/>
              </a:rPr>
              <a:t>traditions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الممارسات الإجتماعية التي تمرر من جيل إلى جيل.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وفي المؤسسات توجد تقاليد عمل تنشأ بشكل تراكمي مع مرور الزمن.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وتشكل جزء من ثقافة المؤسسة.. وتتناغم مع معطياتها وأهدافها..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ينبغي تعزيز التقاليد التي تخدم أهداف المؤسسة .</a:t>
            </a:r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4800" b="1">
                <a:solidFill>
                  <a:srgbClr val="CC9900"/>
                </a:solidFill>
                <a:cs typeface="Simplified Arabic" pitchFamily="2" charset="-78"/>
              </a:rPr>
              <a:t>مسلكيات</a:t>
            </a:r>
            <a:r>
              <a:rPr lang="ar-JO" sz="5400" b="1">
                <a:solidFill>
                  <a:srgbClr val="CC9900"/>
                </a:solidFill>
                <a:cs typeface="Simplified Arabic" pitchFamily="2" charset="-78"/>
              </a:rPr>
              <a:t/>
            </a:r>
            <a:br>
              <a:rPr lang="ar-JO" sz="5400" b="1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>
                <a:solidFill>
                  <a:srgbClr val="CC9900"/>
                </a:solidFill>
                <a:cs typeface="Simplified Arabic" pitchFamily="2" charset="-78"/>
              </a:rPr>
              <a:t>behaviors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وهو فعل الإنسان أو رد فعله موجه لتحقيق هدف.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SA" b="1" dirty="0"/>
              <a:t>يكون عادة مرتبطا </a:t>
            </a:r>
            <a:r>
              <a:rPr lang="ar-JO" b="1" dirty="0"/>
              <a:t>بالبيئة</a:t>
            </a:r>
            <a:r>
              <a:rPr lang="ar-SA" b="1" dirty="0"/>
              <a:t> 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</a:t>
            </a:r>
            <a:r>
              <a:rPr lang="ar-SA" b="1" dirty="0"/>
              <a:t>يمكن أن يكون </a:t>
            </a:r>
            <a:r>
              <a:rPr lang="ar-JO" b="1" dirty="0"/>
              <a:t>واعياً أو غير واعي.</a:t>
            </a:r>
            <a:r>
              <a:rPr lang="ar-SA" b="1" dirty="0"/>
              <a:t> 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SA" b="1" dirty="0"/>
              <a:t> </a:t>
            </a:r>
            <a:r>
              <a:rPr lang="ar-JO" b="1" dirty="0"/>
              <a:t>طوعي</a:t>
            </a:r>
            <a:r>
              <a:rPr lang="ar-SA" b="1" dirty="0"/>
              <a:t> او غير طوعي 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وتشكل مسلكيات العاملين في المؤسسة جزءاً من ثقافتها..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..كما تتأثر بها.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5400" b="1">
                <a:solidFill>
                  <a:srgbClr val="CC9900"/>
                </a:solidFill>
                <a:cs typeface="Simplified Arabic" pitchFamily="2" charset="-78"/>
              </a:rPr>
              <a:t>الشخصنة</a:t>
            </a:r>
            <a:endParaRPr lang="en-US" sz="54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الشخصنة مسلكية غير مهنية وتُناقض عمل الفريق.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فهم كل ما يجري من زاوية شخصية.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الشخصنة تخلق الضغائن.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الشخصنة تؤدي إلى الشللية.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الشخصنة تقوي الفردية.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البعد عن الشخصنة يجعل العمل مريحاً.</a:t>
            </a:r>
          </a:p>
          <a:p>
            <a:pPr algn="r" rtl="1">
              <a:buFontTx/>
              <a:buBlip>
                <a:blip r:embed="rId3"/>
              </a:buBlip>
            </a:pP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378700" cy="914400"/>
          </a:xfrm>
          <a:noFill/>
          <a:ln cap="flat">
            <a:solidFill>
              <a:schemeClr val="accent2"/>
            </a:solidFill>
          </a:ln>
        </p:spPr>
        <p:txBody>
          <a:bodyPr/>
          <a:lstStyle/>
          <a:p>
            <a:r>
              <a:rPr lang="ar-SA" sz="5400" b="1">
                <a:solidFill>
                  <a:srgbClr val="CC9900"/>
                </a:solidFill>
              </a:rPr>
              <a:t>ال</a:t>
            </a:r>
            <a:r>
              <a:rPr lang="ar-JO" sz="5400" b="1">
                <a:solidFill>
                  <a:srgbClr val="CC9900"/>
                </a:solidFill>
              </a:rPr>
              <a:t>فردية</a:t>
            </a:r>
            <a:r>
              <a:rPr lang="en-US" sz="50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52400" y="2054225"/>
            <a:ext cx="8686800" cy="43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15000"/>
              </a:spcBef>
              <a:buFontTx/>
              <a:buBlip>
                <a:blip r:embed="rId3"/>
              </a:buBlip>
            </a:pPr>
            <a:r>
              <a:rPr lang="ar-SA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الفردية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individualism</a:t>
            </a: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 هي الإعتقاد بالأهمية القصوى للفرد والإعتماد على الذات والإستقلالية.</a:t>
            </a:r>
          </a:p>
          <a:p>
            <a:pPr algn="r" rtl="1">
              <a:spcBef>
                <a:spcPct val="15000"/>
              </a:spcBef>
              <a:buFontTx/>
              <a:buBlip>
                <a:blip r:embed="rId3"/>
              </a:buBlip>
            </a:pP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وهي نقيض الجماعية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collectivism</a:t>
            </a: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 ( في العمل وصنع القرار) </a:t>
            </a:r>
          </a:p>
          <a:p>
            <a:pPr algn="r" rtl="1">
              <a:spcBef>
                <a:spcPct val="15000"/>
              </a:spcBef>
              <a:buFontTx/>
              <a:buBlip>
                <a:blip r:embed="rId3"/>
              </a:buBlip>
            </a:pP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وتفشي الفردية في المؤسسة يعيق بناء الفريق وإشاعة روح الفريق.</a:t>
            </a:r>
          </a:p>
          <a:p>
            <a:pPr algn="r" rtl="1">
              <a:spcBef>
                <a:spcPct val="15000"/>
              </a:spcBef>
              <a:buFontTx/>
              <a:buBlip>
                <a:blip r:embed="rId3"/>
              </a:buBlip>
            </a:pP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ولذلك ينبغي بناء ثقافة تشجع نبذ الفردية وتنمي روح الفريق.</a:t>
            </a:r>
          </a:p>
          <a:p>
            <a:pPr algn="r" rtl="1">
              <a:spcBef>
                <a:spcPct val="15000"/>
              </a:spcBef>
              <a:buFontTx/>
              <a:buBlip>
                <a:blip r:embed="rId3"/>
              </a:buBlip>
            </a:pPr>
            <a:endParaRPr lang="ar-J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تعريف آخر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يمكن تعريف أخلاقيات العمل بأنها المنظومة السلوكية السائدة في مؤسسة التي تتضمن أنماط معاملة العاملين في مؤسسة فيما بينهم وتعاملهم مع زبائنهم..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..وطريقة تعاطيهم مع أهداف المؤسسة وإلتزامهم بالجهد الساعي لتحقيقها.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هناك بعدين سلوكي ومهني مترابطين.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ثقافة الأعذار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95800"/>
          </a:xfrm>
        </p:spPr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cs typeface="Simplified Arabic" pitchFamily="2" charset="-78"/>
              </a:rPr>
              <a:t>ثقافة الأعذار هي الميل إلى إختلاق الأعذار للتملص من المسئولية عن مشكلة ما..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cs typeface="Simplified Arabic" pitchFamily="2" charset="-78"/>
              </a:rPr>
              <a:t>وهذا يصرف جهد ووقت الشخص المعني عن حل المشكلة أو المشاركة في حلها إلى إيجاد أعذار لحل مشكلته الشخصية.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cs typeface="Simplified Arabic" pitchFamily="2" charset="-78"/>
              </a:rPr>
              <a:t>هذه الثقافة تقتل روح الفريق..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>
                <a:cs typeface="Simplified Arabic" pitchFamily="2" charset="-78"/>
              </a:rPr>
              <a:t>وتقضي على الحس بالمسئولية.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ثقافة اللوم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dirty="0"/>
              <a:t> </a:t>
            </a:r>
            <a:r>
              <a:rPr lang="ar-JO" b="1" dirty="0"/>
              <a:t>ثقافة اللوم هي النهج الذي يسارع الأشخاص بموجبه إلى توجيه اللوم للآخرين عند حدوث مشكلة.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هذه ثقافة سلبية سواء كان توجيه اللوم محقاً أو جائراً.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يجب توجيه التركيز على حل المشكلة أولاً..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ثم السؤال عن من هو المسؤول..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ليس للإنتقام منه .. بل لإستنباط الدروس ..ومنع تكرار الخطأ.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ثقافة ”يصطفلوا“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يكرر بعض الإداريين عبارة ” يصطفلوا ” رداً على تقديم خدمة غير كاملة أو مشكوك بدقتها..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وينم ذلك عن عدم الإكتراث.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ونقل المسئولية بطريقة غير منصفة..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وهي ثقافة سلبية للغاية..</a:t>
            </a:r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سوء الظن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يميل البعض إلى إساءة الظن بالأقوال والقرارات والتغييرات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ويتوصلون إلى إفتراضات </a:t>
            </a:r>
            <a:r>
              <a:rPr lang="en-US" b="1" dirty="0"/>
              <a:t>assumptions</a:t>
            </a:r>
            <a:r>
              <a:rPr lang="ar-JO" b="1" dirty="0"/>
              <a:t> سلبية.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وهذا يؤدي إلى ردود فعل مضرة.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ينبغي العمل على التخلص من هذه النزعة.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بنشر الشفافية وتعزيز التواصل الداخلي.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والتأكد من القرارات والتصريحات واضحة لا لبس فيها.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التعاون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r>
              <a:rPr lang="ar-JO" b="1" dirty="0"/>
              <a:t>التعاون من أهم ما يمكن أن يتصف به الفريق كمجموع وكأفراد ..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r>
              <a:rPr lang="ar-JO" b="1" dirty="0"/>
              <a:t>..وينجم عن تفشي روح الفريق وقناعة بأهداف الفريق..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r>
              <a:rPr lang="ar-JO" b="1" dirty="0"/>
              <a:t>وييسر القيام بالنشاط العام للفريق بكفاءة أعلى وسلاسة أكبر ونتائج أفضل..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r>
              <a:rPr lang="ar-JO" b="1" dirty="0"/>
              <a:t>كما يجعل وضع الحلول أكثر 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None/>
            </a:pPr>
            <a:r>
              <a:rPr lang="ar-JO" b="1" dirty="0"/>
              <a:t>      فاعلية..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r>
              <a:rPr lang="ar-JO" b="1" dirty="0"/>
              <a:t>..وجو العمل مريحاً أكثر. 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Char char="q"/>
            </a:pPr>
            <a:endParaRPr lang="en-US" b="1" dirty="0"/>
          </a:p>
          <a:p>
            <a:pPr marL="609600" indent="-609600" algn="r" rtl="1">
              <a:lnSpc>
                <a:spcPct val="90000"/>
              </a:lnSpc>
              <a:buFontTx/>
              <a:buNone/>
            </a:pPr>
            <a:endParaRPr lang="en-US" b="1" dirty="0"/>
          </a:p>
        </p:txBody>
      </p:sp>
      <p:pic>
        <p:nvPicPr>
          <p:cNvPr id="92164" name="Picture 4" descr="Teamwork and team spir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221163"/>
            <a:ext cx="3054350" cy="2290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الرحمة</a:t>
            </a:r>
            <a:br>
              <a:rPr lang="ar-JO" sz="3600" b="1">
                <a:solidFill>
                  <a:srgbClr val="CC9900"/>
                </a:solidFill>
                <a:cs typeface="Simplified Arabic" pitchFamily="2" charset="-78"/>
              </a:rPr>
            </a:br>
            <a:r>
              <a:rPr lang="en-US" sz="3600" b="1">
                <a:solidFill>
                  <a:srgbClr val="CC9900"/>
                </a:solidFill>
                <a:cs typeface="Simplified Arabic" pitchFamily="2" charset="-78"/>
              </a:rPr>
              <a:t>compassion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الرحمة قيمة نبيلة ومهمة.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جزء مهم من منظومتنا القيمية.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تتجه مدارس الإدارة الحديثة إلى التركيز على التراحم.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..وعلى الإدارة الرحيمة  </a:t>
            </a:r>
            <a:r>
              <a:rPr lang="en-US" sz="2400" b="1" dirty="0"/>
              <a:t>compassionate</a:t>
            </a:r>
            <a:r>
              <a:rPr lang="en-US" b="1" dirty="0"/>
              <a:t> </a:t>
            </a:r>
            <a:r>
              <a:rPr lang="en-US" sz="2400" b="1" dirty="0"/>
              <a:t>management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تعزز بناء الفريق وتعمق الإنتماء.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وتغيب الظلم.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روح الفريق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dirty="0"/>
              <a:t> </a:t>
            </a:r>
            <a:r>
              <a:rPr lang="ar-JO" b="1" dirty="0"/>
              <a:t>وهي الحالة الذهنية والمعنوية لأعضاء الفريق التي تجعلهم يعملون بشكل متكامل من أجل إنجاح الفريق بتحقيق أهدافه.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قيمة هامة يجب ترسيخها ضمن ثقافة قوية ثابتة.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لتشكل جزءاً هاماً من ثقافة المؤسسة..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..كما يسهل بناء روح الفريق في ظل ثقافة إيجابية قوية.    </a:t>
            </a:r>
            <a:endParaRPr lang="en-US" b="1" dirty="0"/>
          </a:p>
        </p:txBody>
      </p:sp>
      <p:pic>
        <p:nvPicPr>
          <p:cNvPr id="94212" name="Picture 4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836613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الشفافية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ar-JO" b="1" dirty="0"/>
              <a:t>وتمثل حالة من الإنفتاح والتواصل الجيد والمسئولية.</a:t>
            </a:r>
          </a:p>
          <a:p>
            <a:pPr algn="r" rtl="1">
              <a:lnSpc>
                <a:spcPct val="90000"/>
              </a:lnSpc>
            </a:pPr>
            <a:r>
              <a:rPr lang="ar-JO" b="1" dirty="0"/>
              <a:t>ويُعبر عن ذلك بممارسات مثـل: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الإجتماعات المفتوحة.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التقارير المالية المعلنة.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r>
              <a:rPr lang="ar-JO" b="1" dirty="0"/>
              <a:t>حرية الحصول على المعلومات.</a:t>
            </a:r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endParaRPr lang="ar-JO" b="1" dirty="0"/>
          </a:p>
          <a:p>
            <a:pPr algn="r" rtl="1">
              <a:lnSpc>
                <a:spcPct val="90000"/>
              </a:lnSpc>
              <a:buFont typeface="Wingdings" pitchFamily="2" charset="2"/>
              <a:buChar char="í"/>
            </a:pPr>
            <a:endParaRPr lang="ar-JO" b="1" dirty="0"/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ar-JO" b="1" dirty="0"/>
              <a:t>                                                                  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الشفافية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Blip>
                <a:blip r:embed="rId3"/>
              </a:buBlip>
            </a:pPr>
            <a:r>
              <a:rPr lang="ar-JO" b="1" dirty="0"/>
              <a:t>تفيد الشفافية المؤسسة بـ:</a:t>
            </a:r>
          </a:p>
          <a:p>
            <a:pPr algn="r" rtl="1">
              <a:buFontTx/>
              <a:buBlip>
                <a:blip r:embed="rId4"/>
              </a:buBlip>
            </a:pPr>
            <a:r>
              <a:rPr lang="ar-JO" b="1" dirty="0"/>
              <a:t>إشاعة جو من الثقة .. يقطع الطريق على الإشاعات..</a:t>
            </a:r>
          </a:p>
          <a:p>
            <a:pPr algn="r" rtl="1">
              <a:buFontTx/>
              <a:buBlip>
                <a:blip r:embed="rId4"/>
              </a:buBlip>
            </a:pPr>
            <a:r>
              <a:rPr lang="ar-JO" b="1" dirty="0"/>
              <a:t>إشراك قطاع أعرض في حل المشاكل.</a:t>
            </a:r>
          </a:p>
          <a:p>
            <a:pPr algn="r" rtl="1">
              <a:buFontTx/>
              <a:buBlip>
                <a:blip r:embed="rId4"/>
              </a:buBlip>
            </a:pPr>
            <a:r>
              <a:rPr lang="ar-JO" b="1" dirty="0"/>
              <a:t>الإشتراك بالخبرات والمعارف.</a:t>
            </a:r>
          </a:p>
          <a:p>
            <a:pPr algn="r" rtl="1">
              <a:buFont typeface="Wingdings" pitchFamily="2" charset="2"/>
              <a:buBlip>
                <a:blip r:embed="rId3"/>
              </a:buBlip>
            </a:pPr>
            <a:r>
              <a:rPr lang="ar-JO" b="1" dirty="0"/>
              <a:t>الشفافية قيمة هامة وتشكل ركناً هاماً من ثقافة المؤسسة.</a:t>
            </a:r>
          </a:p>
          <a:p>
            <a:pPr algn="r" rtl="1">
              <a:buFont typeface="Wingdings" pitchFamily="2" charset="2"/>
              <a:buBlip>
                <a:blip r:embed="rId3"/>
              </a:buBlip>
            </a:pPr>
            <a:endParaRPr lang="ar-JO" b="1" dirty="0"/>
          </a:p>
          <a:p>
            <a:pPr algn="r" rtl="1">
              <a:buFont typeface="Wingdings" pitchFamily="2" charset="2"/>
              <a:buNone/>
            </a:pPr>
            <a:r>
              <a:rPr lang="ar-JO" b="1" dirty="0"/>
              <a:t>                                                                     7</a:t>
            </a:r>
          </a:p>
          <a:p>
            <a:pPr algn="r" rtl="1">
              <a:buFont typeface="Wingdings" pitchFamily="2" charset="2"/>
              <a:buBlip>
                <a:blip r:embed="rId3"/>
              </a:buBlip>
            </a:pPr>
            <a:endParaRPr lang="en-US" b="1" dirty="0"/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فقدان المبادرة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كثير ما ينجم عن تفشي ثقافة سلبية في المؤسسة فقدان العاملين للمبادرة.</a:t>
            </a:r>
          </a:p>
          <a:p>
            <a:pPr marL="609600" indent="-609600"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فبعض ردود الفعل على نتائج مبادرات غير موفقة تجعل العاملين يعزفون عن المبادرات تجنباً للإحراج.</a:t>
            </a:r>
          </a:p>
          <a:p>
            <a:pPr marL="609600" indent="-609600"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لذلك يجب تنمية ثقافة: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/>
              <a:t>تقدر الجهود.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/>
              <a:t>وتشجع المبادرة.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AutoNum type="arabicPeriod"/>
            </a:pPr>
            <a:endParaRPr lang="ar-JO" b="1" dirty="0"/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None/>
            </a:pPr>
            <a:r>
              <a:rPr lang="ar-JO" b="1" dirty="0"/>
              <a:t>                                                                     6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أخلاقيات العمل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2667000"/>
            <a:ext cx="8229600" cy="4525963"/>
          </a:xfrm>
        </p:spPr>
        <p:txBody>
          <a:bodyPr/>
          <a:lstStyle/>
          <a:p>
            <a:pPr algn="r" rtl="1"/>
            <a:r>
              <a:rPr lang="ar-JO" b="1" dirty="0"/>
              <a:t>نماذج أساسية من أخلاقيات العمل: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الموقف الدفاعي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يلجأ كثيرون إلى التمترس بموقف دفاعي عند أي إستفسار.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فهم يتوصلون إلى إستنتاج بأنهم متهمون وأن اللوم يوجه إليهم ويتعاملون بمنظار شخصي 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وهذا نهج سلبي 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.. يؤخر تشخيص الوضع..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.. ويؤخر وضع حلول..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endParaRPr lang="ar-JO" b="1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JO" b="1" dirty="0"/>
              <a:t>                                                               5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التواصل السيء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يتسم بعض الإداريين بكونهم سيئي التواصل.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ويعود ذلك إلى ضعف </a:t>
            </a:r>
            <a:r>
              <a:rPr lang="ar-JO" b="1" dirty="0" smtClean="0"/>
              <a:t>مهارات </a:t>
            </a:r>
            <a:r>
              <a:rPr lang="ar-JO" b="1" dirty="0"/>
              <a:t>الإتصال لديهم.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وهذا يؤثر سلباً على الأداء العام.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وينبغي العمل على علاجه.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بالتدريب.</a:t>
            </a:r>
          </a:p>
          <a:p>
            <a:pPr algn="r" rtl="1">
              <a:buFontTx/>
              <a:buBlip>
                <a:blip r:embed="rId3"/>
              </a:buBlip>
            </a:pPr>
            <a:endParaRPr lang="ar-JO" b="1" dirty="0"/>
          </a:p>
          <a:p>
            <a:pPr algn="r" rtl="1">
              <a:buFontTx/>
              <a:buNone/>
            </a:pPr>
            <a:r>
              <a:rPr lang="ar-JO" b="1" dirty="0"/>
              <a:t>                                                                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إنفصام الشخصية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ونقصد التصرف بشخصيتين متناقضتين.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وهذا مربك إذا ما جاء من المدراء.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وهو نهج سلبي.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ينبغي البعد عنه.. 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..أو العلاج منه إذا وصل حالة مرضية..</a:t>
            </a:r>
          </a:p>
          <a:p>
            <a:pPr algn="r" rtl="1">
              <a:buFontTx/>
              <a:buBlip>
                <a:blip r:embed="rId3"/>
              </a:buBlip>
            </a:pPr>
            <a:endParaRPr lang="ar-JO" b="1" dirty="0"/>
          </a:p>
          <a:p>
            <a:pPr algn="r" rtl="1">
              <a:buFontTx/>
              <a:buNone/>
            </a:pPr>
            <a:r>
              <a:rPr lang="ar-JO" b="1" dirty="0"/>
              <a:t>                                                                    3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الإتساق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يجب أن تتسم سياسات ومعتقدات وممارسات العاملين بالإتساق </a:t>
            </a:r>
            <a:r>
              <a:rPr lang="en-US" sz="2800" b="1" dirty="0"/>
              <a:t>consistent</a:t>
            </a:r>
            <a:r>
              <a:rPr lang="ar-JO" b="1" dirty="0"/>
              <a:t> 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.. والإبتعاد عن التقلب 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هذا النهج السلبي يجعل العمل صعباً 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/>
              <a:t>ويجعل من بناء ثقافة أمراً صعباً.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endParaRPr lang="ar-JO" b="1" dirty="0"/>
          </a:p>
          <a:p>
            <a:pPr algn="r" rtl="1">
              <a:lnSpc>
                <a:spcPct val="90000"/>
              </a:lnSpc>
              <a:buFontTx/>
              <a:buNone/>
            </a:pPr>
            <a:endParaRPr lang="ar-JO" b="1" dirty="0"/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JO" b="1" dirty="0"/>
              <a:t>                                                                   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من صفات الرسول الكريم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الإتساق من صفات الرسول الكريم.. التي تنفع مدراءنا إذا إقتدوا بها..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وكان رحيماً..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..متواصل جيد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ويعتمد على المعلومات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وكان مستمعاً جيداً</a:t>
            </a:r>
          </a:p>
          <a:p>
            <a:pPr algn="r" rtl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>
                <a:solidFill>
                  <a:srgbClr val="292929"/>
                </a:solidFill>
              </a:rPr>
              <a:t>يحترم الجميع</a:t>
            </a:r>
          </a:p>
          <a:p>
            <a:pPr algn="r" rtl="1">
              <a:lnSpc>
                <a:spcPct val="90000"/>
              </a:lnSpc>
              <a:buFontTx/>
              <a:buNone/>
            </a:pPr>
            <a:r>
              <a:rPr lang="ar-JO" b="1" dirty="0">
                <a:solidFill>
                  <a:srgbClr val="292929"/>
                </a:solidFill>
              </a:rPr>
              <a:t>                                                                   1  </a:t>
            </a:r>
            <a:endParaRPr lang="en-US" b="1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الأمانة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الأمانة </a:t>
            </a:r>
            <a:r>
              <a:rPr lang="en-US" sz="2800" b="1" dirty="0"/>
              <a:t>honesty</a:t>
            </a:r>
            <a:endParaRPr lang="ar-JO" sz="2800" b="1" dirty="0"/>
          </a:p>
          <a:p>
            <a:pPr algn="r" rtl="1"/>
            <a:r>
              <a:rPr lang="ar-JO" b="1" dirty="0"/>
              <a:t>من أفضل وأنبل القيم. </a:t>
            </a:r>
          </a:p>
          <a:p>
            <a:pPr algn="r" rtl="1"/>
            <a:r>
              <a:rPr lang="ar-JO" b="1" dirty="0"/>
              <a:t>تتطلب صبراً وإلتزاماً وترفعاً..</a:t>
            </a:r>
          </a:p>
          <a:p>
            <a:pPr algn="r" rtl="1"/>
            <a:r>
              <a:rPr lang="ar-JO" b="1" dirty="0"/>
              <a:t>ويعتز بها من يمارسها ومن لا يمارسها.</a:t>
            </a:r>
          </a:p>
          <a:p>
            <a:pPr algn="r" rtl="1"/>
            <a:r>
              <a:rPr lang="ar-JO" b="1" dirty="0"/>
              <a:t>ويدعي الجميع بإمتلاكها. </a:t>
            </a:r>
          </a:p>
          <a:p>
            <a:pPr algn="r" rtl="1"/>
            <a:r>
              <a:rPr lang="ar-JO" b="1" dirty="0"/>
              <a:t>ولكن الناس يعرفون صحة وزيف إدعائهم.</a:t>
            </a:r>
            <a:endParaRPr lang="ar-SA" b="1" dirty="0"/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النزاهة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النزاهة من الخصال التي تعبر عن..</a:t>
            </a:r>
          </a:p>
          <a:p>
            <a:pPr algn="r" rtl="1"/>
            <a:r>
              <a:rPr lang="ar-JO" b="1" dirty="0"/>
              <a:t> القوة.. مثل ما تعبر عن..</a:t>
            </a:r>
          </a:p>
          <a:p>
            <a:pPr algn="r" rtl="1"/>
            <a:r>
              <a:rPr lang="ar-JO" b="1" dirty="0"/>
              <a:t> الإستقامة.</a:t>
            </a:r>
          </a:p>
          <a:p>
            <a:pPr algn="r" rtl="1"/>
            <a:r>
              <a:rPr lang="ar-JO" b="1" dirty="0"/>
              <a:t>الشخص النزيه يتصف بصفات طيبة كثيرة.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المسئولية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JO" b="1" dirty="0"/>
              <a:t>تحمل المسئولية من الخصال الحميدة التي تنم عن الشجاعة والرجولة.</a:t>
            </a:r>
          </a:p>
          <a:p>
            <a:pPr algn="r" rtl="1"/>
            <a:r>
              <a:rPr lang="ar-JO" b="1" dirty="0"/>
              <a:t>ومن يمتلكها لا يتملص من تحمل المسئولية عند اللزوم. </a:t>
            </a:r>
          </a:p>
          <a:p>
            <a:pPr algn="r" rtl="1"/>
            <a:r>
              <a:rPr lang="ar-JO" b="1" dirty="0"/>
              <a:t>ولا يمارس ثقافة اللوم تجاه الآخرين.</a:t>
            </a:r>
          </a:p>
          <a:p>
            <a:pPr algn="r" rtl="1"/>
            <a:r>
              <a:rPr lang="ar-JO" b="1" dirty="0"/>
              <a:t>ولا يلعب دور الضحية.</a:t>
            </a:r>
          </a:p>
          <a:p>
            <a:pPr algn="r" rtl="1"/>
            <a:r>
              <a:rPr lang="ar-JO" b="1" dirty="0"/>
              <a:t>كما يتحلى بالقدرة على التحمل.</a:t>
            </a:r>
          </a:p>
          <a:p>
            <a:pPr algn="r" rtl="1"/>
            <a:r>
              <a:rPr lang="ar-JO" b="1" dirty="0"/>
              <a:t>والعمل تحت الضغط. </a:t>
            </a:r>
            <a:endParaRPr lang="ar-SA" b="1" dirty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الجودة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9542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الجود</a:t>
            </a:r>
            <a:r>
              <a:rPr lang="ar-JO" altLang="az-Cyrl-AZ" b="1" dirty="0"/>
              <a:t>ة</a:t>
            </a:r>
            <a:r>
              <a:rPr lang="ar-JO" b="1" dirty="0"/>
              <a:t> هي الميل إلى إنتاج منتجات وخدمات مطابقة للمواصفات..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ويتعدى ذلك إلى إعتياد أداء كل فعل ونشاط بشكل صحيح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أي بدون أخطاء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وهذه الخصلة الحميدة تنبع من وتتفرع عن خصال حميدة كثيرة أخرى..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الدقة والتركيز والإهتمام..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..وإحترام الذات والحس العميق بالكمال 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والفخر بالإنجاز والدفاع عن المنجزات..</a:t>
            </a:r>
            <a:r>
              <a:rPr lang="ar-SA" b="1" dirty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 algn="ctr">
            <a:solidFill>
              <a:schemeClr val="accent2"/>
            </a:solidFill>
          </a:ln>
        </p:spPr>
        <p:txBody>
          <a:bodyPr/>
          <a:lstStyle/>
          <a:p>
            <a:r>
              <a:rPr lang="ar-JO" sz="3600" b="1">
                <a:solidFill>
                  <a:srgbClr val="CC9900"/>
                </a:solidFill>
                <a:cs typeface="Simplified Arabic" pitchFamily="2" charset="-78"/>
              </a:rPr>
              <a:t>الثقة</a:t>
            </a:r>
            <a:endParaRPr lang="en-US" sz="3600" b="1">
              <a:solidFill>
                <a:srgbClr val="CC9900"/>
              </a:solidFill>
              <a:cs typeface="Simplified Arabic" pitchFamily="2" charset="-7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الثقة كميزة أخلاقية تحتاج وقت لبناءها..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.. وإذا فُقدت تحتاج وقت لإستعادتها</a:t>
            </a:r>
            <a:r>
              <a:rPr lang="ar-SA" b="1" dirty="0"/>
              <a:t>.</a:t>
            </a:r>
            <a:endParaRPr lang="ar-JO" b="1" dirty="0"/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والمقصود ثقة المجتمع والزبائن والعاملين والموردين.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وتقدم للمؤسسة ولإدارتها مظلة تقيهم مخاطر الأزمات.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والمواقف الصعبة.</a:t>
            </a:r>
          </a:p>
          <a:p>
            <a:pPr algn="r" rtl="1">
              <a:buFontTx/>
              <a:buBlip>
                <a:blip r:embed="rId3"/>
              </a:buBlip>
            </a:pPr>
            <a:r>
              <a:rPr lang="ar-JO" b="1" dirty="0"/>
              <a:t>وهي ميزة وذخر كبيرين.</a:t>
            </a:r>
            <a:r>
              <a:rPr lang="ar-SA" b="1" dirty="0"/>
              <a:t> </a:t>
            </a:r>
          </a:p>
          <a:p>
            <a:pPr algn="r" rtl="1">
              <a:buFontTx/>
              <a:buBlip>
                <a:blip r:embed="rId3"/>
              </a:buBlip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1698</Words>
  <Application>Microsoft Office PowerPoint</Application>
  <PresentationFormat>On-screen Show (4:3)</PresentationFormat>
  <Paragraphs>351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بسم الله الرحمن الرحيم</vt:lpstr>
      <vt:lpstr>تعريف</vt:lpstr>
      <vt:lpstr>تعريف آخر</vt:lpstr>
      <vt:lpstr>أخلاقيات العمل</vt:lpstr>
      <vt:lpstr>الأمانة</vt:lpstr>
      <vt:lpstr>النزاهة</vt:lpstr>
      <vt:lpstr>المسئولية</vt:lpstr>
      <vt:lpstr>الجودة</vt:lpstr>
      <vt:lpstr>الثقة</vt:lpstr>
      <vt:lpstr>الإحترام</vt:lpstr>
      <vt:lpstr>روح الفريق</vt:lpstr>
      <vt:lpstr>القيادة</vt:lpstr>
      <vt:lpstr>أخلاقيات العمل والإنتاج</vt:lpstr>
      <vt:lpstr>أخلاقيات العمل والإجتماعات</vt:lpstr>
      <vt:lpstr>أخلاقيات العمل والإبداع</vt:lpstr>
      <vt:lpstr>أخلاقيات العمل والإبداع</vt:lpstr>
      <vt:lpstr>القيم values</vt:lpstr>
      <vt:lpstr>القيم</vt:lpstr>
      <vt:lpstr>أمثلة من القيم</vt:lpstr>
      <vt:lpstr>أمثلة قيمية أخرى</vt:lpstr>
      <vt:lpstr>وأخرى</vt:lpstr>
      <vt:lpstr>قيم إيجابية إنقرضت</vt:lpstr>
      <vt:lpstr>قيم سلبية يجب التخلص منها</vt:lpstr>
      <vt:lpstr>عادات habits</vt:lpstr>
      <vt:lpstr>عادات العمل work habits</vt:lpstr>
      <vt:lpstr>التقاليد traditions</vt:lpstr>
      <vt:lpstr>مسلكيات behaviors</vt:lpstr>
      <vt:lpstr>الشخصنة</vt:lpstr>
      <vt:lpstr>الفردية </vt:lpstr>
      <vt:lpstr>ثقافة الأعذار</vt:lpstr>
      <vt:lpstr>ثقافة اللوم</vt:lpstr>
      <vt:lpstr>ثقافة ”يصطفلوا“</vt:lpstr>
      <vt:lpstr>سوء الظن</vt:lpstr>
      <vt:lpstr>التعاون</vt:lpstr>
      <vt:lpstr>الرحمة compassion</vt:lpstr>
      <vt:lpstr>روح الفريق</vt:lpstr>
      <vt:lpstr>الشفافية</vt:lpstr>
      <vt:lpstr>الشفافية</vt:lpstr>
      <vt:lpstr>فقدان المبادرة</vt:lpstr>
      <vt:lpstr>الموقف الدفاعي</vt:lpstr>
      <vt:lpstr>التواصل السيء</vt:lpstr>
      <vt:lpstr>إنفصام الشخصية</vt:lpstr>
      <vt:lpstr>الإتساق</vt:lpstr>
      <vt:lpstr>من صفات الرسول الكريم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Valued Acer Customer</dc:creator>
  <cp:lastModifiedBy>Valued Acer Customer</cp:lastModifiedBy>
  <cp:revision>6</cp:revision>
  <dcterms:created xsi:type="dcterms:W3CDTF">2009-10-05T12:41:26Z</dcterms:created>
  <dcterms:modified xsi:type="dcterms:W3CDTF">2009-10-18T14:07:18Z</dcterms:modified>
</cp:coreProperties>
</file>