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0"/>
  </p:notesMasterIdLst>
  <p:sldIdLst>
    <p:sldId id="256" r:id="rId2"/>
    <p:sldId id="257" r:id="rId3"/>
    <p:sldId id="258" r:id="rId4"/>
    <p:sldId id="302" r:id="rId5"/>
    <p:sldId id="259" r:id="rId6"/>
    <p:sldId id="260" r:id="rId7"/>
    <p:sldId id="261" r:id="rId8"/>
    <p:sldId id="262" r:id="rId9"/>
    <p:sldId id="317" r:id="rId10"/>
    <p:sldId id="263" r:id="rId11"/>
    <p:sldId id="264" r:id="rId12"/>
    <p:sldId id="265" r:id="rId13"/>
    <p:sldId id="266" r:id="rId14"/>
    <p:sldId id="314" r:id="rId15"/>
    <p:sldId id="315" r:id="rId16"/>
    <p:sldId id="316" r:id="rId17"/>
    <p:sldId id="267" r:id="rId18"/>
    <p:sldId id="304" r:id="rId19"/>
    <p:sldId id="305" r:id="rId20"/>
    <p:sldId id="312" r:id="rId21"/>
    <p:sldId id="306" r:id="rId22"/>
    <p:sldId id="268" r:id="rId23"/>
    <p:sldId id="307" r:id="rId24"/>
    <p:sldId id="308" r:id="rId25"/>
    <p:sldId id="309" r:id="rId26"/>
    <p:sldId id="310" r:id="rId27"/>
    <p:sldId id="311" r:id="rId28"/>
    <p:sldId id="303" r:id="rId29"/>
    <p:sldId id="269" r:id="rId30"/>
    <p:sldId id="270" r:id="rId31"/>
    <p:sldId id="271" r:id="rId32"/>
    <p:sldId id="313" r:id="rId33"/>
    <p:sldId id="272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7" r:id="rId44"/>
    <p:sldId id="298" r:id="rId45"/>
    <p:sldId id="299" r:id="rId46"/>
    <p:sldId id="300" r:id="rId47"/>
    <p:sldId id="301" r:id="rId48"/>
    <p:sldId id="276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A1AB68-F524-439D-840E-97E46B843ECD}" type="datetimeFigureOut">
              <a:rPr lang="ar-JO" smtClean="0"/>
              <a:pPr/>
              <a:t>09/07/1432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1D86E-24F0-4616-B3D2-622E0C948DE7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34</a:t>
            </a:fld>
            <a:endParaRPr lang="ar-J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35</a:t>
            </a:fld>
            <a:endParaRPr lang="ar-J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36</a:t>
            </a:fld>
            <a:endParaRPr lang="ar-J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37</a:t>
            </a:fld>
            <a:endParaRPr lang="ar-J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38</a:t>
            </a:fld>
            <a:endParaRPr lang="ar-J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39</a:t>
            </a:fld>
            <a:endParaRPr lang="ar-J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40</a:t>
            </a:fld>
            <a:endParaRPr lang="ar-J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41</a:t>
            </a:fld>
            <a:endParaRPr lang="ar-J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42</a:t>
            </a:fld>
            <a:endParaRPr lang="ar-J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E0833-A24C-4702-9B17-23208130BABB}" type="datetimeFigureOut">
              <a:rPr lang="ar-JO" smtClean="0"/>
              <a:pPr/>
              <a:t>09/07/1432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49826-9871-4D95-A25C-AA3DEAB583E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E0833-A24C-4702-9B17-23208130BABB}" type="datetimeFigureOut">
              <a:rPr lang="ar-JO" smtClean="0"/>
              <a:pPr/>
              <a:t>09/07/1432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49826-9871-4D95-A25C-AA3DEAB583E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E0833-A24C-4702-9B17-23208130BABB}" type="datetimeFigureOut">
              <a:rPr lang="ar-JO" smtClean="0"/>
              <a:pPr/>
              <a:t>09/07/1432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49826-9871-4D95-A25C-AA3DEAB583E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E0833-A24C-4702-9B17-23208130BABB}" type="datetimeFigureOut">
              <a:rPr lang="ar-JO" smtClean="0"/>
              <a:pPr/>
              <a:t>09/07/1432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49826-9871-4D95-A25C-AA3DEAB583E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E0833-A24C-4702-9B17-23208130BABB}" type="datetimeFigureOut">
              <a:rPr lang="ar-JO" smtClean="0"/>
              <a:pPr/>
              <a:t>09/07/1432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49826-9871-4D95-A25C-AA3DEAB583E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E0833-A24C-4702-9B17-23208130BABB}" type="datetimeFigureOut">
              <a:rPr lang="ar-JO" smtClean="0"/>
              <a:pPr/>
              <a:t>09/07/1432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49826-9871-4D95-A25C-AA3DEAB583E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E0833-A24C-4702-9B17-23208130BABB}" type="datetimeFigureOut">
              <a:rPr lang="ar-JO" smtClean="0"/>
              <a:pPr/>
              <a:t>09/07/1432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49826-9871-4D95-A25C-AA3DEAB583E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E0833-A24C-4702-9B17-23208130BABB}" type="datetimeFigureOut">
              <a:rPr lang="ar-JO" smtClean="0"/>
              <a:pPr/>
              <a:t>09/07/1432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49826-9871-4D95-A25C-AA3DEAB583E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E0833-A24C-4702-9B17-23208130BABB}" type="datetimeFigureOut">
              <a:rPr lang="ar-JO" smtClean="0"/>
              <a:pPr/>
              <a:t>09/07/1432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49826-9871-4D95-A25C-AA3DEAB583E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E0833-A24C-4702-9B17-23208130BABB}" type="datetimeFigureOut">
              <a:rPr lang="ar-JO" smtClean="0"/>
              <a:pPr/>
              <a:t>09/07/1432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49826-9871-4D95-A25C-AA3DEAB583E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E0833-A24C-4702-9B17-23208130BABB}" type="datetimeFigureOut">
              <a:rPr lang="ar-JO" smtClean="0"/>
              <a:pPr/>
              <a:t>09/07/1432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49826-9871-4D95-A25C-AA3DEAB583E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E0833-A24C-4702-9B17-23208130BABB}" type="datetimeFigureOut">
              <a:rPr lang="ar-JO" smtClean="0"/>
              <a:pPr/>
              <a:t>09/07/1432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49826-9871-4D95-A25C-AA3DEAB583EB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/>
          <a:lstStyle/>
          <a:p>
            <a:r>
              <a:rPr lang="ar-JO" b="1" dirty="0" smtClean="0"/>
              <a:t>بسم الله الرحمن الرحيم</a:t>
            </a:r>
            <a:endParaRPr lang="ar-JO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048000"/>
          </a:xfrm>
        </p:spPr>
        <p:txBody>
          <a:bodyPr>
            <a:noAutofit/>
          </a:bodyPr>
          <a:lstStyle/>
          <a:p>
            <a:r>
              <a:rPr lang="ar-JO" sz="5400" b="1" dirty="0" smtClean="0"/>
              <a:t>إدارة الوقت</a:t>
            </a:r>
          </a:p>
          <a:p>
            <a:r>
              <a:rPr lang="ar-JO" sz="5400" b="1" dirty="0" smtClean="0"/>
              <a:t>غرفة صناعة عمان</a:t>
            </a:r>
          </a:p>
          <a:p>
            <a:r>
              <a:rPr lang="ar-JO" sz="4000" b="1" dirty="0" smtClean="0">
                <a:solidFill>
                  <a:srgbClr val="7030A0"/>
                </a:solidFill>
              </a:rPr>
              <a:t>م. نديم أسعد</a:t>
            </a:r>
            <a:endParaRPr lang="ar-JO" sz="4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التغيير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/>
              <a:t>التغيير </a:t>
            </a:r>
            <a:r>
              <a:rPr lang="ar-JO" b="1" dirty="0" smtClean="0"/>
              <a:t>يتطلب: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بناء </a:t>
            </a:r>
            <a:r>
              <a:rPr lang="ar-JO" b="1" dirty="0" smtClean="0">
                <a:solidFill>
                  <a:srgbClr val="0070C0"/>
                </a:solidFill>
              </a:rPr>
              <a:t>التفهم </a:t>
            </a:r>
            <a:r>
              <a:rPr lang="ar-JO" b="1" dirty="0">
                <a:solidFill>
                  <a:srgbClr val="0070C0"/>
                </a:solidFill>
              </a:rPr>
              <a:t>والرغبة </a:t>
            </a:r>
            <a:r>
              <a:rPr lang="ar-JO" b="1" dirty="0" smtClean="0">
                <a:solidFill>
                  <a:srgbClr val="0070C0"/>
                </a:solidFill>
              </a:rPr>
              <a:t>والقدرة </a:t>
            </a:r>
            <a:r>
              <a:rPr lang="ar-JO" b="1" dirty="0" smtClean="0"/>
              <a:t>- 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تفهم </a:t>
            </a:r>
            <a:r>
              <a:rPr lang="ar-JO" b="1" dirty="0"/>
              <a:t>الوقت </a:t>
            </a:r>
            <a:endParaRPr lang="ar-JO" b="1" dirty="0" smtClean="0"/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الرغبة </a:t>
            </a:r>
            <a:r>
              <a:rPr lang="ar-JO" b="1" dirty="0"/>
              <a:t>في التحول </a:t>
            </a:r>
            <a:endParaRPr lang="ar-JO" b="1" dirty="0" smtClean="0"/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القدرة </a:t>
            </a:r>
            <a:r>
              <a:rPr lang="ar-JO" b="1" dirty="0"/>
              <a:t>على </a:t>
            </a:r>
            <a:r>
              <a:rPr lang="ar-JO" b="1" dirty="0" smtClean="0"/>
              <a:t>التحول والممارسة السليمة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تفهم الوقت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>
                <a:solidFill>
                  <a:srgbClr val="7030A0"/>
                </a:solidFill>
              </a:rPr>
              <a:t>تفهم</a:t>
            </a:r>
            <a:r>
              <a:rPr lang="ar-JO" b="1" dirty="0"/>
              <a:t> ماهية مورد الوقت </a:t>
            </a:r>
            <a:endParaRPr lang="ar-JO" b="1" dirty="0" smtClean="0"/>
          </a:p>
          <a:p>
            <a:pPr algn="r" rtl="1"/>
            <a:r>
              <a:rPr lang="ar-JO" b="1" dirty="0" smtClean="0"/>
              <a:t>إدراك </a:t>
            </a:r>
            <a:r>
              <a:rPr lang="ar-JO" b="1" dirty="0"/>
              <a:t>أهمية </a:t>
            </a:r>
            <a:r>
              <a:rPr lang="ar-JO" b="1" dirty="0" smtClean="0"/>
              <a:t>الوقت</a:t>
            </a:r>
          </a:p>
          <a:p>
            <a:pPr algn="r" rtl="1"/>
            <a:r>
              <a:rPr lang="ar-JO" b="1" dirty="0" smtClean="0"/>
              <a:t>تنمية الحس بمرور الوقت</a:t>
            </a:r>
          </a:p>
          <a:p>
            <a:pPr algn="r" rtl="1"/>
            <a:r>
              <a:rPr lang="ar-JO" b="1" dirty="0" smtClean="0"/>
              <a:t>تنمية القدرة على تقدير الوقت </a:t>
            </a:r>
            <a:r>
              <a:rPr lang="ar-JO" sz="1800" b="1" dirty="0" smtClean="0"/>
              <a:t>– تقدير الوقت المطلوب – تقدير الوقت المستهلك</a:t>
            </a:r>
            <a:endParaRPr lang="ar-JO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الرغبة في التحول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>
                <a:solidFill>
                  <a:srgbClr val="7030A0"/>
                </a:solidFill>
              </a:rPr>
              <a:t>الرغبة</a:t>
            </a:r>
            <a:r>
              <a:rPr lang="ar-JO" b="1" dirty="0"/>
              <a:t> في تعامل أفضل مع عنصر الوقت </a:t>
            </a:r>
            <a:r>
              <a:rPr lang="ar-JO" b="1" dirty="0" smtClean="0"/>
              <a:t>وتجنب 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الخسائر 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والإحراجات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والفرص الضائعة 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والتعاسات..</a:t>
            </a:r>
          </a:p>
          <a:p>
            <a:pPr algn="r" rtl="1"/>
            <a:r>
              <a:rPr lang="ar-JO" b="1" dirty="0" smtClean="0"/>
              <a:t>.. </a:t>
            </a:r>
            <a:r>
              <a:rPr lang="ar-JO" b="1" dirty="0"/>
              <a:t>الناجمة عن سوء التعامل مع الوقت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القدرة على التحول</a:t>
            </a:r>
            <a:r>
              <a:rPr lang="ar-JO" dirty="0" smtClean="0"/>
              <a:t>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>
                <a:solidFill>
                  <a:srgbClr val="0070C0"/>
                </a:solidFill>
              </a:rPr>
              <a:t>القدرة</a:t>
            </a:r>
            <a:r>
              <a:rPr lang="ar-JO" b="1" dirty="0"/>
              <a:t> </a:t>
            </a:r>
            <a:r>
              <a:rPr lang="ar-JO" b="1" dirty="0" smtClean="0"/>
              <a:t>على..</a:t>
            </a:r>
          </a:p>
          <a:p>
            <a:pPr algn="r" rtl="1"/>
            <a:r>
              <a:rPr lang="ar-JO" b="1" dirty="0" smtClean="0"/>
              <a:t>تنظيم </a:t>
            </a:r>
            <a:r>
              <a:rPr lang="ar-JO" b="1" dirty="0"/>
              <a:t>الذات </a:t>
            </a:r>
            <a:endParaRPr lang="ar-JO" b="1" dirty="0" smtClean="0"/>
          </a:p>
          <a:p>
            <a:pPr algn="r" rtl="1"/>
            <a:r>
              <a:rPr lang="ar-JO" b="1" dirty="0" smtClean="0"/>
              <a:t>والإلتزام </a:t>
            </a:r>
            <a:r>
              <a:rPr lang="ar-JO" b="1" dirty="0"/>
              <a:t>بالمحطات الزمنية </a:t>
            </a:r>
            <a:endParaRPr lang="ar-JO" b="1" dirty="0" smtClean="0"/>
          </a:p>
          <a:p>
            <a:pPr algn="r" rtl="1"/>
            <a:r>
              <a:rPr lang="ar-JO" b="1" dirty="0" smtClean="0"/>
              <a:t>وتطوير المهارات </a:t>
            </a:r>
          </a:p>
          <a:p>
            <a:pPr algn="r" rtl="1"/>
            <a:r>
              <a:rPr lang="ar-JO" b="1" dirty="0" smtClean="0"/>
              <a:t>وإمتلاك الأدوات</a:t>
            </a:r>
          </a:p>
          <a:p>
            <a:pPr algn="r" rtl="1"/>
            <a:r>
              <a:rPr lang="ar-JO" b="1" dirty="0" smtClean="0"/>
              <a:t>وتبني عادات وأساليب مؤاتية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تنمية ملكة تفهم الوقت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تنمى بقدرات ذاتية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بالملاحظة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بالدراسة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بالمقارنة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بالتدرب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بالإستنباط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..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تنمية الرغبة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تنمى الرغبة بـ..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.. بناء الدافعية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.. التوعية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.. المتابعة</a:t>
            </a:r>
          </a:p>
          <a:p>
            <a:pPr algn="r" rtl="1"/>
            <a:endParaRPr lang="ar-JO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تنمية القدرة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تنمى القدرة بـ ..</a:t>
            </a:r>
          </a:p>
          <a:p>
            <a:pPr algn="r" rtl="1"/>
            <a:r>
              <a:rPr lang="ar-JO" b="1" dirty="0" smtClean="0"/>
              <a:t>.. التدريب على المهارات</a:t>
            </a:r>
          </a:p>
          <a:p>
            <a:pPr algn="r" rtl="1"/>
            <a:r>
              <a:rPr lang="ar-JO" b="1" dirty="0" smtClean="0"/>
              <a:t>.. الرقابة والمتابعة الذاتية</a:t>
            </a:r>
          </a:p>
          <a:p>
            <a:pPr algn="r" rtl="1"/>
            <a:r>
              <a:rPr lang="ar-JO" b="1" dirty="0" smtClean="0"/>
              <a:t>.. التوجيه والتوعية</a:t>
            </a:r>
            <a:endParaRPr lang="ar-JO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المهارات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/>
              <a:t>بناء المهارات: </a:t>
            </a:r>
            <a:endParaRPr lang="ar-JO" b="1" dirty="0" smtClean="0"/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تحديد الأولويات – أداة مصفوفة المهم والمستعجل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العمل بسرعة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تحديد </a:t>
            </a:r>
            <a:r>
              <a:rPr lang="ar-JO" b="1" dirty="0"/>
              <a:t>متى تبدأ </a:t>
            </a:r>
            <a:r>
              <a:rPr lang="ar-JO" b="1" dirty="0" smtClean="0"/>
              <a:t>عمل – أداة إحتساب الوقت المستغرق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حسن التوقيت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تخصيص </a:t>
            </a:r>
            <a:r>
              <a:rPr lang="ar-JO" b="1" dirty="0"/>
              <a:t>الوقت </a:t>
            </a:r>
            <a:r>
              <a:rPr lang="ar-JO" b="1" dirty="0" smtClean="0"/>
              <a:t>للمهام – تطوير أداة خاصة</a:t>
            </a:r>
            <a:endParaRPr lang="ar-JO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الأدوات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هناك أداة أساسية واحدة....</a:t>
            </a:r>
          </a:p>
          <a:p>
            <a:pPr algn="r" rtl="1"/>
            <a:r>
              <a:rPr lang="ar-JO" b="1" dirty="0" smtClean="0"/>
              <a:t>” قائمة الأعمال ”  </a:t>
            </a:r>
            <a:r>
              <a:rPr lang="en-US" b="1" dirty="0" smtClean="0"/>
              <a:t>to-do-list</a:t>
            </a:r>
            <a:endParaRPr lang="ar-JO" b="1" dirty="0" smtClean="0"/>
          </a:p>
          <a:p>
            <a:pPr algn="r" rtl="1"/>
            <a:r>
              <a:rPr lang="ar-JO" b="1" dirty="0" smtClean="0"/>
              <a:t>قائمة الأعمال التي ينبغي إنجازها في اليوم.</a:t>
            </a:r>
          </a:p>
          <a:p>
            <a:pPr algn="r" rtl="1"/>
            <a:r>
              <a:rPr lang="ar-JO" b="1" dirty="0" smtClean="0"/>
              <a:t>قد تكون .. صفحة في مفكرة..  </a:t>
            </a:r>
            <a:r>
              <a:rPr lang="en-US" b="1" dirty="0" smtClean="0"/>
              <a:t>agenda</a:t>
            </a:r>
            <a:endParaRPr lang="ar-JO" b="1" dirty="0" smtClean="0"/>
          </a:p>
          <a:p>
            <a:pPr algn="r" rtl="1"/>
            <a:r>
              <a:rPr lang="ar-JO" b="1" dirty="0" smtClean="0"/>
              <a:t>.. صفحة على الإكسل..</a:t>
            </a:r>
            <a:r>
              <a:rPr lang="en-US" b="1" dirty="0" smtClean="0"/>
              <a:t> Excel sheet </a:t>
            </a:r>
            <a:endParaRPr lang="ar-JO" b="1" dirty="0" smtClean="0"/>
          </a:p>
          <a:p>
            <a:pPr algn="r" rtl="1"/>
            <a:r>
              <a:rPr lang="ar-JO" b="1" dirty="0" smtClean="0"/>
              <a:t>.. لوح أبيض على الحائط </a:t>
            </a:r>
            <a:r>
              <a:rPr lang="en-US" b="1" dirty="0" smtClean="0"/>
              <a:t>white board</a:t>
            </a:r>
            <a:endParaRPr lang="ar-JO" b="1" dirty="0" smtClean="0"/>
          </a:p>
          <a:p>
            <a:pPr algn="r" rtl="1"/>
            <a:r>
              <a:rPr lang="ar-JO" b="1" dirty="0" smtClean="0"/>
              <a:t>.. ورقة لاصقة على المكتب  </a:t>
            </a:r>
            <a:r>
              <a:rPr lang="en-US" b="1" dirty="0" smtClean="0"/>
              <a:t>sticky note</a:t>
            </a:r>
            <a:endParaRPr lang="ar-JO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الأدوات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قائمة الأعمال ..</a:t>
            </a:r>
            <a:r>
              <a:rPr lang="en-US" b="1" dirty="0" smtClean="0"/>
              <a:t> to-do-list</a:t>
            </a:r>
            <a:endParaRPr lang="ar-JO" b="1" dirty="0" smtClean="0"/>
          </a:p>
          <a:p>
            <a:pPr algn="r" rtl="1"/>
            <a:r>
              <a:rPr lang="ar-JO" b="1" dirty="0" smtClean="0"/>
              <a:t>.. أداة تنظيم</a:t>
            </a:r>
          </a:p>
          <a:p>
            <a:pPr algn="r" rtl="1"/>
            <a:r>
              <a:rPr lang="ar-JO" b="1" dirty="0" smtClean="0"/>
              <a:t>أداة تخطيط</a:t>
            </a:r>
          </a:p>
          <a:p>
            <a:pPr algn="r" rtl="1"/>
            <a:r>
              <a:rPr lang="ar-JO" b="1" dirty="0" smtClean="0"/>
              <a:t>أداة قياس وتقييم</a:t>
            </a:r>
            <a:endParaRPr lang="ar-JO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ما هو الوقت؟..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هو المدة التي يستغرقها حدث أو حركة </a:t>
            </a:r>
          </a:p>
          <a:p>
            <a:pPr algn="r" rtl="1"/>
            <a:endParaRPr lang="ar-JO" b="1" dirty="0" smtClean="0"/>
          </a:p>
          <a:p>
            <a:pPr algn="r" rtl="1"/>
            <a:r>
              <a:rPr lang="ar-JO" b="1" dirty="0" smtClean="0"/>
              <a:t>هو مادة الحياة  !!  ..</a:t>
            </a:r>
            <a:endParaRPr lang="ar-JO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تصميم القائمة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JO" b="1" dirty="0" smtClean="0"/>
              <a:t>هناك قوائم جاهزة التصميم </a:t>
            </a:r>
          </a:p>
          <a:p>
            <a:pPr algn="r" rtl="1"/>
            <a:r>
              <a:rPr lang="ar-JO" b="1" dirty="0" smtClean="0"/>
              <a:t>يمكن تصميم قائمة خاصة</a:t>
            </a:r>
          </a:p>
          <a:p>
            <a:pPr algn="r" rtl="1"/>
            <a:r>
              <a:rPr lang="ar-JO" b="1" dirty="0" smtClean="0"/>
              <a:t>يظهر فيها: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>
                <a:solidFill>
                  <a:srgbClr val="00B050"/>
                </a:solidFill>
              </a:rPr>
              <a:t>المهام والأعمال المطلوبة</a:t>
            </a:r>
            <a:endParaRPr lang="en-US" b="1" dirty="0" smtClean="0">
              <a:solidFill>
                <a:srgbClr val="00B050"/>
              </a:solidFill>
            </a:endParaRP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>
                <a:solidFill>
                  <a:srgbClr val="00B050"/>
                </a:solidFill>
              </a:rPr>
              <a:t>وضع كل مهمة – الأولوية – الإطار الزمني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>
                <a:solidFill>
                  <a:srgbClr val="00B050"/>
                </a:solidFill>
              </a:rPr>
              <a:t>ملاحظات عن كل منها – أهميتها – توقيتها – كيفية تنفيذها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>
                <a:solidFill>
                  <a:srgbClr val="00B050"/>
                </a:solidFill>
              </a:rPr>
              <a:t>ملاحظات الإنجاز – قياس وتقييم الأداء بعد إنتهاء اليوم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>
                <a:solidFill>
                  <a:srgbClr val="00B050"/>
                </a:solidFill>
              </a:rPr>
              <a:t>ملاحظات بما تم عمله..</a:t>
            </a:r>
            <a:endParaRPr lang="ar-JO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تصنيف الأعمال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ar-JO" b="1" dirty="0" smtClean="0"/>
              <a:t>يستحسن إدراج الإعمال في القائمة بشكل مصنف.</a:t>
            </a:r>
          </a:p>
          <a:p>
            <a:pPr algn="r" rtl="1"/>
            <a:r>
              <a:rPr lang="ar-JO" b="1" dirty="0" smtClean="0"/>
              <a:t>يمكن تصنيف الأعمال والنشاطات على النحو التالي: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الأهمية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الإستعجال</a:t>
            </a:r>
            <a:endParaRPr lang="en-US" b="1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إمكانية التكليف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مقدار الوقت المستغرق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أعمال فردية أم جماعية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أعمال مرتبطة بموعد ثابت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أعمال بحاجة لإعداد خاص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أعمال ذات وقع خاص</a:t>
            </a:r>
            <a:endParaRPr lang="ar-JO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الأدوات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/>
          </a:bodyPr>
          <a:lstStyle/>
          <a:p>
            <a:pPr algn="r" rtl="1"/>
            <a:r>
              <a:rPr lang="ar-JO" b="1" dirty="0" smtClean="0"/>
              <a:t>الأدوات المساعدة: 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جدول الأولويات- مصفوفة المهم والمستعجل</a:t>
            </a:r>
            <a:r>
              <a:rPr lang="en-US" b="1" dirty="0" smtClean="0"/>
              <a:t> </a:t>
            </a:r>
            <a:r>
              <a:rPr lang="en-US" sz="2600" b="1" dirty="0" smtClean="0"/>
              <a:t>urgent &amp; important   </a:t>
            </a:r>
            <a:endParaRPr lang="ar-JO" sz="2600" b="1" dirty="0" smtClean="0"/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جدول الأولويات – مصفوفة الوقع والصعوبة</a:t>
            </a:r>
            <a:r>
              <a:rPr lang="en-US" b="1" dirty="0" smtClean="0"/>
              <a:t>  </a:t>
            </a:r>
            <a:r>
              <a:rPr lang="ar-JO" b="1" dirty="0" smtClean="0"/>
              <a:t> </a:t>
            </a:r>
            <a:r>
              <a:rPr lang="en-US" sz="2600" b="1" dirty="0" smtClean="0"/>
              <a:t>impact &amp; difficulty</a:t>
            </a:r>
            <a:endParaRPr lang="ar-JO" sz="2600" b="1" dirty="0" smtClean="0"/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جدول الأولويات–مصفوفة القيمة المضافة والتكلفة</a:t>
            </a:r>
            <a:r>
              <a:rPr lang="en-US" sz="2600" b="1" dirty="0" smtClean="0"/>
              <a:t>added value &amp; cost </a:t>
            </a:r>
            <a:endParaRPr lang="ar-JO" sz="2600" b="1" dirty="0" smtClean="0"/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دمج المهام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تقسيم المهام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صنع </a:t>
            </a:r>
            <a:r>
              <a:rPr lang="ar-JO" b="1" dirty="0"/>
              <a:t>الوقت ( إصنع الفراغ </a:t>
            </a:r>
            <a:r>
              <a:rPr lang="en-US" b="1" dirty="0" smtClean="0"/>
              <a:t>- </a:t>
            </a:r>
            <a:r>
              <a:rPr lang="ar-JO" b="1" dirty="0" smtClean="0"/>
              <a:t>إملأ </a:t>
            </a:r>
            <a:r>
              <a:rPr lang="ar-JO" b="1" dirty="0"/>
              <a:t>الفراغ </a:t>
            </a:r>
            <a:r>
              <a:rPr lang="ar-JO" b="1" dirty="0" smtClean="0"/>
              <a:t>)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القيام </a:t>
            </a:r>
            <a:r>
              <a:rPr lang="ar-JO" b="1" dirty="0"/>
              <a:t>بعملين في آن واحد</a:t>
            </a:r>
            <a:endParaRPr lang="ar-JO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2" y="609600"/>
          <a:ext cx="8229599" cy="5715000"/>
        </p:xfrm>
        <a:graphic>
          <a:graphicData uri="http://schemas.openxmlformats.org/drawingml/2006/table">
            <a:tbl>
              <a:tblPr rtl="1"/>
              <a:tblGrid>
                <a:gridCol w="1415846"/>
                <a:gridCol w="3362632"/>
                <a:gridCol w="3451121"/>
              </a:tblGrid>
              <a:tr h="67823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latin typeface="Calibri"/>
                          <a:ea typeface="Calibri"/>
                          <a:cs typeface="Arial"/>
                        </a:rPr>
                        <a:t>مستعجل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latin typeface="Calibri"/>
                          <a:ea typeface="Calibri"/>
                          <a:cs typeface="Arial"/>
                        </a:rPr>
                        <a:t>غير مستعجل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05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 dirty="0">
                          <a:latin typeface="Calibri"/>
                          <a:ea typeface="Calibri"/>
                          <a:cs typeface="Arial"/>
                        </a:rPr>
                        <a:t>مهم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 dirty="0">
                          <a:latin typeface="Calibri"/>
                          <a:ea typeface="Calibri"/>
                          <a:cs typeface="Arial"/>
                        </a:rPr>
                        <a:t>أولوية عالية (1)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 dirty="0">
                          <a:latin typeface="Calibri"/>
                          <a:ea typeface="Calibri"/>
                          <a:cs typeface="Arial"/>
                        </a:rPr>
                        <a:t>(3)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771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latin typeface="Calibri"/>
                          <a:ea typeface="Calibri"/>
                          <a:cs typeface="Arial"/>
                        </a:rPr>
                        <a:t>قليل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latin typeface="Calibri"/>
                          <a:ea typeface="Calibri"/>
                          <a:cs typeface="Arial"/>
                        </a:rPr>
                        <a:t>الأهمية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latin typeface="Calibri"/>
                          <a:ea typeface="Calibri"/>
                          <a:cs typeface="Arial"/>
                        </a:rPr>
                        <a:t>(2)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 dirty="0">
                          <a:latin typeface="Calibri"/>
                          <a:ea typeface="Calibri"/>
                          <a:cs typeface="Arial"/>
                        </a:rPr>
                        <a:t>(4)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28800" y="304800"/>
          <a:ext cx="6975764" cy="5943600"/>
        </p:xfrm>
        <a:graphic>
          <a:graphicData uri="http://schemas.openxmlformats.org/drawingml/2006/table">
            <a:tbl>
              <a:tblPr rtl="1"/>
              <a:tblGrid>
                <a:gridCol w="1080654"/>
                <a:gridCol w="3158838"/>
                <a:gridCol w="2736272"/>
              </a:tblGrid>
              <a:tr h="70535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latin typeface="Calibri"/>
                          <a:ea typeface="Calibri"/>
                          <a:cs typeface="Arial"/>
                        </a:rPr>
                        <a:t>وقع عالي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latin typeface="Calibri"/>
                          <a:ea typeface="Calibri"/>
                          <a:cs typeface="Arial"/>
                        </a:rPr>
                        <a:t>وقع قليل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22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latin typeface="Calibri"/>
                          <a:ea typeface="Calibri"/>
                          <a:cs typeface="Arial"/>
                        </a:rPr>
                        <a:t>قليل الصعوبة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latin typeface="Calibri"/>
                          <a:ea typeface="Calibri"/>
                          <a:cs typeface="Arial"/>
                        </a:rPr>
                        <a:t>أولوية عالية (1)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latin typeface="Calibri"/>
                          <a:ea typeface="Calibri"/>
                          <a:cs typeface="Arial"/>
                        </a:rPr>
                        <a:t>(3)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202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latin typeface="Calibri"/>
                          <a:ea typeface="Calibri"/>
                          <a:cs typeface="Arial"/>
                        </a:rPr>
                        <a:t>كثير  الصعوبة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latin typeface="Calibri"/>
                          <a:ea typeface="Calibri"/>
                          <a:cs typeface="Arial"/>
                        </a:rPr>
                        <a:t>(2)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 dirty="0">
                          <a:latin typeface="Calibri"/>
                          <a:ea typeface="Calibri"/>
                          <a:cs typeface="Arial"/>
                        </a:rPr>
                        <a:t>(4)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533400"/>
          <a:ext cx="8229600" cy="5791200"/>
        </p:xfrm>
        <a:graphic>
          <a:graphicData uri="http://schemas.openxmlformats.org/drawingml/2006/table">
            <a:tbl>
              <a:tblPr rtl="1"/>
              <a:tblGrid>
                <a:gridCol w="1028700"/>
                <a:gridCol w="3553691"/>
                <a:gridCol w="3647209"/>
              </a:tblGrid>
              <a:tr h="68727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400" b="1">
                          <a:latin typeface="Calibri"/>
                          <a:ea typeface="Calibri"/>
                          <a:cs typeface="Arial"/>
                        </a:rPr>
                        <a:t>قيمة مضافة عالية</a:t>
                      </a:r>
                      <a:endParaRPr lang="en-US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400" b="1">
                          <a:latin typeface="Calibri"/>
                          <a:ea typeface="Calibri"/>
                          <a:cs typeface="Arial"/>
                        </a:rPr>
                        <a:t>قيمة مضافة متدنية</a:t>
                      </a:r>
                      <a:endParaRPr lang="en-US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44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400" b="1">
                          <a:latin typeface="Calibri"/>
                          <a:ea typeface="Calibri"/>
                          <a:cs typeface="Arial"/>
                        </a:rPr>
                        <a:t>قليل الكلفة</a:t>
                      </a:r>
                      <a:endParaRPr lang="en-US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400" b="1" dirty="0">
                          <a:latin typeface="Calibri"/>
                          <a:ea typeface="Calibri"/>
                          <a:cs typeface="Arial"/>
                        </a:rPr>
                        <a:t>أولوية عالية (1)</a:t>
                      </a:r>
                      <a:endParaRPr lang="en-US" sz="9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400" b="1" dirty="0">
                          <a:latin typeface="Calibri"/>
                          <a:ea typeface="Calibri"/>
                          <a:cs typeface="Arial"/>
                        </a:rPr>
                        <a:t>(3)</a:t>
                      </a:r>
                      <a:endParaRPr lang="en-US" sz="9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248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400" b="1">
                          <a:latin typeface="Calibri"/>
                          <a:ea typeface="Calibri"/>
                          <a:cs typeface="Arial"/>
                        </a:rPr>
                        <a:t>عالي الكلفة</a:t>
                      </a:r>
                      <a:endParaRPr lang="en-US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400" b="1">
                          <a:latin typeface="Calibri"/>
                          <a:ea typeface="Calibri"/>
                          <a:cs typeface="Arial"/>
                        </a:rPr>
                        <a:t>(2)</a:t>
                      </a:r>
                      <a:endParaRPr lang="en-US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400" b="1" dirty="0">
                          <a:latin typeface="Calibri"/>
                          <a:ea typeface="Calibri"/>
                          <a:cs typeface="Arial"/>
                        </a:rPr>
                        <a:t>(4)</a:t>
                      </a:r>
                      <a:endParaRPr lang="en-US" sz="9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18" marR="50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1" y="533401"/>
          <a:ext cx="8305800" cy="5943600"/>
        </p:xfrm>
        <a:graphic>
          <a:graphicData uri="http://schemas.openxmlformats.org/drawingml/2006/table">
            <a:tbl>
              <a:tblPr rtl="1"/>
              <a:tblGrid>
                <a:gridCol w="419282"/>
                <a:gridCol w="5490615"/>
                <a:gridCol w="1098123"/>
                <a:gridCol w="1297780"/>
              </a:tblGrid>
              <a:tr h="127776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200" b="1">
                          <a:latin typeface="Calibri"/>
                          <a:ea typeface="Calibri"/>
                          <a:cs typeface="Arial"/>
                        </a:rPr>
                        <a:t>الرقم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306" marR="483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200" b="1">
                          <a:latin typeface="Calibri"/>
                          <a:ea typeface="Calibri"/>
                          <a:cs typeface="Arial"/>
                        </a:rPr>
                        <a:t>النشاط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306" marR="483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200" b="1">
                          <a:latin typeface="Calibri"/>
                          <a:ea typeface="Calibri"/>
                          <a:cs typeface="Arial"/>
                        </a:rPr>
                        <a:t>الوقت الأساسي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306" marR="483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200" b="1">
                          <a:latin typeface="Calibri"/>
                          <a:ea typeface="Calibri"/>
                          <a:cs typeface="Arial"/>
                        </a:rPr>
                        <a:t>وقت إحتياط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306" marR="483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16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latin typeface="Calibri"/>
                          <a:ea typeface="Calibri"/>
                          <a:cs typeface="Arial"/>
                        </a:rPr>
                        <a:t>8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latin typeface="Calibri"/>
                          <a:ea typeface="Calibri"/>
                          <a:cs typeface="Arial"/>
                        </a:rPr>
                        <a:t>9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latin typeface="Calibri"/>
                          <a:ea typeface="Calibri"/>
                          <a:cs typeface="Arial"/>
                        </a:rPr>
                        <a:t>11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latin typeface="Calibri"/>
                          <a:ea typeface="Calibri"/>
                          <a:cs typeface="Arial"/>
                        </a:rPr>
                        <a:t>12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306" marR="483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JO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306" marR="483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JO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306" marR="483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JO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306" marR="483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66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JO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306" marR="483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latin typeface="Calibri"/>
                          <a:ea typeface="Calibri"/>
                          <a:cs typeface="Arial"/>
                        </a:rPr>
                        <a:t>المجموع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306" marR="483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JO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306" marR="483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JO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306" marR="483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فوائد إدارة الوقت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توفير الوقت – الإضطرار للعمل لعدد ساعات أقل.</a:t>
            </a:r>
          </a:p>
          <a:p>
            <a:pPr algn="r" rtl="1"/>
            <a:r>
              <a:rPr lang="ar-JO" b="1" dirty="0" smtClean="0"/>
              <a:t>تعزيز المصداقية للأفراد والمؤسسات.</a:t>
            </a:r>
          </a:p>
          <a:p>
            <a:pPr algn="r" rtl="1"/>
            <a:r>
              <a:rPr lang="ar-JO" b="1" dirty="0" smtClean="0"/>
              <a:t>تعزيز التنافسية للمؤسسات.</a:t>
            </a:r>
          </a:p>
          <a:p>
            <a:pPr algn="r" rtl="1"/>
            <a:r>
              <a:rPr lang="ar-JO" b="1" dirty="0" smtClean="0"/>
              <a:t>تجنب التعرض للإحراج.</a:t>
            </a:r>
          </a:p>
          <a:p>
            <a:pPr algn="r" rtl="1"/>
            <a:r>
              <a:rPr lang="ar-JO" b="1" dirty="0" smtClean="0"/>
              <a:t>تحسين العلاقة  مع الآخرين.</a:t>
            </a:r>
          </a:p>
          <a:p>
            <a:pPr algn="r" rtl="1"/>
            <a:r>
              <a:rPr lang="ar-JO" b="1" dirty="0" smtClean="0"/>
              <a:t>كسب إحترام الآخرين.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ظواهر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متلازمة الطلبة </a:t>
            </a:r>
            <a:r>
              <a:rPr 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Student Syndrome</a:t>
            </a:r>
            <a:endParaRPr lang="ar-JO" sz="4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rtl="1"/>
            <a:r>
              <a:rPr lang="ar-JO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قانون باركنسون</a:t>
            </a:r>
            <a:r>
              <a:rPr 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Parkinson Law  </a:t>
            </a:r>
            <a:endParaRPr lang="ar-JO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البعد الثقافي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/>
              <a:t>نبذ عادات مهنية سلبية: </a:t>
            </a:r>
            <a:endParaRPr lang="ar-JO" b="1" dirty="0" smtClean="0"/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الكسل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الميل </a:t>
            </a:r>
            <a:r>
              <a:rPr lang="ar-JO" b="1" dirty="0"/>
              <a:t>إلى </a:t>
            </a:r>
            <a:r>
              <a:rPr lang="ar-JO" b="1" dirty="0" smtClean="0"/>
              <a:t>التأجيل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التكرار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كثرة الأخطاء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المقاطعة</a:t>
            </a:r>
            <a:endParaRPr lang="ar-J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/>
              <a:t>هل نفهم حقيقة الوقت</a:t>
            </a:r>
            <a:r>
              <a:rPr lang="ar-JO" b="1" dirty="0" smtClean="0"/>
              <a:t>؟..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ar-JO" b="1" dirty="0" smtClean="0"/>
              <a:t>حقيقة قلة منا يستوعبون ماهية الوقت..</a:t>
            </a:r>
          </a:p>
          <a:p>
            <a:pPr algn="r" rtl="1"/>
            <a:r>
              <a:rPr lang="ar-JO" b="1" dirty="0" smtClean="0"/>
              <a:t>.. ولا يعبهون لمروره </a:t>
            </a:r>
          </a:p>
          <a:p>
            <a:pPr algn="r" rtl="1"/>
            <a:r>
              <a:rPr lang="ar-JO" b="1" dirty="0" smtClean="0"/>
              <a:t>.. ولا يميلون إلى إستخدامه بنجاعة....</a:t>
            </a:r>
          </a:p>
          <a:p>
            <a:pPr algn="r" rtl="1">
              <a:buNone/>
            </a:pPr>
            <a:endParaRPr lang="ar-JO" b="1" dirty="0" smtClean="0"/>
          </a:p>
          <a:p>
            <a:pPr algn="r" rtl="1">
              <a:buNone/>
            </a:pPr>
            <a:r>
              <a:rPr lang="ar-JO" b="1" dirty="0" smtClean="0"/>
              <a:t>                      </a:t>
            </a:r>
            <a:r>
              <a:rPr lang="ar-JO" b="1" dirty="0" smtClean="0">
                <a:solidFill>
                  <a:srgbClr val="7030A0"/>
                </a:solidFill>
              </a:rPr>
              <a:t>فهل نفهم الوقت حقيقةً ؟..</a:t>
            </a:r>
          </a:p>
          <a:p>
            <a:pPr algn="r" rtl="1"/>
            <a:endParaRPr lang="ar-JO" b="1" dirty="0" smtClean="0"/>
          </a:p>
          <a:p>
            <a:pPr algn="r" rtl="1">
              <a:buNone/>
            </a:pPr>
            <a:r>
              <a:rPr lang="ar-JO" b="1" dirty="0" smtClean="0"/>
              <a:t>   </a:t>
            </a:r>
            <a:r>
              <a:rPr lang="ar-JO" sz="4800" b="1" dirty="0" smtClean="0">
                <a:solidFill>
                  <a:schemeClr val="accent3">
                    <a:lumMod val="50000"/>
                  </a:schemeClr>
                </a:solidFill>
              </a:rPr>
              <a:t>” أيها الإنسان إنك قطعة من الوقت .. فإذا ذهب يوم .. ذهب بعضك !!!... ”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البعد الثقافي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/>
              <a:t>تبني عادات مهنية إيجابية: </a:t>
            </a:r>
            <a:endParaRPr lang="ar-JO" b="1" dirty="0" smtClean="0"/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الشجاعة الأدبية 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الإختصار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سرعة القراءة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تحسين مهارة التواصل </a:t>
            </a:r>
            <a:endParaRPr lang="ar-JO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</a:t>
            </a:r>
            <a:r>
              <a:rPr lang="ar-JO" b="1" dirty="0"/>
              <a:t>لصوص الوقت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lnSpc>
                <a:spcPct val="90000"/>
              </a:lnSpc>
            </a:pPr>
            <a:r>
              <a:rPr lang="ar-JO" b="1" dirty="0" smtClean="0"/>
              <a:t>التخطيط السيء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التعامل مع الازمات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المقاطعة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عدم التكليف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الإجتماعات غير الضرورية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الفوضى والتراكمات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الأشخاص السلبيون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المواقف السيئة من الجودة</a:t>
            </a:r>
            <a:endParaRPr lang="en-US" b="1" dirty="0" smtClean="0"/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المكالمات التلفونية</a:t>
            </a:r>
            <a:endParaRPr lang="en-US" b="1" dirty="0" smtClean="0"/>
          </a:p>
          <a:p>
            <a:pPr algn="r" rtl="1"/>
            <a:endParaRPr lang="ar-JO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التكليف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التكليف يجنب المدير القيام بكل الأعمال بنفسه.</a:t>
            </a:r>
          </a:p>
          <a:p>
            <a:pPr algn="r" rtl="1"/>
            <a:r>
              <a:rPr lang="ar-JO" b="1" dirty="0" smtClean="0"/>
              <a:t>التكليف يوفر وقت للمدير.</a:t>
            </a:r>
          </a:p>
          <a:p>
            <a:pPr algn="r" rtl="1"/>
            <a:r>
              <a:rPr lang="ar-JO" b="1" dirty="0" smtClean="0"/>
              <a:t>ويساعد في بناء كوادر.</a:t>
            </a:r>
          </a:p>
          <a:p>
            <a:pPr algn="r" rtl="1"/>
            <a:r>
              <a:rPr lang="ar-JO" b="1" dirty="0" smtClean="0"/>
              <a:t>التكليف .. له قواعد .. وأبعاد ثقافية وأخلاقية..!!.</a:t>
            </a:r>
            <a:endParaRPr lang="ar-JO" b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نصائح لتحسين إدارة الوقت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العمل بالنصائح التالية يساعد على ” إدارة وقت ” أفضل ..</a:t>
            </a:r>
          </a:p>
          <a:p>
            <a:pPr algn="r" rtl="1"/>
            <a:r>
              <a:rPr lang="ar-JO" b="1" dirty="0" smtClean="0"/>
              <a:t>.. ولكن بدون قناعة ورغبة صادقة في التحول لا يمكن إجراء تحول..</a:t>
            </a:r>
            <a:endParaRPr lang="ar-JO" b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أولاً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تجنب إدارة الأزمات وترحيل الأولويات: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” إدارة الأزمات هي في الواقع النمط المفضل من قبل معظم المدراء ” بيتر دركر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تكمن المفارقة في أن خطوات كان من الممكن إتخاذها وكان من الممكن منع حدوث الأزمة.</a:t>
            </a:r>
            <a:endParaRPr lang="en-US" b="1" dirty="0" smtClean="0"/>
          </a:p>
          <a:p>
            <a:endParaRPr lang="ar-JO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ثانياً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تعامل مع التلفون بنجاعة:</a:t>
            </a:r>
            <a:endParaRPr lang="en-US" b="1" dirty="0" smtClean="0"/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تجنب المكالمات الطويلة.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تعلم كيف تنهي مكالمة.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إختر الوقت المناسب لمكالماتك.</a:t>
            </a:r>
            <a:endParaRPr lang="ar-JO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ثالثاً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تجنب حالة غياب الأولويات والأهداف: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يجب تحديد أولويات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يجب أن يكون هناك أهداف</a:t>
            </a:r>
            <a:endParaRPr lang="ar-JO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رابعاً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لا تنتهج أسلوب ” الرغبة بعمل كل شيء ”: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هذا يؤدي إلى عدم إنجاز المهام بشكل كامل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ويترك هناك ملفات مفتوحة وغير مكتملة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ويعطي إحساس زائف بالإنجاز. </a:t>
            </a:r>
            <a:endParaRPr lang="en-US" b="1" dirty="0" smtClean="0"/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خامساً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تعامل بإيجابية وشجاعة مع الزوار المفاجئون: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إحذر من الذين يدخلون عليك قائلين: ” تسمح شوي ”..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التعامل مع المقاطعات من أفضل المهارات التي يمكن إكتسابها من أجل إدارة وقت أفضل.</a:t>
            </a:r>
            <a:endParaRPr lang="en-US" b="1" dirty="0" smtClean="0"/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سادساً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تجنب التكليف غير الفعال:</a:t>
            </a:r>
          </a:p>
          <a:p>
            <a:pPr algn="r" rtl="1"/>
            <a:r>
              <a:rPr lang="ar-JO" b="1" dirty="0" smtClean="0"/>
              <a:t>فهو يحتاج متابعة تستغرق وقتاً</a:t>
            </a:r>
          </a:p>
          <a:p>
            <a:pPr algn="r" rtl="1"/>
            <a:r>
              <a:rPr lang="ar-JO" b="1" dirty="0" smtClean="0"/>
              <a:t>ينبغي إعداد المساعدين من أجل أن يكون التكليف موفر للوقت..</a:t>
            </a:r>
          </a:p>
          <a:p>
            <a:pPr algn="r" rtl="1"/>
            <a:r>
              <a:rPr lang="ar-JO" b="1" dirty="0" smtClean="0"/>
              <a:t>.. وتحمل نتائج متواضعة في هذه الأثناء.</a:t>
            </a:r>
          </a:p>
          <a:p>
            <a:pPr algn="r" rtl="1"/>
            <a:r>
              <a:rPr lang="ar-JO" b="1" dirty="0" smtClean="0"/>
              <a:t>.. القاعدة العامة تقول.. أن إذا كان أحد الأشخاص يستطيع القيام بـ 80% من العمل فكلفه بذلك العمل.</a:t>
            </a:r>
            <a:endParaRPr lang="en-US" b="1" dirty="0" smtClean="0"/>
          </a:p>
          <a:p>
            <a:pPr algn="r" rtl="1"/>
            <a:endParaRPr lang="ar-JO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فهم الوقت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JO" sz="3500" b="1" dirty="0" smtClean="0"/>
              <a:t>هذا هو الفهم الصحيح للوقت 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sz="3500" b="1" dirty="0" smtClean="0"/>
              <a:t>كمورد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sz="3500" b="1" dirty="0" smtClean="0"/>
              <a:t>كإطار عام للعمل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sz="3500" b="1" dirty="0" smtClean="0"/>
              <a:t>كمقياس أداء..</a:t>
            </a:r>
          </a:p>
          <a:p>
            <a:pPr algn="r" rtl="1">
              <a:buFont typeface="Courier New" pitchFamily="49" charset="0"/>
              <a:buChar char="o"/>
            </a:pPr>
            <a:endParaRPr lang="ar-JO" b="1" dirty="0" smtClean="0"/>
          </a:p>
          <a:p>
            <a:pPr algn="r" rtl="1">
              <a:buNone/>
            </a:pPr>
            <a:r>
              <a:rPr lang="ar-JO" sz="4000" b="1" dirty="0" smtClean="0"/>
              <a:t>   </a:t>
            </a:r>
            <a:r>
              <a:rPr lang="ar-JO" sz="4300" b="1" dirty="0" smtClean="0"/>
              <a:t>حالة ” قتل الوقت ” من أسوأ ما يمكن أن ينحط إليه الإنسان.. الوقت ليس عدواً .. ولا ينبغي السعي لقتله .. وإنما إستثماره بما هو مفيد..</a:t>
            </a:r>
            <a:endParaRPr lang="ar-JO" sz="4300" b="1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سابعاً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لا تؤجل:</a:t>
            </a:r>
          </a:p>
          <a:p>
            <a:pPr algn="r" rtl="1"/>
            <a:r>
              <a:rPr lang="ar-JO" b="1" dirty="0" smtClean="0"/>
              <a:t>اللص الأكبر للوقت</a:t>
            </a:r>
          </a:p>
          <a:p>
            <a:pPr algn="r" rtl="1"/>
            <a:r>
              <a:rPr lang="ar-JO" b="1" dirty="0" smtClean="0"/>
              <a:t>يجب العمل على التقليل منه</a:t>
            </a:r>
            <a:endParaRPr lang="ar-JO" b="1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ثامناً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كم قادراً على القول ” لا ”: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يجد كثيرون صعوبة في قول لا لكيلا يغضبوا الآخرين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إذا لم تفعل ذلك فلن يتوقفوا..</a:t>
            </a:r>
            <a:endParaRPr lang="en-US" b="1" dirty="0" smtClean="0"/>
          </a:p>
          <a:p>
            <a:pPr>
              <a:buFont typeface="Wingdings" pitchFamily="2" charset="2"/>
              <a:buChar char="ü"/>
            </a:pPr>
            <a:endParaRPr lang="ar-JO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تاسعاً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تعامل بنجاعة مع الإجتماعات: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يضيع الكثير من الوقت في الإجتماعات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يجب الحد من عدد الإجتماعات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..وتقصير مدة الإجتماعات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عاشراً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تجنب العمل بدون الإستناد على معلومات كاملة.</a:t>
            </a:r>
          </a:p>
          <a:p>
            <a:pPr algn="r" rtl="1"/>
            <a:r>
              <a:rPr lang="ar-JO" b="1" dirty="0" smtClean="0"/>
              <a:t>.. وبدون إعداد جيد..</a:t>
            </a:r>
          </a:p>
          <a:p>
            <a:pPr algn="r" rtl="1"/>
            <a:r>
              <a:rPr lang="ar-JO" b="1" dirty="0" smtClean="0"/>
              <a:t>.. والحصول على معلومات كافية.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حادي عشر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تجنب التوتر والعمل تحت الضغط.</a:t>
            </a:r>
          </a:p>
          <a:p>
            <a:pPr algn="r" rtl="1"/>
            <a:r>
              <a:rPr lang="ar-JO" b="1" dirty="0" smtClean="0"/>
              <a:t>نظم نفسك بصورة أفضل.</a:t>
            </a:r>
          </a:p>
          <a:p>
            <a:pPr algn="r" rtl="1"/>
            <a:r>
              <a:rPr lang="ar-JO" b="1" dirty="0" smtClean="0"/>
              <a:t>قلل من أثر الأزمات الشخصية على عملك.</a:t>
            </a:r>
          </a:p>
          <a:p>
            <a:pPr algn="r" rtl="1"/>
            <a:endParaRPr lang="ar-JO" b="1" dirty="0" smtClean="0"/>
          </a:p>
          <a:p>
            <a:pPr algn="r" rtl="1"/>
            <a:endParaRPr lang="ar-JO" b="1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ثاني عشر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تجنب التردد.</a:t>
            </a:r>
          </a:p>
          <a:p>
            <a:pPr algn="r" rtl="1"/>
            <a:r>
              <a:rPr lang="ar-JO" b="1" dirty="0" smtClean="0"/>
              <a:t>إحسم أمرك.</a:t>
            </a:r>
            <a:endParaRPr lang="ar-JO" b="1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ثالث عشر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حسن التواصل مع الآخرين</a:t>
            </a:r>
          </a:p>
          <a:p>
            <a:pPr algn="r" rtl="1"/>
            <a:r>
              <a:rPr lang="ar-JO" b="1" dirty="0" smtClean="0"/>
              <a:t>التواصل السيء يضيع الوقت</a:t>
            </a:r>
            <a:endParaRPr lang="ar-JO" b="1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رابع عشر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خطط جيداً.</a:t>
            </a:r>
          </a:p>
          <a:p>
            <a:pPr algn="r" rtl="1"/>
            <a:r>
              <a:rPr lang="ar-JO" b="1" dirty="0" smtClean="0"/>
              <a:t>إتفق على خطة عمل واضحة مع أعضاء الفريق.</a:t>
            </a:r>
          </a:p>
          <a:p>
            <a:pPr algn="r" rtl="1"/>
            <a:r>
              <a:rPr lang="ar-JO" b="1" dirty="0" smtClean="0"/>
              <a:t>تجنب إنعدام في الوضوح في الأهداف والأولويات.</a:t>
            </a:r>
          </a:p>
          <a:p>
            <a:pPr algn="r" rtl="1"/>
            <a:endParaRPr lang="ar-JO" b="1" dirty="0" smtClean="0"/>
          </a:p>
          <a:p>
            <a:pPr algn="r" rtl="1"/>
            <a:endParaRPr lang="ar-JO" b="1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4525963"/>
          </a:xfrm>
        </p:spPr>
        <p:txBody>
          <a:bodyPr/>
          <a:lstStyle/>
          <a:p>
            <a:pPr algn="r" rtl="1"/>
            <a:endParaRPr lang="ar-JO" b="1" dirty="0" smtClean="0"/>
          </a:p>
          <a:p>
            <a:pPr algn="r" rtl="1"/>
            <a:endParaRPr lang="ar-JO" b="1" dirty="0" smtClean="0"/>
          </a:p>
          <a:p>
            <a:pPr algn="ctr" rtl="1">
              <a:buNone/>
            </a:pPr>
            <a:r>
              <a:rPr lang="ar-JO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تمنياتي بالتوفيق</a:t>
            </a:r>
          </a:p>
          <a:p>
            <a:pPr algn="ctr" rtl="1">
              <a:buNone/>
            </a:pPr>
            <a:r>
              <a:rPr lang="ar-JO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شكراً لحسن إصغائكم</a:t>
            </a:r>
            <a:endParaRPr lang="ar-JO" sz="6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ما هي إدارة الوقت؟.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/>
              <a:t>إدارة الوقت خطأ شائع: </a:t>
            </a:r>
            <a:endParaRPr lang="ar-JO" b="1" dirty="0" smtClean="0"/>
          </a:p>
          <a:p>
            <a:pPr algn="r" rtl="1"/>
            <a:r>
              <a:rPr lang="ar-JO" b="1" dirty="0" smtClean="0"/>
              <a:t>لا </a:t>
            </a:r>
            <a:r>
              <a:rPr lang="ar-JO" b="1" dirty="0"/>
              <a:t>أحد يستطيع إدارة </a:t>
            </a:r>
            <a:r>
              <a:rPr lang="ar-JO" b="1" dirty="0" smtClean="0"/>
              <a:t>الوقت..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.. ضبط </a:t>
            </a:r>
            <a:r>
              <a:rPr lang="ar-JO" b="1" dirty="0"/>
              <a:t>الوقت </a:t>
            </a:r>
            <a:r>
              <a:rPr lang="ar-JO" b="1" dirty="0" smtClean="0"/>
              <a:t> 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.. التحكم </a:t>
            </a:r>
            <a:r>
              <a:rPr lang="ar-JO" b="1" dirty="0"/>
              <a:t>بإيقاع </a:t>
            </a:r>
            <a:r>
              <a:rPr lang="ar-JO" b="1" dirty="0" smtClean="0"/>
              <a:t>الوقت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.. إيقاف الوقت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.. إعادته !!..</a:t>
            </a:r>
            <a:endParaRPr lang="ar-J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الوقت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/>
              <a:t>ما نستطيع إدارته: </a:t>
            </a:r>
            <a:endParaRPr lang="ar-JO" b="1" dirty="0" smtClean="0"/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أنفسنا .. سلوكنا .. أداؤنا..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أعضاء الفريق .. كفائته .. إلتزامه..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عمليات الإنتاج .. تسريعها..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وقت </a:t>
            </a:r>
            <a:r>
              <a:rPr lang="ar-JO" b="1" dirty="0"/>
              <a:t>إنتاج </a:t>
            </a:r>
            <a:r>
              <a:rPr lang="ar-JO" b="1" dirty="0" smtClean="0"/>
              <a:t>منتج .. تقليله..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مدة تنفيذ مشروع .. إختصارها ..</a:t>
            </a:r>
            <a:endParaRPr lang="en-US" b="1" dirty="0"/>
          </a:p>
          <a:p>
            <a:endParaRPr lang="ar-JO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الوقت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/>
              <a:t>وقت الإنسان: </a:t>
            </a:r>
            <a:endParaRPr lang="ar-JO" b="1" dirty="0" smtClean="0"/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الرئيس 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المرؤوس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الفريق 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الإنسان بعيداً العمل</a:t>
            </a:r>
            <a:endParaRPr lang="ar-J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العرب وإدارة الوقت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/>
              <a:t>واقعنا السيء </a:t>
            </a:r>
            <a:r>
              <a:rPr lang="ar-JO" b="1" dirty="0" smtClean="0"/>
              <a:t>.. </a:t>
            </a:r>
          </a:p>
          <a:p>
            <a:pPr algn="r" rtl="1"/>
            <a:r>
              <a:rPr lang="ar-JO" b="1" dirty="0" smtClean="0"/>
              <a:t>.. والتناقض كبير.</a:t>
            </a:r>
          </a:p>
          <a:p>
            <a:pPr algn="r" rtl="1"/>
            <a:endParaRPr lang="ar-JO" b="1" dirty="0"/>
          </a:p>
          <a:p>
            <a:pPr algn="r" rtl="1"/>
            <a:r>
              <a:rPr lang="ar-JO" b="1" dirty="0" smtClean="0"/>
              <a:t>مساهمات العرب في تطوير وسائل قياس الوقت</a:t>
            </a:r>
          </a:p>
          <a:p>
            <a:pPr algn="r" rtl="1"/>
            <a:r>
              <a:rPr lang="ar-JO" b="1" dirty="0" smtClean="0"/>
              <a:t>مواقف العرب الإيجابية من الوقت قديماً </a:t>
            </a:r>
          </a:p>
          <a:p>
            <a:pPr algn="r" rtl="1"/>
            <a:r>
              <a:rPr lang="ar-JO" b="1" dirty="0" smtClean="0"/>
              <a:t>الواقع السلبي الحالي..!!</a:t>
            </a:r>
            <a:endParaRPr lang="ar-J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b="1" dirty="0" smtClean="0"/>
          </a:p>
          <a:p>
            <a:pPr algn="r" rtl="1"/>
            <a:endParaRPr lang="ar-JO" b="1" dirty="0" smtClean="0"/>
          </a:p>
          <a:p>
            <a:pPr algn="r" rtl="1">
              <a:buNone/>
            </a:pPr>
            <a:r>
              <a:rPr lang="ar-JO" b="1" dirty="0" smtClean="0"/>
              <a:t>       </a:t>
            </a:r>
            <a:r>
              <a:rPr lang="ar-JO" sz="4400" b="1" dirty="0" smtClean="0"/>
              <a:t>كيف نتغير ؟؟...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1164</Words>
  <Application>Microsoft Office PowerPoint</Application>
  <PresentationFormat>On-screen Show (4:3)</PresentationFormat>
  <Paragraphs>306</Paragraphs>
  <Slides>48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بسم الله الرحمن الرحيم</vt:lpstr>
      <vt:lpstr>ما هو الوقت؟..</vt:lpstr>
      <vt:lpstr>هل نفهم حقيقة الوقت؟..</vt:lpstr>
      <vt:lpstr>فهم الوقت</vt:lpstr>
      <vt:lpstr>ما هي إدارة الوقت؟.</vt:lpstr>
      <vt:lpstr>إدارة الوقت</vt:lpstr>
      <vt:lpstr>إدارة الوقت</vt:lpstr>
      <vt:lpstr>العرب وإدارة الوقت</vt:lpstr>
      <vt:lpstr>Slide 9</vt:lpstr>
      <vt:lpstr>التغيير</vt:lpstr>
      <vt:lpstr>تفهم الوقت</vt:lpstr>
      <vt:lpstr>الرغبة في التحول</vt:lpstr>
      <vt:lpstr>القدرة على التحول </vt:lpstr>
      <vt:lpstr>تنمية ملكة تفهم الوقت</vt:lpstr>
      <vt:lpstr>تنمية الرغبة</vt:lpstr>
      <vt:lpstr>تنمية القدرة</vt:lpstr>
      <vt:lpstr>المهارات </vt:lpstr>
      <vt:lpstr>الأدوات</vt:lpstr>
      <vt:lpstr>الأدوات</vt:lpstr>
      <vt:lpstr>تصميم القائمة</vt:lpstr>
      <vt:lpstr>تصنيف الأعمال</vt:lpstr>
      <vt:lpstr>الأدوات</vt:lpstr>
      <vt:lpstr>Slide 23</vt:lpstr>
      <vt:lpstr>Slide 24</vt:lpstr>
      <vt:lpstr>Slide 25</vt:lpstr>
      <vt:lpstr>Slide 26</vt:lpstr>
      <vt:lpstr>فوائد إدارة الوقت</vt:lpstr>
      <vt:lpstr>ظواهر</vt:lpstr>
      <vt:lpstr>البعد الثقافي</vt:lpstr>
      <vt:lpstr>البعد الثقافي</vt:lpstr>
      <vt:lpstr> لصوص الوقت</vt:lpstr>
      <vt:lpstr>التكليف</vt:lpstr>
      <vt:lpstr>نصائح لتحسين إدارة الوقت</vt:lpstr>
      <vt:lpstr>أولاً</vt:lpstr>
      <vt:lpstr>ثانياً</vt:lpstr>
      <vt:lpstr>ثالثاً</vt:lpstr>
      <vt:lpstr>رابعاً</vt:lpstr>
      <vt:lpstr>خامساً</vt:lpstr>
      <vt:lpstr>سادساً</vt:lpstr>
      <vt:lpstr>سابعاً</vt:lpstr>
      <vt:lpstr>ثامناً</vt:lpstr>
      <vt:lpstr>تاسعاً</vt:lpstr>
      <vt:lpstr>عاشراً</vt:lpstr>
      <vt:lpstr>حادي عشر</vt:lpstr>
      <vt:lpstr>ثاني عشر</vt:lpstr>
      <vt:lpstr>ثالث عشر</vt:lpstr>
      <vt:lpstr>رابع عشر</vt:lpstr>
      <vt:lpstr>Slide 48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dc:creator>Valued Acer Customer</dc:creator>
  <cp:lastModifiedBy>Valued Acer Customer</cp:lastModifiedBy>
  <cp:revision>15</cp:revision>
  <dcterms:created xsi:type="dcterms:W3CDTF">2011-05-30T17:40:15Z</dcterms:created>
  <dcterms:modified xsi:type="dcterms:W3CDTF">2011-06-10T12:08:53Z</dcterms:modified>
</cp:coreProperties>
</file>