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8"/>
  </p:notes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66" r:id="rId9"/>
    <p:sldId id="267" r:id="rId10"/>
    <p:sldId id="268" r:id="rId11"/>
    <p:sldId id="270" r:id="rId12"/>
    <p:sldId id="264" r:id="rId13"/>
    <p:sldId id="265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4421E7-5FCC-4739-869C-99E75623525D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C35EF74C-E341-4216-A303-BB25801E22B8}">
      <dgm:prSet phldrT="[Text]"/>
      <dgm:spPr/>
      <dgm:t>
        <a:bodyPr/>
        <a:lstStyle/>
        <a:p>
          <a:pPr algn="l" rtl="1"/>
          <a:endParaRPr lang="en-US" dirty="0"/>
        </a:p>
      </dgm:t>
    </dgm:pt>
    <dgm:pt modelId="{629EAE1D-12C0-482B-A449-6AAC6F3C988A}" type="parTrans" cxnId="{381A3CA1-1330-48D9-8BE5-7F060092DD52}">
      <dgm:prSet/>
      <dgm:spPr/>
      <dgm:t>
        <a:bodyPr/>
        <a:lstStyle/>
        <a:p>
          <a:pPr algn="l" rtl="1"/>
          <a:endParaRPr lang="en-US"/>
        </a:p>
      </dgm:t>
    </dgm:pt>
    <dgm:pt modelId="{D7C43DE9-DC6D-409F-8C0E-43D0C4482C6A}" type="sibTrans" cxnId="{381A3CA1-1330-48D9-8BE5-7F060092DD52}">
      <dgm:prSet/>
      <dgm:spPr/>
      <dgm:t>
        <a:bodyPr/>
        <a:lstStyle/>
        <a:p>
          <a:pPr algn="l" rtl="1"/>
          <a:endParaRPr lang="en-US"/>
        </a:p>
      </dgm:t>
    </dgm:pt>
    <dgm:pt modelId="{827F075D-3693-4F9A-B83F-637023DE8694}">
      <dgm:prSet phldrT="[Text]"/>
      <dgm:spPr/>
      <dgm:t>
        <a:bodyPr/>
        <a:lstStyle/>
        <a:p>
          <a:pPr algn="l" rtl="1"/>
          <a:endParaRPr lang="en-US" dirty="0"/>
        </a:p>
      </dgm:t>
    </dgm:pt>
    <dgm:pt modelId="{00701388-959B-4203-AA6C-45BBDC232C45}" type="sibTrans" cxnId="{A8D1DC6C-83A4-49B3-AF5A-3D9CED5A8D88}">
      <dgm:prSet/>
      <dgm:spPr/>
      <dgm:t>
        <a:bodyPr/>
        <a:lstStyle/>
        <a:p>
          <a:pPr algn="l" rtl="1"/>
          <a:endParaRPr lang="en-US"/>
        </a:p>
      </dgm:t>
    </dgm:pt>
    <dgm:pt modelId="{4261945D-4C52-41DB-90E8-CA72D5743947}" type="parTrans" cxnId="{A8D1DC6C-83A4-49B3-AF5A-3D9CED5A8D88}">
      <dgm:prSet/>
      <dgm:spPr/>
      <dgm:t>
        <a:bodyPr/>
        <a:lstStyle/>
        <a:p>
          <a:pPr algn="l" rtl="1"/>
          <a:endParaRPr lang="en-US"/>
        </a:p>
      </dgm:t>
    </dgm:pt>
    <dgm:pt modelId="{651BDE01-C9D7-43C6-84FD-2D8DA861F153}">
      <dgm:prSet phldrT="[Text]"/>
      <dgm:spPr/>
      <dgm:t>
        <a:bodyPr/>
        <a:lstStyle/>
        <a:p>
          <a:pPr algn="l" rtl="1"/>
          <a:endParaRPr lang="en-US" dirty="0"/>
        </a:p>
      </dgm:t>
    </dgm:pt>
    <dgm:pt modelId="{630C629D-76FA-4F78-AE5B-C5407DEF97CF}" type="sibTrans" cxnId="{33111BA4-B8F2-4264-A9C1-DB86063357DA}">
      <dgm:prSet/>
      <dgm:spPr/>
      <dgm:t>
        <a:bodyPr/>
        <a:lstStyle/>
        <a:p>
          <a:pPr algn="l" rtl="1"/>
          <a:endParaRPr lang="en-US"/>
        </a:p>
      </dgm:t>
    </dgm:pt>
    <dgm:pt modelId="{A6DE3AAC-B996-4756-8ACB-BA833CAEA4E6}" type="parTrans" cxnId="{33111BA4-B8F2-4264-A9C1-DB86063357DA}">
      <dgm:prSet/>
      <dgm:spPr/>
      <dgm:t>
        <a:bodyPr/>
        <a:lstStyle/>
        <a:p>
          <a:pPr algn="l" rtl="1"/>
          <a:endParaRPr lang="en-US"/>
        </a:p>
      </dgm:t>
    </dgm:pt>
    <dgm:pt modelId="{24DF8DC3-D50F-473B-B01B-D623FFF7E9A8}" type="pres">
      <dgm:prSet presAssocID="{324421E7-5FCC-4739-869C-99E75623525D}" presName="Name0" presStyleCnt="0">
        <dgm:presLayoutVars>
          <dgm:dir/>
          <dgm:animLvl val="lvl"/>
          <dgm:resizeHandles val="exact"/>
        </dgm:presLayoutVars>
      </dgm:prSet>
      <dgm:spPr/>
    </dgm:pt>
    <dgm:pt modelId="{864A1C86-49BA-4504-B354-DD3A1911252B}" type="pres">
      <dgm:prSet presAssocID="{C35EF74C-E341-4216-A303-BB25801E22B8}" presName="parTxOnly" presStyleLbl="node1" presStyleIdx="0" presStyleCnt="3" custAng="10800000" custScaleY="15759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3C6AEE-C360-43E9-9240-014F40DA1A84}" type="pres">
      <dgm:prSet presAssocID="{D7C43DE9-DC6D-409F-8C0E-43D0C4482C6A}" presName="parTxOnlySpace" presStyleCnt="0"/>
      <dgm:spPr/>
    </dgm:pt>
    <dgm:pt modelId="{6A5AB330-616C-4C0A-92A3-E47FC4511FA8}" type="pres">
      <dgm:prSet presAssocID="{827F075D-3693-4F9A-B83F-637023DE8694}" presName="parTxOnly" presStyleLbl="node1" presStyleIdx="1" presStyleCnt="3" custAng="10800000" custScaleX="104202" custScaleY="15759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C48D56-BFB5-47CB-BAB8-73BEF507E882}" type="pres">
      <dgm:prSet presAssocID="{00701388-959B-4203-AA6C-45BBDC232C45}" presName="parTxOnlySpace" presStyleCnt="0"/>
      <dgm:spPr/>
    </dgm:pt>
    <dgm:pt modelId="{693988F7-A068-4DCF-9CE0-6889D93BB658}" type="pres">
      <dgm:prSet presAssocID="{651BDE01-C9D7-43C6-84FD-2D8DA861F153}" presName="parTxOnly" presStyleLbl="node1" presStyleIdx="2" presStyleCnt="3" custAng="10800000" custScaleY="15759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D7AA70C-DF99-4BB5-9067-8D9C8A90C81A}" type="presOf" srcId="{827F075D-3693-4F9A-B83F-637023DE8694}" destId="{6A5AB330-616C-4C0A-92A3-E47FC4511FA8}" srcOrd="0" destOrd="0" presId="urn:microsoft.com/office/officeart/2005/8/layout/chevron1"/>
    <dgm:cxn modelId="{33111BA4-B8F2-4264-A9C1-DB86063357DA}" srcId="{324421E7-5FCC-4739-869C-99E75623525D}" destId="{651BDE01-C9D7-43C6-84FD-2D8DA861F153}" srcOrd="2" destOrd="0" parTransId="{A6DE3AAC-B996-4756-8ACB-BA833CAEA4E6}" sibTransId="{630C629D-76FA-4F78-AE5B-C5407DEF97CF}"/>
    <dgm:cxn modelId="{73BC782F-D484-44CB-BC2B-9D1C361EC563}" type="presOf" srcId="{324421E7-5FCC-4739-869C-99E75623525D}" destId="{24DF8DC3-D50F-473B-B01B-D623FFF7E9A8}" srcOrd="0" destOrd="0" presId="urn:microsoft.com/office/officeart/2005/8/layout/chevron1"/>
    <dgm:cxn modelId="{A8D1DC6C-83A4-49B3-AF5A-3D9CED5A8D88}" srcId="{324421E7-5FCC-4739-869C-99E75623525D}" destId="{827F075D-3693-4F9A-B83F-637023DE8694}" srcOrd="1" destOrd="0" parTransId="{4261945D-4C52-41DB-90E8-CA72D5743947}" sibTransId="{00701388-959B-4203-AA6C-45BBDC232C45}"/>
    <dgm:cxn modelId="{DEA5E063-BD49-4A45-85EE-A380F01C242B}" type="presOf" srcId="{C35EF74C-E341-4216-A303-BB25801E22B8}" destId="{864A1C86-49BA-4504-B354-DD3A1911252B}" srcOrd="0" destOrd="0" presId="urn:microsoft.com/office/officeart/2005/8/layout/chevron1"/>
    <dgm:cxn modelId="{381A3CA1-1330-48D9-8BE5-7F060092DD52}" srcId="{324421E7-5FCC-4739-869C-99E75623525D}" destId="{C35EF74C-E341-4216-A303-BB25801E22B8}" srcOrd="0" destOrd="0" parTransId="{629EAE1D-12C0-482B-A449-6AAC6F3C988A}" sibTransId="{D7C43DE9-DC6D-409F-8C0E-43D0C4482C6A}"/>
    <dgm:cxn modelId="{4E6999D7-57E0-4928-883C-7C7D54FA2E4A}" type="presOf" srcId="{651BDE01-C9D7-43C6-84FD-2D8DA861F153}" destId="{693988F7-A068-4DCF-9CE0-6889D93BB658}" srcOrd="0" destOrd="0" presId="urn:microsoft.com/office/officeart/2005/8/layout/chevron1"/>
    <dgm:cxn modelId="{A5B93B81-1569-4B96-8FF2-23A615BF997A}" type="presParOf" srcId="{24DF8DC3-D50F-473B-B01B-D623FFF7E9A8}" destId="{864A1C86-49BA-4504-B354-DD3A1911252B}" srcOrd="0" destOrd="0" presId="urn:microsoft.com/office/officeart/2005/8/layout/chevron1"/>
    <dgm:cxn modelId="{E4E41284-46CD-4A68-AC7F-9705A1888C39}" type="presParOf" srcId="{24DF8DC3-D50F-473B-B01B-D623FFF7E9A8}" destId="{0B3C6AEE-C360-43E9-9240-014F40DA1A84}" srcOrd="1" destOrd="0" presId="urn:microsoft.com/office/officeart/2005/8/layout/chevron1"/>
    <dgm:cxn modelId="{676F9CD5-2488-49C9-BFA7-E1CF55E6FD7A}" type="presParOf" srcId="{24DF8DC3-D50F-473B-B01B-D623FFF7E9A8}" destId="{6A5AB330-616C-4C0A-92A3-E47FC4511FA8}" srcOrd="2" destOrd="0" presId="urn:microsoft.com/office/officeart/2005/8/layout/chevron1"/>
    <dgm:cxn modelId="{FFA58AB5-2861-49B2-8BDC-5BA74A250918}" type="presParOf" srcId="{24DF8DC3-D50F-473B-B01B-D623FFF7E9A8}" destId="{ACC48D56-BFB5-47CB-BAB8-73BEF507E882}" srcOrd="3" destOrd="0" presId="urn:microsoft.com/office/officeart/2005/8/layout/chevron1"/>
    <dgm:cxn modelId="{7D9FD26D-E9C4-4692-A9F3-FEABE381B396}" type="presParOf" srcId="{24DF8DC3-D50F-473B-B01B-D623FFF7E9A8}" destId="{693988F7-A068-4DCF-9CE0-6889D93BB658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64A1C86-49BA-4504-B354-DD3A1911252B}">
      <dsp:nvSpPr>
        <dsp:cNvPr id="0" name=""/>
        <dsp:cNvSpPr/>
      </dsp:nvSpPr>
      <dsp:spPr>
        <a:xfrm rot="10800000">
          <a:off x="3279" y="1179208"/>
          <a:ext cx="2705695" cy="170558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033" tIns="86678" rIns="86678" bIns="86678" numCol="1" spcCol="1270" anchor="ctr" anchorCtr="0">
          <a:noAutofit/>
        </a:bodyPr>
        <a:lstStyle/>
        <a:p>
          <a:pPr lvl="0" algn="l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 rot="10800000">
        <a:off x="3279" y="1179208"/>
        <a:ext cx="2705695" cy="1705583"/>
      </dsp:txXfrm>
    </dsp:sp>
    <dsp:sp modelId="{6A5AB330-616C-4C0A-92A3-E47FC4511FA8}">
      <dsp:nvSpPr>
        <dsp:cNvPr id="0" name=""/>
        <dsp:cNvSpPr/>
      </dsp:nvSpPr>
      <dsp:spPr>
        <a:xfrm rot="10800000">
          <a:off x="2438405" y="1179208"/>
          <a:ext cx="2819388" cy="170558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033" tIns="86678" rIns="86678" bIns="86678" numCol="1" spcCol="1270" anchor="ctr" anchorCtr="0">
          <a:noAutofit/>
        </a:bodyPr>
        <a:lstStyle/>
        <a:p>
          <a:pPr lvl="0" algn="l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 rot="10800000">
        <a:off x="2438405" y="1179208"/>
        <a:ext cx="2819388" cy="1705583"/>
      </dsp:txXfrm>
    </dsp:sp>
    <dsp:sp modelId="{693988F7-A068-4DCF-9CE0-6889D93BB658}">
      <dsp:nvSpPr>
        <dsp:cNvPr id="0" name=""/>
        <dsp:cNvSpPr/>
      </dsp:nvSpPr>
      <dsp:spPr>
        <a:xfrm rot="10800000">
          <a:off x="4987224" y="1179208"/>
          <a:ext cx="2705695" cy="170558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033" tIns="86678" rIns="86678" bIns="86678" numCol="1" spcCol="1270" anchor="ctr" anchorCtr="0">
          <a:noAutofit/>
        </a:bodyPr>
        <a:lstStyle/>
        <a:p>
          <a:pPr lvl="0" algn="l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 rot="10800000">
        <a:off x="4987224" y="1179208"/>
        <a:ext cx="2705695" cy="17055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4A8DAD-EBE8-489F-815B-07424F1CDF6C}" type="datetimeFigureOut">
              <a:rPr lang="ar-JO" smtClean="0"/>
              <a:pPr/>
              <a:t>09/10/1433</a:t>
            </a:fld>
            <a:endParaRPr lang="ar-J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J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51506-FF22-48B4-AA96-CC2506CFF829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9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  <p:sp>
        <p:nvSpPr>
          <p:cNvPr id="149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27DE17-05D4-4D52-910B-F0A1EAD6253B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2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  <p:sp>
        <p:nvSpPr>
          <p:cNvPr id="152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67D4D55-0D50-463B-8940-2EB3510C3DC1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3B3D-5962-4776-A1D5-8E9CF7761302}" type="datetimeFigureOut">
              <a:rPr lang="ar-JO" smtClean="0"/>
              <a:pPr/>
              <a:t>09/10/1433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519A6-C20E-44CE-9306-512FE3F3C77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3B3D-5962-4776-A1D5-8E9CF7761302}" type="datetimeFigureOut">
              <a:rPr lang="ar-JO" smtClean="0"/>
              <a:pPr/>
              <a:t>09/10/1433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519A6-C20E-44CE-9306-512FE3F3C77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3B3D-5962-4776-A1D5-8E9CF7761302}" type="datetimeFigureOut">
              <a:rPr lang="ar-JO" smtClean="0"/>
              <a:pPr/>
              <a:t>09/10/1433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519A6-C20E-44CE-9306-512FE3F3C77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3B3D-5962-4776-A1D5-8E9CF7761302}" type="datetimeFigureOut">
              <a:rPr lang="ar-JO" smtClean="0"/>
              <a:pPr/>
              <a:t>09/10/1433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519A6-C20E-44CE-9306-512FE3F3C77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3B3D-5962-4776-A1D5-8E9CF7761302}" type="datetimeFigureOut">
              <a:rPr lang="ar-JO" smtClean="0"/>
              <a:pPr/>
              <a:t>09/10/1433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519A6-C20E-44CE-9306-512FE3F3C77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3B3D-5962-4776-A1D5-8E9CF7761302}" type="datetimeFigureOut">
              <a:rPr lang="ar-JO" smtClean="0"/>
              <a:pPr/>
              <a:t>09/10/1433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519A6-C20E-44CE-9306-512FE3F3C77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3B3D-5962-4776-A1D5-8E9CF7761302}" type="datetimeFigureOut">
              <a:rPr lang="ar-JO" smtClean="0"/>
              <a:pPr/>
              <a:t>09/10/1433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519A6-C20E-44CE-9306-512FE3F3C77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3B3D-5962-4776-A1D5-8E9CF7761302}" type="datetimeFigureOut">
              <a:rPr lang="ar-JO" smtClean="0"/>
              <a:pPr/>
              <a:t>09/10/1433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519A6-C20E-44CE-9306-512FE3F3C77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3B3D-5962-4776-A1D5-8E9CF7761302}" type="datetimeFigureOut">
              <a:rPr lang="ar-JO" smtClean="0"/>
              <a:pPr/>
              <a:t>09/10/1433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519A6-C20E-44CE-9306-512FE3F3C77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3B3D-5962-4776-A1D5-8E9CF7761302}" type="datetimeFigureOut">
              <a:rPr lang="ar-JO" smtClean="0"/>
              <a:pPr/>
              <a:t>09/10/1433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519A6-C20E-44CE-9306-512FE3F3C77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3B3D-5962-4776-A1D5-8E9CF7761302}" type="datetimeFigureOut">
              <a:rPr lang="ar-JO" smtClean="0"/>
              <a:pPr/>
              <a:t>09/10/1433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519A6-C20E-44CE-9306-512FE3F3C77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83B3D-5962-4776-A1D5-8E9CF7761302}" type="datetimeFigureOut">
              <a:rPr lang="ar-JO" smtClean="0"/>
              <a:pPr/>
              <a:t>09/10/1433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519A6-C20E-44CE-9306-512FE3F3C770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0"/>
            <a:ext cx="8534400" cy="1981200"/>
          </a:xfrm>
        </p:spPr>
        <p:txBody>
          <a:bodyPr>
            <a:normAutofit/>
          </a:bodyPr>
          <a:lstStyle/>
          <a:p>
            <a:pPr rtl="1"/>
            <a:r>
              <a:rPr lang="ar-JO" sz="2800" b="1" dirty="0" smtClean="0">
                <a:solidFill>
                  <a:schemeClr val="bg1">
                    <a:lumMod val="65000"/>
                  </a:schemeClr>
                </a:solidFill>
              </a:rPr>
              <a:t>بسم الله الرحمن الرحيم</a:t>
            </a:r>
            <a:r>
              <a:rPr lang="en-US" sz="2800" b="1" dirty="0" smtClean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en-US" sz="2800" b="1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ar-SA" b="1" dirty="0" smtClean="0">
                <a:solidFill>
                  <a:srgbClr val="7030A0"/>
                </a:solidFill>
              </a:rPr>
              <a:t>جمعية الشركات الصناعية الصغيرة والمتوسطة</a:t>
            </a:r>
            <a:endParaRPr lang="ar-JO" b="1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514600"/>
            <a:ext cx="9144000" cy="4343400"/>
          </a:xfrm>
        </p:spPr>
        <p:txBody>
          <a:bodyPr>
            <a:normAutofit fontScale="77500" lnSpcReduction="20000"/>
          </a:bodyPr>
          <a:lstStyle/>
          <a:p>
            <a:pPr rtl="1"/>
            <a:r>
              <a:rPr lang="en-US" sz="7200" b="1" dirty="0" smtClean="0"/>
              <a:t>Good Manufacturing Practices</a:t>
            </a:r>
            <a:br>
              <a:rPr lang="en-US" sz="7200" b="1" dirty="0" smtClean="0"/>
            </a:br>
            <a:r>
              <a:rPr lang="en-US" sz="5200" b="1" dirty="0" smtClean="0"/>
              <a:t>GMP</a:t>
            </a:r>
            <a:r>
              <a:rPr lang="en-US" sz="7200" b="1" dirty="0" smtClean="0"/>
              <a:t/>
            </a:r>
            <a:br>
              <a:rPr lang="en-US" sz="7200" b="1" dirty="0" smtClean="0"/>
            </a:br>
            <a:r>
              <a:rPr lang="ar-JO" sz="7200" b="1" dirty="0" smtClean="0"/>
              <a:t>ممارسات التصنيع الجيد</a:t>
            </a:r>
            <a:endParaRPr lang="en-US" sz="7200" b="1" dirty="0" smtClean="0"/>
          </a:p>
          <a:p>
            <a:pPr rtl="1"/>
            <a:r>
              <a:rPr lang="en-US" sz="5200" b="1" dirty="0" smtClean="0"/>
              <a:t>Part I</a:t>
            </a:r>
          </a:p>
          <a:p>
            <a:pPr rtl="1"/>
            <a:r>
              <a:rPr lang="en-US" sz="7200" b="1" dirty="0" smtClean="0"/>
              <a:t>Introduction / Management</a:t>
            </a:r>
          </a:p>
          <a:p>
            <a:pPr algn="r" rtl="1"/>
            <a:r>
              <a:rPr lang="en-US" sz="4600" b="1" dirty="0" smtClean="0"/>
              <a:t>Nadim </a:t>
            </a:r>
            <a:r>
              <a:rPr lang="en-US" sz="4600" b="1" dirty="0" err="1" smtClean="0"/>
              <a:t>Asad</a:t>
            </a:r>
            <a:endParaRPr lang="ar-JO" sz="4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685800" y="1397000"/>
          <a:ext cx="76962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19800" y="3124200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3200" b="1" dirty="0" smtClean="0">
                <a:solidFill>
                  <a:schemeClr val="bg1"/>
                </a:solidFill>
              </a:rPr>
              <a:t>موارد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57600" y="3072825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3200" b="1" dirty="0" smtClean="0">
                <a:solidFill>
                  <a:schemeClr val="bg1"/>
                </a:solidFill>
              </a:rPr>
              <a:t>أداء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66800" y="3149025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3200" b="1" dirty="0" smtClean="0">
                <a:solidFill>
                  <a:schemeClr val="bg1"/>
                </a:solidFill>
              </a:rPr>
              <a:t>نتائج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467600" y="1752600"/>
            <a:ext cx="1524000" cy="3276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3600" b="1" dirty="0" smtClean="0">
                <a:solidFill>
                  <a:schemeClr val="accent3">
                    <a:lumMod val="50000"/>
                  </a:schemeClr>
                </a:solidFill>
              </a:rPr>
              <a:t>قدرات ذهنية مواهب</a:t>
            </a:r>
          </a:p>
          <a:p>
            <a:pPr algn="ctr"/>
            <a:r>
              <a:rPr lang="ar-JO" sz="3600" b="1" dirty="0" smtClean="0">
                <a:solidFill>
                  <a:schemeClr val="accent3">
                    <a:lumMod val="50000"/>
                  </a:schemeClr>
                </a:solidFill>
              </a:rPr>
              <a:t> كاريزما</a:t>
            </a:r>
            <a:endParaRPr lang="en-US" sz="36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715000" y="1752600"/>
            <a:ext cx="1524000" cy="3276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3200" b="1" dirty="0" smtClean="0">
                <a:solidFill>
                  <a:schemeClr val="accent3">
                    <a:lumMod val="50000"/>
                  </a:schemeClr>
                </a:solidFill>
              </a:rPr>
              <a:t>قدرات جسمانية لغة جسد</a:t>
            </a:r>
          </a:p>
          <a:p>
            <a:pPr algn="ctr"/>
            <a:r>
              <a:rPr lang="ar-JO" sz="3200" b="1" dirty="0" smtClean="0">
                <a:solidFill>
                  <a:schemeClr val="accent3">
                    <a:lumMod val="50000"/>
                  </a:schemeClr>
                </a:solidFill>
              </a:rPr>
              <a:t>مظهر عام</a:t>
            </a:r>
          </a:p>
          <a:p>
            <a:pPr algn="ctr"/>
            <a:r>
              <a:rPr lang="ar-JO" sz="3200" b="1" dirty="0" smtClean="0">
                <a:solidFill>
                  <a:schemeClr val="accent3">
                    <a:lumMod val="50000"/>
                  </a:schemeClr>
                </a:solidFill>
              </a:rPr>
              <a:t>نبرة الصوت</a:t>
            </a:r>
            <a:endParaRPr lang="en-US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62400" y="1752600"/>
            <a:ext cx="1524000" cy="3276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3600" b="1" dirty="0" smtClean="0">
                <a:solidFill>
                  <a:schemeClr val="accent3">
                    <a:lumMod val="50000"/>
                  </a:schemeClr>
                </a:solidFill>
              </a:rPr>
              <a:t>عقائد</a:t>
            </a:r>
          </a:p>
          <a:p>
            <a:pPr algn="ctr"/>
            <a:r>
              <a:rPr lang="ar-JO" sz="3600" b="1" dirty="0" smtClean="0">
                <a:solidFill>
                  <a:schemeClr val="accent3">
                    <a:lumMod val="50000"/>
                  </a:schemeClr>
                </a:solidFill>
              </a:rPr>
              <a:t>توجهات</a:t>
            </a:r>
          </a:p>
          <a:p>
            <a:pPr algn="ctr"/>
            <a:r>
              <a:rPr lang="ar-JO" sz="3600" b="1" dirty="0" smtClean="0">
                <a:solidFill>
                  <a:schemeClr val="accent3">
                    <a:lumMod val="50000"/>
                  </a:schemeClr>
                </a:solidFill>
              </a:rPr>
              <a:t>قيم</a:t>
            </a:r>
          </a:p>
          <a:p>
            <a:pPr algn="ctr"/>
            <a:r>
              <a:rPr lang="ar-JO" sz="3600" b="1" dirty="0" smtClean="0">
                <a:solidFill>
                  <a:schemeClr val="accent3">
                    <a:lumMod val="50000"/>
                  </a:schemeClr>
                </a:solidFill>
              </a:rPr>
              <a:t>عادات </a:t>
            </a:r>
          </a:p>
          <a:p>
            <a:pPr algn="ctr"/>
            <a:r>
              <a:rPr lang="ar-JO" sz="3600" b="1" dirty="0" smtClean="0">
                <a:solidFill>
                  <a:schemeClr val="accent3">
                    <a:lumMod val="50000"/>
                  </a:schemeClr>
                </a:solidFill>
              </a:rPr>
              <a:t>أساليب</a:t>
            </a:r>
            <a:endParaRPr lang="en-US" sz="36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33600" y="1752600"/>
            <a:ext cx="1600200" cy="3276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3200" b="1" dirty="0" smtClean="0">
                <a:solidFill>
                  <a:schemeClr val="accent3">
                    <a:lumMod val="50000"/>
                  </a:schemeClr>
                </a:solidFill>
              </a:rPr>
              <a:t>مهارات</a:t>
            </a:r>
          </a:p>
          <a:p>
            <a:pPr algn="ctr"/>
            <a:r>
              <a:rPr lang="ar-JO" sz="3200" b="1" dirty="0" smtClean="0">
                <a:solidFill>
                  <a:schemeClr val="accent3">
                    <a:lumMod val="50000"/>
                  </a:schemeClr>
                </a:solidFill>
              </a:rPr>
              <a:t>لغوية</a:t>
            </a:r>
          </a:p>
          <a:p>
            <a:pPr algn="ctr"/>
            <a:r>
              <a:rPr lang="ar-JO" sz="3200" b="1" dirty="0" smtClean="0">
                <a:solidFill>
                  <a:schemeClr val="accent3">
                    <a:lumMod val="50000"/>
                  </a:schemeClr>
                </a:solidFill>
              </a:rPr>
              <a:t>فنية</a:t>
            </a:r>
          </a:p>
          <a:p>
            <a:pPr algn="ctr"/>
            <a:r>
              <a:rPr lang="ar-JO" sz="3200" b="1" dirty="0" smtClean="0">
                <a:solidFill>
                  <a:schemeClr val="accent3">
                    <a:lumMod val="50000"/>
                  </a:schemeClr>
                </a:solidFill>
              </a:rPr>
              <a:t>تواصل</a:t>
            </a:r>
          </a:p>
          <a:p>
            <a:pPr algn="ctr"/>
            <a:r>
              <a:rPr lang="ar-JO" sz="3200" b="1" dirty="0" smtClean="0">
                <a:solidFill>
                  <a:schemeClr val="accent3">
                    <a:lumMod val="50000"/>
                  </a:schemeClr>
                </a:solidFill>
              </a:rPr>
              <a:t>ادارة افراد</a:t>
            </a:r>
            <a:endParaRPr lang="en-US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1752600"/>
            <a:ext cx="1524000" cy="3276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3200" b="1" dirty="0" smtClean="0">
                <a:solidFill>
                  <a:schemeClr val="accent3">
                    <a:lumMod val="50000"/>
                  </a:schemeClr>
                </a:solidFill>
              </a:rPr>
              <a:t>أدوات بيانية</a:t>
            </a:r>
          </a:p>
          <a:p>
            <a:pPr algn="ctr"/>
            <a:r>
              <a:rPr lang="ar-JO" sz="3200" b="1" dirty="0" smtClean="0">
                <a:solidFill>
                  <a:schemeClr val="accent3">
                    <a:lumMod val="50000"/>
                  </a:schemeClr>
                </a:solidFill>
              </a:rPr>
              <a:t>أدوات صنع القرار</a:t>
            </a:r>
          </a:p>
          <a:p>
            <a:pPr algn="ctr"/>
            <a:r>
              <a:rPr lang="ar-JO" sz="3200" b="1" dirty="0" smtClean="0">
                <a:solidFill>
                  <a:schemeClr val="accent3">
                    <a:lumMod val="50000"/>
                  </a:schemeClr>
                </a:solidFill>
              </a:rPr>
              <a:t>أدوات الجودة</a:t>
            </a:r>
            <a:endParaRPr lang="en-US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الموارد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Flowchart: Stored Data 3"/>
          <p:cNvSpPr/>
          <p:nvPr/>
        </p:nvSpPr>
        <p:spPr>
          <a:xfrm>
            <a:off x="1905000" y="1600200"/>
            <a:ext cx="4876800" cy="4495800"/>
          </a:xfrm>
          <a:prstGeom prst="flowChartOnline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JO" sz="3600" b="1" dirty="0" smtClean="0"/>
              <a:t>الموارد البشرية</a:t>
            </a:r>
          </a:p>
          <a:p>
            <a:pPr algn="ctr" rtl="1"/>
            <a:r>
              <a:rPr lang="ar-JO" sz="3600" b="1" dirty="0" smtClean="0"/>
              <a:t>الموارد المالية</a:t>
            </a:r>
          </a:p>
          <a:p>
            <a:pPr algn="ctr" rtl="1"/>
            <a:r>
              <a:rPr lang="ar-JO" sz="3600" b="1" dirty="0" smtClean="0"/>
              <a:t>مورد الوقت</a:t>
            </a:r>
          </a:p>
          <a:p>
            <a:pPr algn="ctr" rtl="1"/>
            <a:r>
              <a:rPr lang="ar-JO" sz="3600" b="1" dirty="0" smtClean="0"/>
              <a:t>الطاقة</a:t>
            </a:r>
          </a:p>
          <a:p>
            <a:pPr algn="ctr" rtl="1"/>
            <a:r>
              <a:rPr lang="ar-JO" sz="3600" b="1" dirty="0" smtClean="0"/>
              <a:t>البنى التحتية</a:t>
            </a:r>
          </a:p>
          <a:p>
            <a:pPr algn="ctr" rtl="1"/>
            <a:r>
              <a:rPr lang="ar-JO" sz="3600" b="1" dirty="0" smtClean="0"/>
              <a:t>المدخلات</a:t>
            </a:r>
          </a:p>
          <a:p>
            <a:pPr algn="ctr" rtl="1"/>
            <a:r>
              <a:rPr lang="ar-JO" sz="3600" b="1" dirty="0" smtClean="0"/>
              <a:t>الأفكار</a:t>
            </a:r>
          </a:p>
          <a:p>
            <a:pPr algn="ctr" rtl="1"/>
            <a:r>
              <a:rPr lang="ar-JO" sz="3600" b="1" dirty="0" smtClean="0"/>
              <a:t>الكفاءات</a:t>
            </a:r>
            <a:endParaRPr lang="ar-JO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الأداء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Flowchart: Stored Data 3"/>
          <p:cNvSpPr/>
          <p:nvPr/>
        </p:nvSpPr>
        <p:spPr>
          <a:xfrm>
            <a:off x="2362200" y="1600200"/>
            <a:ext cx="4800600" cy="4648200"/>
          </a:xfrm>
          <a:prstGeom prst="flowChartOnline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3200" b="1" dirty="0" smtClean="0"/>
              <a:t>إنتاج صناعي</a:t>
            </a:r>
          </a:p>
          <a:p>
            <a:pPr algn="ctr"/>
            <a:r>
              <a:rPr lang="ar-JO" sz="3200" b="1" dirty="0" smtClean="0"/>
              <a:t>إنتاج زراعي</a:t>
            </a:r>
          </a:p>
          <a:p>
            <a:pPr algn="ctr"/>
            <a:r>
              <a:rPr lang="ar-JO" sz="3200" b="1" dirty="0" smtClean="0"/>
              <a:t>تقديم خدمات</a:t>
            </a:r>
          </a:p>
          <a:p>
            <a:pPr algn="ctr"/>
            <a:endParaRPr lang="ar-JO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النتائج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4" name="Flowchart: Stored Data 3"/>
          <p:cNvSpPr/>
          <p:nvPr/>
        </p:nvSpPr>
        <p:spPr>
          <a:xfrm>
            <a:off x="2209800" y="1600200"/>
            <a:ext cx="4267200" cy="4572000"/>
          </a:xfrm>
          <a:prstGeom prst="flowChartOnline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3200" b="1" dirty="0" smtClean="0"/>
              <a:t>تحقيق الأهداف</a:t>
            </a:r>
          </a:p>
          <a:p>
            <a:pPr algn="ctr"/>
            <a:r>
              <a:rPr lang="ar-JO" sz="3200" b="1" dirty="0" smtClean="0"/>
              <a:t>إخفاق</a:t>
            </a:r>
          </a:p>
          <a:p>
            <a:pPr algn="ctr"/>
            <a:r>
              <a:rPr lang="ar-JO" sz="3200" b="1" dirty="0" smtClean="0"/>
              <a:t>دخل</a:t>
            </a:r>
          </a:p>
          <a:p>
            <a:pPr algn="ctr"/>
            <a:r>
              <a:rPr lang="ar-JO" sz="3200" b="1" dirty="0" smtClean="0"/>
              <a:t>تجارب</a:t>
            </a:r>
          </a:p>
          <a:p>
            <a:pPr algn="ctr"/>
            <a:r>
              <a:rPr lang="ar-JO" sz="3200" b="1" dirty="0" smtClean="0"/>
              <a:t>أفكار جديدة</a:t>
            </a:r>
            <a:endParaRPr lang="ar-JO" sz="32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أدوات الإدارة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أدوات تحليلية – بيانية - إحصائية</a:t>
            </a:r>
          </a:p>
          <a:p>
            <a:pPr algn="r" rtl="1"/>
            <a:r>
              <a:rPr lang="ar-JO" b="1" dirty="0" smtClean="0"/>
              <a:t>أدوات صنع القرار – جدول الأولويات – العصف الذهني</a:t>
            </a:r>
          </a:p>
          <a:p>
            <a:pPr algn="r" rtl="1"/>
            <a:r>
              <a:rPr lang="ar-JO" b="1" dirty="0" smtClean="0"/>
              <a:t>أدوات الجودة – </a:t>
            </a:r>
            <a:r>
              <a:rPr lang="en-US" b="1" dirty="0" smtClean="0"/>
              <a:t>why-why diagram </a:t>
            </a:r>
            <a:endParaRPr lang="ar-JO" b="1" dirty="0" smtClean="0"/>
          </a:p>
          <a:p>
            <a:pPr algn="r" rtl="1"/>
            <a:r>
              <a:rPr lang="ar-JO" b="1" dirty="0" smtClean="0"/>
              <a:t>أدوات تأهيلية – </a:t>
            </a:r>
            <a:r>
              <a:rPr lang="en-US" b="1" dirty="0" smtClean="0"/>
              <a:t>ISO,HACCP,GMP</a:t>
            </a:r>
            <a:endParaRPr lang="ar-JO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الأدوات التأهيلية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تفتح أبواب للتسويق والتصدير.</a:t>
            </a:r>
          </a:p>
          <a:p>
            <a:pPr algn="r" rtl="1"/>
            <a:r>
              <a:rPr lang="ar-JO" b="1" dirty="0" smtClean="0"/>
              <a:t>تخلق أنماط عمل بناءة.</a:t>
            </a:r>
            <a:endParaRPr lang="ar-JO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هذه الدورة..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حول: ممارسة التصنيع الجيد</a:t>
            </a:r>
            <a:r>
              <a:rPr lang="en-US" b="1" dirty="0" smtClean="0"/>
              <a:t>                         </a:t>
            </a:r>
            <a:r>
              <a:rPr lang="ar-JO" b="1" dirty="0" smtClean="0"/>
              <a:t> </a:t>
            </a:r>
            <a:r>
              <a:rPr lang="en-US" b="1" dirty="0" smtClean="0"/>
              <a:t>                        Good Manufacturing Practices  -  GMP</a:t>
            </a:r>
            <a:endParaRPr lang="ar-JO" b="1" dirty="0" smtClean="0"/>
          </a:p>
          <a:p>
            <a:pPr algn="r" rtl="1"/>
            <a:endParaRPr lang="ar-JO" b="1" dirty="0" smtClean="0"/>
          </a:p>
          <a:p>
            <a:pPr algn="r" rtl="1"/>
            <a:r>
              <a:rPr lang="ar-JO" b="1" dirty="0" smtClean="0"/>
              <a:t>تهدف إلى:  التعريف بإرشادات ممارسة التصنيع الجيد (</a:t>
            </a:r>
            <a:r>
              <a:rPr lang="en-US" b="1" dirty="0" smtClean="0"/>
              <a:t>GMP</a:t>
            </a:r>
            <a:r>
              <a:rPr lang="ar-JO" b="1" dirty="0" smtClean="0"/>
              <a:t>) وأهمية تطبيقها في الصناعة.</a:t>
            </a:r>
          </a:p>
          <a:p>
            <a:pPr algn="r" rtl="1"/>
            <a:endParaRPr lang="ar-JO" b="1" dirty="0" smtClean="0"/>
          </a:p>
          <a:p>
            <a:pPr algn="r" rtl="1"/>
            <a:r>
              <a:rPr lang="ar-JO" b="1" dirty="0" smtClean="0"/>
              <a:t>مدتها: </a:t>
            </a:r>
            <a:r>
              <a:rPr lang="en-US" b="1" dirty="0" smtClean="0"/>
              <a:t>5</a:t>
            </a:r>
            <a:r>
              <a:rPr lang="ar-JO" b="1" dirty="0" smtClean="0"/>
              <a:t> </a:t>
            </a:r>
            <a:r>
              <a:rPr lang="ar-JO" b="1" dirty="0" smtClean="0"/>
              <a:t>أيام × </a:t>
            </a:r>
            <a:r>
              <a:rPr lang="en-US" b="1" dirty="0" smtClean="0"/>
              <a:t>4</a:t>
            </a:r>
            <a:r>
              <a:rPr lang="ar-JO" b="1" dirty="0" smtClean="0"/>
              <a:t> </a:t>
            </a:r>
            <a:r>
              <a:rPr lang="ar-JO" b="1" dirty="0" smtClean="0"/>
              <a:t>ساعات </a:t>
            </a:r>
            <a:endParaRPr lang="ar-JO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لنتعارف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أنا معد المادة والمدرب: نديم أكرم أسعد</a:t>
            </a:r>
          </a:p>
          <a:p>
            <a:pPr algn="r" rtl="1"/>
            <a:r>
              <a:rPr lang="ar-JO" b="1" dirty="0" smtClean="0"/>
              <a:t>مهندس ميكانيك</a:t>
            </a:r>
          </a:p>
          <a:p>
            <a:pPr algn="r" rtl="1"/>
            <a:r>
              <a:rPr lang="ar-JO" b="1" dirty="0" smtClean="0"/>
              <a:t>صناعي – عملت في مجال الصناعة</a:t>
            </a:r>
          </a:p>
          <a:p>
            <a:pPr algn="r" rtl="1"/>
            <a:r>
              <a:rPr lang="ar-JO" b="1" dirty="0" smtClean="0"/>
              <a:t>كاتب – لي عدد من الكتب المطبوعة في الإدارة.</a:t>
            </a:r>
          </a:p>
          <a:p>
            <a:pPr algn="r" rtl="1"/>
            <a:r>
              <a:rPr lang="ar-JO" b="1" dirty="0" smtClean="0"/>
              <a:t>مدرب إداري ومستشار صناعي.</a:t>
            </a:r>
          </a:p>
          <a:p>
            <a:pPr algn="r" rtl="1">
              <a:buNone/>
            </a:pPr>
            <a:endParaRPr lang="ar-JO" b="1" dirty="0"/>
          </a:p>
        </p:txBody>
      </p:sp>
      <p:sp>
        <p:nvSpPr>
          <p:cNvPr id="4" name="Left Arrow 3"/>
          <p:cNvSpPr/>
          <p:nvPr/>
        </p:nvSpPr>
        <p:spPr>
          <a:xfrm>
            <a:off x="3733800" y="5410200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JO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JO" b="1" dirty="0" smtClean="0"/>
              <a:t>لنتعارف..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الإسم:</a:t>
            </a:r>
          </a:p>
          <a:p>
            <a:pPr algn="r" rtl="1"/>
            <a:r>
              <a:rPr lang="ar-JO" b="1" dirty="0" smtClean="0"/>
              <a:t>الشركة:</a:t>
            </a:r>
          </a:p>
          <a:p>
            <a:pPr algn="r" rtl="1"/>
            <a:r>
              <a:rPr lang="ar-JO" b="1" dirty="0" smtClean="0"/>
              <a:t>الوظيفة:</a:t>
            </a:r>
          </a:p>
          <a:p>
            <a:pPr algn="r" rtl="1"/>
            <a:r>
              <a:rPr lang="ar-JO" b="1" dirty="0" smtClean="0"/>
              <a:t>هل لديك </a:t>
            </a:r>
            <a:r>
              <a:rPr lang="ar-JO" b="1" dirty="0" smtClean="0"/>
              <a:t>ف</a:t>
            </a:r>
            <a:r>
              <a:rPr lang="ar-JO" b="1" dirty="0" smtClean="0"/>
              <a:t>ك</a:t>
            </a:r>
            <a:r>
              <a:rPr lang="ar-JO" b="1" dirty="0" smtClean="0"/>
              <a:t>رة </a:t>
            </a:r>
            <a:r>
              <a:rPr lang="ar-JO" b="1" dirty="0" smtClean="0"/>
              <a:t>عن ممارسة التصنيع الجيد (</a:t>
            </a:r>
            <a:r>
              <a:rPr lang="en-US" b="1" dirty="0" smtClean="0"/>
              <a:t>GMP</a:t>
            </a:r>
            <a:r>
              <a:rPr lang="ar-JO" b="1" dirty="0" smtClean="0"/>
              <a:t> )</a:t>
            </a:r>
          </a:p>
          <a:p>
            <a:pPr algn="r" rtl="1"/>
            <a:r>
              <a:rPr lang="ar-JO" b="1" dirty="0" smtClean="0"/>
              <a:t>هل تعمل وفق إرشادات التصنيع الجيد (</a:t>
            </a:r>
            <a:r>
              <a:rPr lang="en-US" b="1" dirty="0" smtClean="0"/>
              <a:t>GMP</a:t>
            </a:r>
            <a:r>
              <a:rPr lang="ar-JO" b="1" dirty="0" smtClean="0"/>
              <a:t> )</a:t>
            </a:r>
          </a:p>
          <a:p>
            <a:pPr algn="r" rtl="1"/>
            <a:endParaRPr lang="ar-JO" b="1" dirty="0" smtClean="0"/>
          </a:p>
          <a:p>
            <a:pPr algn="r" rtl="1">
              <a:buNone/>
            </a:pPr>
            <a:r>
              <a:rPr lang="ar-JO" b="1" dirty="0" smtClean="0"/>
              <a:t>                        أهلاً وسهلاً</a:t>
            </a:r>
            <a:endParaRPr lang="ar-JO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برنامج الدورة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8800"/>
            <a:ext cx="9144000" cy="4525963"/>
          </a:xfrm>
        </p:spPr>
        <p:txBody>
          <a:bodyPr/>
          <a:lstStyle/>
          <a:p>
            <a:pPr algn="r" rtl="1"/>
            <a:r>
              <a:rPr lang="ar-JO" b="1" dirty="0" smtClean="0"/>
              <a:t>اليوم الأول: ج1 مدخل حول الإدارة – ج2 مدخل </a:t>
            </a:r>
            <a:r>
              <a:rPr lang="ar-JO" b="1" dirty="0" smtClean="0"/>
              <a:t>للممارسة </a:t>
            </a:r>
            <a:r>
              <a:rPr lang="ar-JO" b="1" dirty="0" smtClean="0"/>
              <a:t>الجيدة</a:t>
            </a:r>
          </a:p>
          <a:p>
            <a:pPr algn="r" rtl="1"/>
            <a:r>
              <a:rPr lang="ar-JO" b="1" dirty="0" smtClean="0"/>
              <a:t>اليوم الثاني: متابعة ج2 </a:t>
            </a:r>
            <a:r>
              <a:rPr lang="ar-JO" b="1" dirty="0" smtClean="0"/>
              <a:t>، ج3 المباني والمعدات</a:t>
            </a:r>
            <a:endParaRPr lang="ar-JO" b="1" dirty="0" smtClean="0"/>
          </a:p>
          <a:p>
            <a:pPr algn="r" rtl="1"/>
            <a:r>
              <a:rPr lang="ar-JO" b="1" dirty="0" smtClean="0"/>
              <a:t>اليوم الثالث</a:t>
            </a:r>
            <a:r>
              <a:rPr lang="ar-JO" b="1" dirty="0" smtClean="0"/>
              <a:t>: </a:t>
            </a:r>
            <a:r>
              <a:rPr lang="ar-JO" b="1" dirty="0" smtClean="0"/>
              <a:t>متابعة ج3، ج4الموارد </a:t>
            </a:r>
            <a:r>
              <a:rPr lang="ar-JO" b="1" dirty="0" smtClean="0"/>
              <a:t>البشرية </a:t>
            </a:r>
            <a:r>
              <a:rPr lang="ar-JO" b="1" dirty="0" smtClean="0"/>
              <a:t>، </a:t>
            </a:r>
            <a:endParaRPr lang="ar-JO" b="1" dirty="0" smtClean="0"/>
          </a:p>
          <a:p>
            <a:pPr algn="r" rtl="1"/>
            <a:r>
              <a:rPr lang="ar-JO" b="1" dirty="0" smtClean="0"/>
              <a:t>اليوم الرابع</a:t>
            </a:r>
            <a:r>
              <a:rPr lang="ar-JO" b="1" dirty="0" smtClean="0"/>
              <a:t>: </a:t>
            </a:r>
            <a:r>
              <a:rPr lang="ar-JO" b="1" dirty="0" smtClean="0"/>
              <a:t>متابعة ج4، ج5 </a:t>
            </a:r>
            <a:r>
              <a:rPr lang="ar-JO" b="1" dirty="0" smtClean="0"/>
              <a:t>توكيد الجودة</a:t>
            </a:r>
            <a:endParaRPr lang="ar-JO" b="1" dirty="0" smtClean="0"/>
          </a:p>
          <a:p>
            <a:pPr algn="r" rtl="1"/>
            <a:r>
              <a:rPr lang="ar-JO" b="1" dirty="0" smtClean="0"/>
              <a:t>اليوم </a:t>
            </a:r>
            <a:r>
              <a:rPr lang="ar-JO" b="1" dirty="0" smtClean="0"/>
              <a:t>الخامس:متابعة ج5</a:t>
            </a:r>
            <a:r>
              <a:rPr lang="ar-JO" b="1" dirty="0" smtClean="0"/>
              <a:t>، ج6 قائمة التدقيق</a:t>
            </a:r>
            <a:endParaRPr lang="ar-JO" b="1" dirty="0" smtClean="0"/>
          </a:p>
          <a:p>
            <a:pPr algn="r" rtl="1">
              <a:buNone/>
            </a:pPr>
            <a:endParaRPr lang="ar-JO" b="1" dirty="0" smtClean="0"/>
          </a:p>
          <a:p>
            <a:pPr algn="r" rtl="1">
              <a:buNone/>
            </a:pPr>
            <a:r>
              <a:rPr lang="ar-JO" b="1" dirty="0" smtClean="0"/>
              <a:t>             </a:t>
            </a:r>
            <a:r>
              <a:rPr lang="ar-JO" b="1" dirty="0" smtClean="0">
                <a:solidFill>
                  <a:schemeClr val="accent3">
                    <a:lumMod val="75000"/>
                  </a:schemeClr>
                </a:solidFill>
              </a:rPr>
              <a:t>أي إقتراحات أو آراء حول برنامج الدورة</a:t>
            </a:r>
            <a:endParaRPr lang="ar-JO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ممارسة التصنيع الجيد ج1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التعريف بالإدارة والقيادة.</a:t>
            </a:r>
          </a:p>
          <a:p>
            <a:pPr algn="r" rtl="1"/>
            <a:r>
              <a:rPr lang="ar-JO" b="1" dirty="0" smtClean="0"/>
              <a:t>إدارة ماذا؟.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تهدف الوحدة إلى ...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التعريف بالإدارة والقيادة كمدخل لممارسة التصنيع الجيد.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378700" cy="1143000"/>
          </a:xfrm>
          <a:ln>
            <a:solidFill>
              <a:srgbClr val="00FF00"/>
            </a:solidFill>
          </a:ln>
        </p:spPr>
        <p:txBody>
          <a:bodyPr/>
          <a:lstStyle/>
          <a:p>
            <a:pPr eaLnBrk="1" hangingPunct="1"/>
            <a:r>
              <a:rPr lang="ar-SA" sz="4600" b="1" smtClean="0">
                <a:solidFill>
                  <a:schemeClr val="accent2"/>
                </a:solidFill>
              </a:rPr>
              <a:t>القيادة والإدارة</a:t>
            </a:r>
            <a:r>
              <a:rPr lang="en-US" sz="4600" b="1" smtClean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228600" y="1981200"/>
            <a:ext cx="86106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القيادة</a:t>
            </a:r>
            <a:r>
              <a:rPr lang="ar-SA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algn="r" rtl="1"/>
            <a:r>
              <a:rPr lang="ar-SA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هي التأثير على سلوك ونشاطات وقناعات الأفراد والجماعات ضمن تشكيل إجتماعي محدد من أجل تحقيق غايات محددة وذلك تحت غطاء شرعية من نوعٍ ما</a:t>
            </a:r>
            <a:r>
              <a:rPr lang="ar-JO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3946525"/>
            <a:ext cx="8839200" cy="2523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الإدارة</a:t>
            </a:r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r" rtl="1"/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3200" b="1" dirty="0">
                <a:latin typeface="Times New Roman" pitchFamily="18" charset="0"/>
                <a:cs typeface="Times New Roman" pitchFamily="18" charset="0"/>
              </a:rPr>
              <a:t>فهي الجهد المتواصل الساعي إلى تحقيق غايات مؤسسةٍ ما من خلال بناء النظم والكوادر الإدارية والفنية والتخطيط والتنظيم والمتابعة اليومية مستفيداً من </a:t>
            </a:r>
            <a:r>
              <a:rPr lang="ar-SA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الموارد</a:t>
            </a:r>
            <a:r>
              <a:rPr lang="ar-SA" sz="3200" b="1" dirty="0">
                <a:latin typeface="Times New Roman" pitchFamily="18" charset="0"/>
                <a:cs typeface="Times New Roman" pitchFamily="18" charset="0"/>
              </a:rPr>
              <a:t> المتاحة بأعلى كفاءة ممكنة ضمن ضوابط زمنية وكلف مقررة مسبقاً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ar-JO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378700" cy="1143000"/>
          </a:xfrm>
          <a:noFill/>
          <a:ln cap="flat">
            <a:solidFill>
              <a:srgbClr val="00FF00"/>
            </a:solidFill>
          </a:ln>
        </p:spPr>
        <p:txBody>
          <a:bodyPr/>
          <a:lstStyle/>
          <a:p>
            <a:pPr eaLnBrk="1" hangingPunct="1"/>
            <a:r>
              <a:rPr lang="ar-SA" sz="4600" b="1" smtClean="0">
                <a:solidFill>
                  <a:schemeClr val="accent2"/>
                </a:solidFill>
              </a:rPr>
              <a:t>إرتقاء الإدارة إلى مستوى القيادة</a:t>
            </a:r>
            <a:endParaRPr lang="en-US" sz="4600" b="1" smtClean="0">
              <a:solidFill>
                <a:schemeClr val="accent2"/>
              </a:solidFill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2333685"/>
            <a:ext cx="9525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r>
              <a:rPr lang="ar-SA" sz="3200" b="1" dirty="0">
                <a:latin typeface="Times New Roman" pitchFamily="18" charset="0"/>
                <a:cs typeface="Times New Roman" pitchFamily="18" charset="0"/>
              </a:rPr>
              <a:t>من إدارة أزمات ... </a:t>
            </a:r>
          </a:p>
          <a:p>
            <a:pPr marL="457200" indent="-457200" algn="ctr"/>
            <a:endParaRPr lang="ar-SA" sz="32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/>
            <a:r>
              <a:rPr lang="ar-SA" sz="3200" b="1" dirty="0">
                <a:latin typeface="Times New Roman" pitchFamily="18" charset="0"/>
                <a:cs typeface="Times New Roman" pitchFamily="18" charset="0"/>
              </a:rPr>
              <a:t>إلى إدارة الأمر الواقع ...</a:t>
            </a:r>
          </a:p>
          <a:p>
            <a:pPr marL="457200" indent="-457200" algn="ctr"/>
            <a:endParaRPr lang="ar-JO" sz="32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/>
            <a:r>
              <a:rPr lang="ar-JO" sz="3200" b="1" dirty="0">
                <a:latin typeface="Times New Roman" pitchFamily="18" charset="0"/>
                <a:cs typeface="Times New Roman" pitchFamily="18" charset="0"/>
              </a:rPr>
              <a:t>.. </a:t>
            </a:r>
            <a:r>
              <a:rPr lang="ar-SA" sz="3200" b="1" dirty="0">
                <a:latin typeface="Times New Roman" pitchFamily="18" charset="0"/>
                <a:cs typeface="Times New Roman" pitchFamily="18" charset="0"/>
              </a:rPr>
              <a:t>ثم إلى إدارة بالأهداف ..  </a:t>
            </a:r>
          </a:p>
          <a:p>
            <a:pPr marL="457200" indent="-457200" algn="ctr"/>
            <a:endParaRPr lang="ar-SA" sz="32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/>
            <a:r>
              <a:rPr lang="ar-SA" sz="3200" b="1" dirty="0">
                <a:latin typeface="Times New Roman" pitchFamily="18" charset="0"/>
                <a:cs typeface="Times New Roman" pitchFamily="18" charset="0"/>
              </a:rPr>
              <a:t>ثم تتحول إلى إدارة تعتمد التخطيط الإستراتيجي ..</a:t>
            </a:r>
          </a:p>
          <a:p>
            <a:pPr marL="457200" indent="-457200" algn="ctr"/>
            <a:endParaRPr lang="ar-JO" sz="32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ar-JO" sz="3200" b="1" dirty="0">
                <a:latin typeface="Times New Roman" pitchFamily="18" charset="0"/>
                <a:cs typeface="Times New Roman" pitchFamily="18" charset="0"/>
              </a:rPr>
              <a:t>.. </a:t>
            </a:r>
            <a:r>
              <a:rPr lang="ar-SA" sz="3200" b="1" dirty="0">
                <a:latin typeface="Times New Roman" pitchFamily="18" charset="0"/>
                <a:cs typeface="Times New Roman" pitchFamily="18" charset="0"/>
              </a:rPr>
              <a:t>وهنا تأخذ بالتحول إلى قيادة متكاملة إستراتيجياً </a:t>
            </a:r>
            <a:r>
              <a:rPr lang="ar-JO" sz="3200" b="1" dirty="0" smtClean="0">
                <a:latin typeface="Times New Roman" pitchFamily="18" charset="0"/>
                <a:cs typeface="Times New Roman" pitchFamily="18" charset="0"/>
              </a:rPr>
              <a:t>تشيع</a:t>
            </a:r>
            <a:r>
              <a:rPr lang="ar-SA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3200" b="1" dirty="0">
                <a:latin typeface="Times New Roman" pitchFamily="18" charset="0"/>
                <a:cs typeface="Times New Roman" pitchFamily="18" charset="0"/>
              </a:rPr>
              <a:t>القيم الإيجابية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391</Words>
  <Application>Microsoft Office PowerPoint</Application>
  <PresentationFormat>On-screen Show (4:3)</PresentationFormat>
  <Paragraphs>103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بسم الله الرحمن الرحيم  جمعية الشركات الصناعية الصغيرة والمتوسطة</vt:lpstr>
      <vt:lpstr>هذه الدورة..</vt:lpstr>
      <vt:lpstr>لنتعارف</vt:lpstr>
      <vt:lpstr>لنتعارف..</vt:lpstr>
      <vt:lpstr>برنامج الدورة</vt:lpstr>
      <vt:lpstr>ممارسة التصنيع الجيد ج1</vt:lpstr>
      <vt:lpstr>تهدف الوحدة إلى ...</vt:lpstr>
      <vt:lpstr>القيادة والإدارة </vt:lpstr>
      <vt:lpstr>إرتقاء الإدارة إلى مستوى القيادة</vt:lpstr>
      <vt:lpstr>Slide 10</vt:lpstr>
      <vt:lpstr>Slide 11</vt:lpstr>
      <vt:lpstr>الموارد</vt:lpstr>
      <vt:lpstr>الأداء</vt:lpstr>
      <vt:lpstr>النتائج</vt:lpstr>
      <vt:lpstr>أدوات الإدارة</vt:lpstr>
      <vt:lpstr>الأدوات التأهيلية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الرحيم</dc:title>
  <dc:creator>Valued Acer Customer</dc:creator>
  <cp:lastModifiedBy>Valued Acer Customer</cp:lastModifiedBy>
  <cp:revision>12</cp:revision>
  <dcterms:created xsi:type="dcterms:W3CDTF">2011-03-04T11:04:53Z</dcterms:created>
  <dcterms:modified xsi:type="dcterms:W3CDTF">2012-08-26T12:19:12Z</dcterms:modified>
</cp:coreProperties>
</file>