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slides/slide99.xml" ContentType="application/vnd.openxmlformats-officedocument.presentationml.slide+xml"/>
  <Override PartName="/ppt/slides/slide118.xml" ContentType="application/vnd.openxmlformats-officedocument.presentationml.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slides/slide119.xml" ContentType="application/vnd.openxmlformats-officedocument.presentationml.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slides/slide89.xml" ContentType="application/vnd.openxmlformats-officedocument.presentationml.slide+xml"/>
  <Override PartName="/ppt/slides/slide10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ppt/slides/slide124.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slides/slide79.xml" ContentType="application/vnd.openxmlformats-officedocument.presentationml.slide+xml"/>
  <Override PartName="/ppt/slides/slide109.xml" ContentType="application/vnd.openxmlformats-officedocument.presentationml.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slides/slide20.xml" ContentType="application/vnd.openxmlformats-officedocument.presentationml.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11.xml" ContentType="application/vnd.openxmlformats-officedocument.presentationml.notesSlide+xml"/>
  <Override PartName="/ppt/slides/slide98.xml" ContentType="application/vnd.openxmlformats-officedocument.presentationml.slide+xml"/>
  <Override PartName="/ppt/slides/slide117.xml" ContentType="application/vnd.openxmlformats-officedocument.presentationml.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56" r:id="rId1"/>
  </p:sldMasterIdLst>
  <p:notesMasterIdLst>
    <p:notesMasterId r:id="rId127"/>
  </p:notesMasterIdLst>
  <p:sldIdLst>
    <p:sldId id="256" r:id="rId2"/>
    <p:sldId id="512" r:id="rId3"/>
    <p:sldId id="524" r:id="rId4"/>
    <p:sldId id="389" r:id="rId5"/>
    <p:sldId id="403" r:id="rId6"/>
    <p:sldId id="402" r:id="rId7"/>
    <p:sldId id="399" r:id="rId8"/>
    <p:sldId id="401" r:id="rId9"/>
    <p:sldId id="400" r:id="rId10"/>
    <p:sldId id="513" r:id="rId11"/>
    <p:sldId id="404" r:id="rId12"/>
    <p:sldId id="406" r:id="rId13"/>
    <p:sldId id="498" r:id="rId14"/>
    <p:sldId id="526" r:id="rId15"/>
    <p:sldId id="407" r:id="rId16"/>
    <p:sldId id="405" r:id="rId17"/>
    <p:sldId id="390" r:id="rId18"/>
    <p:sldId id="482" r:id="rId19"/>
    <p:sldId id="481" r:id="rId20"/>
    <p:sldId id="413" r:id="rId21"/>
    <p:sldId id="483" r:id="rId22"/>
    <p:sldId id="391" r:id="rId23"/>
    <p:sldId id="484" r:id="rId24"/>
    <p:sldId id="392" r:id="rId25"/>
    <p:sldId id="485" r:id="rId26"/>
    <p:sldId id="500" r:id="rId27"/>
    <p:sldId id="501" r:id="rId28"/>
    <p:sldId id="523" r:id="rId29"/>
    <p:sldId id="514" r:id="rId30"/>
    <p:sldId id="494" r:id="rId31"/>
    <p:sldId id="496" r:id="rId32"/>
    <p:sldId id="502" r:id="rId33"/>
    <p:sldId id="503" r:id="rId34"/>
    <p:sldId id="497" r:id="rId35"/>
    <p:sldId id="504" r:id="rId36"/>
    <p:sldId id="505" r:id="rId37"/>
    <p:sldId id="506" r:id="rId38"/>
    <p:sldId id="283" r:id="rId39"/>
    <p:sldId id="287" r:id="rId40"/>
    <p:sldId id="288" r:id="rId41"/>
    <p:sldId id="527" r:id="rId42"/>
    <p:sldId id="420" r:id="rId43"/>
    <p:sldId id="429" r:id="rId44"/>
    <p:sldId id="428" r:id="rId45"/>
    <p:sldId id="421" r:id="rId46"/>
    <p:sldId id="419" r:id="rId47"/>
    <p:sldId id="416" r:id="rId48"/>
    <p:sldId id="417" r:id="rId49"/>
    <p:sldId id="522" r:id="rId50"/>
    <p:sldId id="418" r:id="rId51"/>
    <p:sldId id="411" r:id="rId52"/>
    <p:sldId id="422" r:id="rId53"/>
    <p:sldId id="293" r:id="rId54"/>
    <p:sldId id="507" r:id="rId55"/>
    <p:sldId id="423" r:id="rId56"/>
    <p:sldId id="471" r:id="rId57"/>
    <p:sldId id="424" r:id="rId58"/>
    <p:sldId id="425" r:id="rId59"/>
    <p:sldId id="426" r:id="rId60"/>
    <p:sldId id="339" r:id="rId61"/>
    <p:sldId id="515" r:id="rId62"/>
    <p:sldId id="521" r:id="rId63"/>
    <p:sldId id="340" r:id="rId64"/>
    <p:sldId id="341" r:id="rId65"/>
    <p:sldId id="516" r:id="rId66"/>
    <p:sldId id="517" r:id="rId67"/>
    <p:sldId id="342" r:id="rId68"/>
    <p:sldId id="518" r:id="rId69"/>
    <p:sldId id="430" r:id="rId70"/>
    <p:sldId id="519" r:id="rId71"/>
    <p:sldId id="489" r:id="rId72"/>
    <p:sldId id="490" r:id="rId73"/>
    <p:sldId id="491" r:id="rId74"/>
    <p:sldId id="492" r:id="rId75"/>
    <p:sldId id="427" r:id="rId76"/>
    <p:sldId id="448" r:id="rId77"/>
    <p:sldId id="449" r:id="rId78"/>
    <p:sldId id="450" r:id="rId79"/>
    <p:sldId id="451" r:id="rId80"/>
    <p:sldId id="452" r:id="rId81"/>
    <p:sldId id="453" r:id="rId82"/>
    <p:sldId id="454" r:id="rId83"/>
    <p:sldId id="455" r:id="rId84"/>
    <p:sldId id="456" r:id="rId85"/>
    <p:sldId id="457" r:id="rId86"/>
    <p:sldId id="458" r:id="rId87"/>
    <p:sldId id="459" r:id="rId88"/>
    <p:sldId id="460" r:id="rId89"/>
    <p:sldId id="461" r:id="rId90"/>
    <p:sldId id="462" r:id="rId91"/>
    <p:sldId id="463" r:id="rId92"/>
    <p:sldId id="464" r:id="rId93"/>
    <p:sldId id="437" r:id="rId94"/>
    <p:sldId id="438" r:id="rId95"/>
    <p:sldId id="470" r:id="rId96"/>
    <p:sldId id="441" r:id="rId97"/>
    <p:sldId id="442" r:id="rId98"/>
    <p:sldId id="443" r:id="rId99"/>
    <p:sldId id="444" r:id="rId100"/>
    <p:sldId id="445" r:id="rId101"/>
    <p:sldId id="446" r:id="rId102"/>
    <p:sldId id="447" r:id="rId103"/>
    <p:sldId id="435" r:id="rId104"/>
    <p:sldId id="440" r:id="rId105"/>
    <p:sldId id="465" r:id="rId106"/>
    <p:sldId id="466" r:id="rId107"/>
    <p:sldId id="467" r:id="rId108"/>
    <p:sldId id="468" r:id="rId109"/>
    <p:sldId id="469" r:id="rId110"/>
    <p:sldId id="270" r:id="rId111"/>
    <p:sldId id="472" r:id="rId112"/>
    <p:sldId id="473" r:id="rId113"/>
    <p:sldId id="474" r:id="rId114"/>
    <p:sldId id="475" r:id="rId115"/>
    <p:sldId id="476" r:id="rId116"/>
    <p:sldId id="477" r:id="rId117"/>
    <p:sldId id="487" r:id="rId118"/>
    <p:sldId id="509" r:id="rId119"/>
    <p:sldId id="510" r:id="rId120"/>
    <p:sldId id="511" r:id="rId121"/>
    <p:sldId id="520" r:id="rId122"/>
    <p:sldId id="508" r:id="rId123"/>
    <p:sldId id="479" r:id="rId124"/>
    <p:sldId id="480" r:id="rId125"/>
    <p:sldId id="478" r:id="rId1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50" d="100"/>
          <a:sy n="50" d="100"/>
        </p:scale>
        <p:origin x="-1086" y="6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5002"/>
    </p:cViewPr>
  </p:sorter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presProps" Target="pres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ar-JO"/>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FB468C-1B13-45C9-BC6C-3CD23EB1F42F}" type="datetimeFigureOut">
              <a:rPr lang="ar-JO" smtClean="0"/>
              <a:pPr/>
              <a:t>08/10/1433</a:t>
            </a:fld>
            <a:endParaRPr lang="ar-JO"/>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ar-JO"/>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ar-JO"/>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896BF7D-1B70-4D4D-92E7-074C6D9E83AC}" type="slidenum">
              <a:rPr lang="ar-JO" smtClean="0"/>
              <a:pPr/>
              <a:t>‹#›</a:t>
            </a:fld>
            <a:endParaRPr lang="ar-JO"/>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xfrm>
            <a:off x="1298575" y="803275"/>
            <a:ext cx="4257675" cy="3194050"/>
          </a:xfrm>
          <a:ln w="12700" cap="flat">
            <a:solidFill>
              <a:schemeClr val="tx1"/>
            </a:solidFill>
          </a:ln>
        </p:spPr>
      </p:sp>
      <p:sp>
        <p:nvSpPr>
          <p:cNvPr id="20483" name="Rectangle 3"/>
          <p:cNvSpPr>
            <a:spLocks noGrp="1" noChangeArrowheads="1"/>
          </p:cNvSpPr>
          <p:nvPr>
            <p:ph type="body" idx="1"/>
          </p:nvPr>
        </p:nvSpPr>
        <p:spPr>
          <a:xfrm>
            <a:off x="913421" y="4343179"/>
            <a:ext cx="5029526" cy="4114358"/>
          </a:xfrm>
          <a:noFill/>
          <a:ln/>
        </p:spPr>
        <p:txBody>
          <a:bodyPr lIns="89723" tIns="44075" rIns="89723" bIns="44075"/>
          <a:lstStyle/>
          <a:p>
            <a:pPr eaLnBrk="1" hangingPunct="1"/>
            <a:endParaRPr lang="fr-F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0722" name="Slide Image Placeholder 1"/>
          <p:cNvSpPr>
            <a:spLocks noGrp="1" noRot="1" noChangeAspect="1" noTextEdit="1"/>
          </p:cNvSpPr>
          <p:nvPr>
            <p:ph type="sldImg"/>
          </p:nvPr>
        </p:nvSpPr>
        <p:spPr bwMode="auto">
          <a:noFill/>
          <a:ln>
            <a:solidFill>
              <a:srgbClr val="000000"/>
            </a:solidFill>
            <a:miter lim="800000"/>
            <a:headEnd/>
            <a:tailEnd/>
          </a:ln>
        </p:spPr>
      </p:sp>
      <p:sp>
        <p:nvSpPr>
          <p:cNvPr id="670723"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6707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C8840F4-F803-418D-9BC0-F3173AACC0C7}" type="slidenum">
              <a:rPr lang="ar-JO" smtClean="0"/>
              <a:pPr/>
              <a:t>82</a:t>
            </a:fld>
            <a:endParaRPr lang="ar-JO"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58" name="Slide Image Placeholder 1"/>
          <p:cNvSpPr>
            <a:spLocks noGrp="1" noRot="1" noChangeAspect="1" noTextEdit="1"/>
          </p:cNvSpPr>
          <p:nvPr>
            <p:ph type="sldImg"/>
          </p:nvPr>
        </p:nvSpPr>
        <p:spPr bwMode="auto">
          <a:noFill/>
          <a:ln>
            <a:solidFill>
              <a:srgbClr val="000000"/>
            </a:solidFill>
            <a:miter lim="800000"/>
            <a:headEnd/>
            <a:tailEnd/>
          </a:ln>
        </p:spPr>
      </p:sp>
      <p:sp>
        <p:nvSpPr>
          <p:cNvPr id="710659"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7106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B812905-C791-418D-B937-92AFA2BD86B3}" type="slidenum">
              <a:rPr lang="ar-JO" smtClean="0"/>
              <a:pPr/>
              <a:t>83</a:t>
            </a:fld>
            <a:endParaRPr lang="ar-JO"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1682" name="Slide Image Placeholder 1"/>
          <p:cNvSpPr>
            <a:spLocks noGrp="1" noRot="1" noChangeAspect="1" noTextEdit="1"/>
          </p:cNvSpPr>
          <p:nvPr>
            <p:ph type="sldImg"/>
          </p:nvPr>
        </p:nvSpPr>
        <p:spPr bwMode="auto">
          <a:noFill/>
          <a:ln>
            <a:solidFill>
              <a:srgbClr val="000000"/>
            </a:solidFill>
            <a:miter lim="800000"/>
            <a:headEnd/>
            <a:tailEnd/>
          </a:ln>
        </p:spPr>
      </p:sp>
      <p:sp>
        <p:nvSpPr>
          <p:cNvPr id="711683"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7116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6DA290D-C443-4ECB-A035-A3873C8869A7}" type="slidenum">
              <a:rPr lang="ar-JO" smtClean="0"/>
              <a:pPr/>
              <a:t>84</a:t>
            </a:fld>
            <a:endParaRPr lang="ar-JO"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2706" name="Slide Image Placeholder 1"/>
          <p:cNvSpPr>
            <a:spLocks noGrp="1" noRot="1" noChangeAspect="1" noTextEdit="1"/>
          </p:cNvSpPr>
          <p:nvPr>
            <p:ph type="sldImg"/>
          </p:nvPr>
        </p:nvSpPr>
        <p:spPr bwMode="auto">
          <a:noFill/>
          <a:ln>
            <a:solidFill>
              <a:srgbClr val="000000"/>
            </a:solidFill>
            <a:miter lim="800000"/>
            <a:headEnd/>
            <a:tailEnd/>
          </a:ln>
        </p:spPr>
      </p:sp>
      <p:sp>
        <p:nvSpPr>
          <p:cNvPr id="712707"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7127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7DCF5B1-84A0-47E5-A891-EB3116272794}" type="slidenum">
              <a:rPr lang="ar-JO" smtClean="0"/>
              <a:pPr/>
              <a:t>85</a:t>
            </a:fld>
            <a:endParaRPr lang="ar-JO"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3730" name="Slide Image Placeholder 1"/>
          <p:cNvSpPr>
            <a:spLocks noGrp="1" noRot="1" noChangeAspect="1" noTextEdit="1"/>
          </p:cNvSpPr>
          <p:nvPr>
            <p:ph type="sldImg"/>
          </p:nvPr>
        </p:nvSpPr>
        <p:spPr bwMode="auto">
          <a:noFill/>
          <a:ln>
            <a:solidFill>
              <a:srgbClr val="000000"/>
            </a:solidFill>
            <a:miter lim="800000"/>
            <a:headEnd/>
            <a:tailEnd/>
          </a:ln>
        </p:spPr>
      </p:sp>
      <p:sp>
        <p:nvSpPr>
          <p:cNvPr id="713731"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7137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81CE60C-501E-4F75-BFF5-EBD977C510BD}" type="slidenum">
              <a:rPr lang="ar-JO" smtClean="0"/>
              <a:pPr/>
              <a:t>86</a:t>
            </a:fld>
            <a:endParaRPr lang="ar-JO"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4754" name="Slide Image Placeholder 1"/>
          <p:cNvSpPr>
            <a:spLocks noGrp="1" noRot="1" noChangeAspect="1" noTextEdit="1"/>
          </p:cNvSpPr>
          <p:nvPr>
            <p:ph type="sldImg"/>
          </p:nvPr>
        </p:nvSpPr>
        <p:spPr bwMode="auto">
          <a:noFill/>
          <a:ln>
            <a:solidFill>
              <a:srgbClr val="000000"/>
            </a:solidFill>
            <a:miter lim="800000"/>
            <a:headEnd/>
            <a:tailEnd/>
          </a:ln>
        </p:spPr>
      </p:sp>
      <p:sp>
        <p:nvSpPr>
          <p:cNvPr id="714755"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7147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A5DAA39-5EBF-4766-AF31-4F9A32BC307D}" type="slidenum">
              <a:rPr lang="ar-JO" smtClean="0"/>
              <a:pPr/>
              <a:t>87</a:t>
            </a:fld>
            <a:endParaRPr lang="ar-JO"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5778" name="Slide Image Placeholder 1"/>
          <p:cNvSpPr>
            <a:spLocks noGrp="1" noRot="1" noChangeAspect="1" noTextEdit="1"/>
          </p:cNvSpPr>
          <p:nvPr>
            <p:ph type="sldImg"/>
          </p:nvPr>
        </p:nvSpPr>
        <p:spPr bwMode="auto">
          <a:noFill/>
          <a:ln>
            <a:solidFill>
              <a:srgbClr val="000000"/>
            </a:solidFill>
            <a:miter lim="800000"/>
            <a:headEnd/>
            <a:tailEnd/>
          </a:ln>
        </p:spPr>
      </p:sp>
      <p:sp>
        <p:nvSpPr>
          <p:cNvPr id="715779"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7157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DBEA81B-221E-48C6-849B-0EF3B9B92062}" type="slidenum">
              <a:rPr lang="ar-JO" smtClean="0"/>
              <a:pPr/>
              <a:t>88</a:t>
            </a:fld>
            <a:endParaRPr lang="ar-JO"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02" name="Slide Image Placeholder 1"/>
          <p:cNvSpPr>
            <a:spLocks noGrp="1" noRot="1" noChangeAspect="1" noTextEdit="1"/>
          </p:cNvSpPr>
          <p:nvPr>
            <p:ph type="sldImg"/>
          </p:nvPr>
        </p:nvSpPr>
        <p:spPr bwMode="auto">
          <a:noFill/>
          <a:ln>
            <a:solidFill>
              <a:srgbClr val="000000"/>
            </a:solidFill>
            <a:miter lim="800000"/>
            <a:headEnd/>
            <a:tailEnd/>
          </a:ln>
        </p:spPr>
      </p:sp>
      <p:sp>
        <p:nvSpPr>
          <p:cNvPr id="716803"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7168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E453ECB-10B5-4065-BCD6-514772664ED6}" type="slidenum">
              <a:rPr lang="ar-JO" smtClean="0"/>
              <a:pPr/>
              <a:t>89</a:t>
            </a:fld>
            <a:endParaRPr lang="ar-JO"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826" name="Slide Image Placeholder 1"/>
          <p:cNvSpPr>
            <a:spLocks noGrp="1" noRot="1" noChangeAspect="1" noTextEdit="1"/>
          </p:cNvSpPr>
          <p:nvPr>
            <p:ph type="sldImg"/>
          </p:nvPr>
        </p:nvSpPr>
        <p:spPr bwMode="auto">
          <a:noFill/>
          <a:ln>
            <a:solidFill>
              <a:srgbClr val="000000"/>
            </a:solidFill>
            <a:miter lim="800000"/>
            <a:headEnd/>
            <a:tailEnd/>
          </a:ln>
        </p:spPr>
      </p:sp>
      <p:sp>
        <p:nvSpPr>
          <p:cNvPr id="717827"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7178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CC54FE8-EC39-4789-83E3-6C6D5F606B15}" type="slidenum">
              <a:rPr lang="ar-JO" smtClean="0"/>
              <a:pPr/>
              <a:t>90</a:t>
            </a:fld>
            <a:endParaRPr lang="ar-JO"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8850" name="Slide Image Placeholder 1"/>
          <p:cNvSpPr>
            <a:spLocks noGrp="1" noRot="1" noChangeAspect="1" noTextEdit="1"/>
          </p:cNvSpPr>
          <p:nvPr>
            <p:ph type="sldImg"/>
          </p:nvPr>
        </p:nvSpPr>
        <p:spPr bwMode="auto">
          <a:noFill/>
          <a:ln>
            <a:solidFill>
              <a:srgbClr val="000000"/>
            </a:solidFill>
            <a:miter lim="800000"/>
            <a:headEnd/>
            <a:tailEnd/>
          </a:ln>
        </p:spPr>
      </p:sp>
      <p:sp>
        <p:nvSpPr>
          <p:cNvPr id="718851"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7188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28B7049-4290-44F1-90E7-E39C019D6BAC}" type="slidenum">
              <a:rPr lang="ar-JO" smtClean="0"/>
              <a:pPr/>
              <a:t>91</a:t>
            </a:fld>
            <a:endParaRPr lang="ar-JO"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9874" name="Slide Image Placeholder 1"/>
          <p:cNvSpPr>
            <a:spLocks noGrp="1" noRot="1" noChangeAspect="1" noTextEdit="1"/>
          </p:cNvSpPr>
          <p:nvPr>
            <p:ph type="sldImg"/>
          </p:nvPr>
        </p:nvSpPr>
        <p:spPr bwMode="auto">
          <a:noFill/>
          <a:ln>
            <a:solidFill>
              <a:srgbClr val="000000"/>
            </a:solidFill>
            <a:miter lim="800000"/>
            <a:headEnd/>
            <a:tailEnd/>
          </a:ln>
        </p:spPr>
      </p:sp>
      <p:sp>
        <p:nvSpPr>
          <p:cNvPr id="719875"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7198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2476B0C-9929-47FF-BEEF-81ADF7FADD21}" type="slidenum">
              <a:rPr lang="ar-JO" smtClean="0"/>
              <a:pPr/>
              <a:t>92</a:t>
            </a:fld>
            <a:endParaRPr lang="ar-JO"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pPr eaLnBrk="1" hangingPunct="1"/>
            <a:endParaRPr lang="en-US" smtClean="0"/>
          </a:p>
        </p:txBody>
      </p:sp>
      <p:sp>
        <p:nvSpPr>
          <p:cNvPr id="72708" name="Slide Number Placeholder 3"/>
          <p:cNvSpPr>
            <a:spLocks noGrp="1"/>
          </p:cNvSpPr>
          <p:nvPr>
            <p:ph type="sldNum" sz="quarter" idx="5"/>
          </p:nvPr>
        </p:nvSpPr>
        <p:spPr>
          <a:noFill/>
        </p:spPr>
        <p:txBody>
          <a:bodyPr/>
          <a:lstStyle/>
          <a:p>
            <a:fld id="{1B712479-C2D7-4574-AB1B-F9C4BF82A55C}" type="slidenum">
              <a:rPr lang="ar-SA" smtClean="0"/>
              <a:pPr/>
              <a:t>93</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pPr eaLnBrk="1" hangingPunct="1"/>
            <a:endParaRPr lang="en-US" smtClean="0"/>
          </a:p>
        </p:txBody>
      </p:sp>
      <p:sp>
        <p:nvSpPr>
          <p:cNvPr id="73732" name="Slide Number Placeholder 3"/>
          <p:cNvSpPr>
            <a:spLocks noGrp="1"/>
          </p:cNvSpPr>
          <p:nvPr>
            <p:ph type="sldNum" sz="quarter" idx="5"/>
          </p:nvPr>
        </p:nvSpPr>
        <p:spPr>
          <a:noFill/>
        </p:spPr>
        <p:txBody>
          <a:bodyPr/>
          <a:lstStyle/>
          <a:p>
            <a:fld id="{F3A70B9A-9877-4CCB-B291-7AE7155DE1FF}" type="slidenum">
              <a:rPr lang="ar-SA" smtClean="0"/>
              <a:pPr/>
              <a:t>94</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7890" name="Slide Image Placeholder 1"/>
          <p:cNvSpPr>
            <a:spLocks noGrp="1" noRot="1" noChangeAspect="1" noTextEdit="1"/>
          </p:cNvSpPr>
          <p:nvPr>
            <p:ph type="sldImg"/>
          </p:nvPr>
        </p:nvSpPr>
        <p:spPr bwMode="auto">
          <a:noFill/>
          <a:ln>
            <a:solidFill>
              <a:srgbClr val="000000"/>
            </a:solidFill>
            <a:miter lim="800000"/>
            <a:headEnd/>
            <a:tailEnd/>
          </a:ln>
        </p:spPr>
      </p:sp>
      <p:sp>
        <p:nvSpPr>
          <p:cNvPr id="677891"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67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CF4DC04-4CCF-43B3-8004-36AFCB15CE41}" type="slidenum">
              <a:rPr lang="ar-JO" smtClean="0"/>
              <a:pPr/>
              <a:t>95</a:t>
            </a:fld>
            <a:endParaRPr lang="ar-JO"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Slide Image Placeholder 1"/>
          <p:cNvSpPr>
            <a:spLocks noGrp="1" noRot="1" noChangeAspect="1" noTextEdit="1"/>
          </p:cNvSpPr>
          <p:nvPr>
            <p:ph type="sldImg"/>
          </p:nvPr>
        </p:nvSpPr>
        <p:spPr>
          <a:ln/>
        </p:spPr>
      </p:sp>
      <p:sp>
        <p:nvSpPr>
          <p:cNvPr id="244739" name="Notes Placeholder 2"/>
          <p:cNvSpPr>
            <a:spLocks noGrp="1"/>
          </p:cNvSpPr>
          <p:nvPr>
            <p:ph type="body" idx="1"/>
          </p:nvPr>
        </p:nvSpPr>
        <p:spPr>
          <a:noFill/>
          <a:ln/>
        </p:spPr>
        <p:txBody>
          <a:bodyPr/>
          <a:lstStyle/>
          <a:p>
            <a:pPr eaLnBrk="1" hangingPunct="1"/>
            <a:endParaRPr lang="en-US" smtClean="0"/>
          </a:p>
        </p:txBody>
      </p:sp>
      <p:sp>
        <p:nvSpPr>
          <p:cNvPr id="244740" name="Slide Number Placeholder 3"/>
          <p:cNvSpPr>
            <a:spLocks noGrp="1"/>
          </p:cNvSpPr>
          <p:nvPr>
            <p:ph type="sldNum" sz="quarter" idx="5"/>
          </p:nvPr>
        </p:nvSpPr>
        <p:spPr>
          <a:noFill/>
        </p:spPr>
        <p:txBody>
          <a:bodyPr/>
          <a:lstStyle/>
          <a:p>
            <a:fld id="{5AA77558-8EE2-4104-A252-83B3D0DAB3C3}" type="slidenum">
              <a:rPr lang="ar-SA" smtClean="0"/>
              <a:pPr/>
              <a:t>96</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Slide Image Placeholder 1"/>
          <p:cNvSpPr>
            <a:spLocks noGrp="1" noRot="1" noChangeAspect="1" noTextEdit="1"/>
          </p:cNvSpPr>
          <p:nvPr>
            <p:ph type="sldImg"/>
          </p:nvPr>
        </p:nvSpPr>
        <p:spPr>
          <a:ln/>
        </p:spPr>
      </p:sp>
      <p:sp>
        <p:nvSpPr>
          <p:cNvPr id="245763" name="Notes Placeholder 2"/>
          <p:cNvSpPr>
            <a:spLocks noGrp="1"/>
          </p:cNvSpPr>
          <p:nvPr>
            <p:ph type="body" idx="1"/>
          </p:nvPr>
        </p:nvSpPr>
        <p:spPr>
          <a:noFill/>
          <a:ln/>
        </p:spPr>
        <p:txBody>
          <a:bodyPr/>
          <a:lstStyle/>
          <a:p>
            <a:pPr eaLnBrk="1" hangingPunct="1"/>
            <a:endParaRPr lang="en-US" smtClean="0"/>
          </a:p>
        </p:txBody>
      </p:sp>
      <p:sp>
        <p:nvSpPr>
          <p:cNvPr id="245764" name="Slide Number Placeholder 3"/>
          <p:cNvSpPr>
            <a:spLocks noGrp="1"/>
          </p:cNvSpPr>
          <p:nvPr>
            <p:ph type="sldNum" sz="quarter" idx="5"/>
          </p:nvPr>
        </p:nvSpPr>
        <p:spPr>
          <a:noFill/>
        </p:spPr>
        <p:txBody>
          <a:bodyPr/>
          <a:lstStyle/>
          <a:p>
            <a:fld id="{F1C6EBB3-68F9-48E4-9C6A-A625E9EA94A7}" type="slidenum">
              <a:rPr lang="ar-SA" smtClean="0"/>
              <a:pPr/>
              <a:t>97</a:t>
            </a:fld>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Slide Image Placeholder 1"/>
          <p:cNvSpPr>
            <a:spLocks noGrp="1" noRot="1" noChangeAspect="1" noTextEdit="1"/>
          </p:cNvSpPr>
          <p:nvPr>
            <p:ph type="sldImg"/>
          </p:nvPr>
        </p:nvSpPr>
        <p:spPr>
          <a:ln/>
        </p:spPr>
      </p:sp>
      <p:sp>
        <p:nvSpPr>
          <p:cNvPr id="246787" name="Notes Placeholder 2"/>
          <p:cNvSpPr>
            <a:spLocks noGrp="1"/>
          </p:cNvSpPr>
          <p:nvPr>
            <p:ph type="body" idx="1"/>
          </p:nvPr>
        </p:nvSpPr>
        <p:spPr>
          <a:noFill/>
          <a:ln/>
        </p:spPr>
        <p:txBody>
          <a:bodyPr/>
          <a:lstStyle/>
          <a:p>
            <a:pPr eaLnBrk="1" hangingPunct="1"/>
            <a:endParaRPr lang="en-US" smtClean="0"/>
          </a:p>
        </p:txBody>
      </p:sp>
      <p:sp>
        <p:nvSpPr>
          <p:cNvPr id="246788" name="Slide Number Placeholder 3"/>
          <p:cNvSpPr>
            <a:spLocks noGrp="1"/>
          </p:cNvSpPr>
          <p:nvPr>
            <p:ph type="sldNum" sz="quarter" idx="5"/>
          </p:nvPr>
        </p:nvSpPr>
        <p:spPr>
          <a:noFill/>
        </p:spPr>
        <p:txBody>
          <a:bodyPr/>
          <a:lstStyle/>
          <a:p>
            <a:fld id="{938A1532-1349-4EC0-8842-9D2E0331AFBA}" type="slidenum">
              <a:rPr lang="ar-SA" smtClean="0"/>
              <a:pPr/>
              <a:t>98</a:t>
            </a:fld>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9218" name="Slide Image Placeholder 1"/>
          <p:cNvSpPr>
            <a:spLocks noGrp="1" noRot="1" noChangeAspect="1" noTextEdit="1"/>
          </p:cNvSpPr>
          <p:nvPr>
            <p:ph type="sldImg"/>
          </p:nvPr>
        </p:nvSpPr>
        <p:spPr bwMode="auto">
          <a:noFill/>
          <a:ln>
            <a:solidFill>
              <a:srgbClr val="000000"/>
            </a:solidFill>
            <a:miter lim="800000"/>
            <a:headEnd/>
            <a:tailEnd/>
          </a:ln>
        </p:spPr>
      </p:sp>
      <p:sp>
        <p:nvSpPr>
          <p:cNvPr id="649219"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6492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7B92B10-27F0-4543-8001-2B75E752156B}" type="slidenum">
              <a:rPr lang="ar-JO" smtClean="0"/>
              <a:pPr/>
              <a:t>99</a:t>
            </a:fld>
            <a:endParaRPr lang="ar-JO"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0242" name="Slide Image Placeholder 1"/>
          <p:cNvSpPr>
            <a:spLocks noGrp="1" noRot="1" noChangeAspect="1" noTextEdit="1"/>
          </p:cNvSpPr>
          <p:nvPr>
            <p:ph type="sldImg"/>
          </p:nvPr>
        </p:nvSpPr>
        <p:spPr bwMode="auto">
          <a:noFill/>
          <a:ln>
            <a:solidFill>
              <a:srgbClr val="000000"/>
            </a:solidFill>
            <a:miter lim="800000"/>
            <a:headEnd/>
            <a:tailEnd/>
          </a:ln>
        </p:spPr>
      </p:sp>
      <p:sp>
        <p:nvSpPr>
          <p:cNvPr id="650243"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65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D728334-E507-4477-BB77-8601D04A5D83}" type="slidenum">
              <a:rPr lang="ar-JO" smtClean="0"/>
              <a:pPr/>
              <a:t>100</a:t>
            </a:fld>
            <a:endParaRPr lang="ar-JO"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1266" name="Slide Image Placeholder 1"/>
          <p:cNvSpPr>
            <a:spLocks noGrp="1" noRot="1" noChangeAspect="1" noTextEdit="1"/>
          </p:cNvSpPr>
          <p:nvPr>
            <p:ph type="sldImg"/>
          </p:nvPr>
        </p:nvSpPr>
        <p:spPr bwMode="auto">
          <a:noFill/>
          <a:ln>
            <a:solidFill>
              <a:srgbClr val="000000"/>
            </a:solidFill>
            <a:miter lim="800000"/>
            <a:headEnd/>
            <a:tailEnd/>
          </a:ln>
        </p:spPr>
      </p:sp>
      <p:sp>
        <p:nvSpPr>
          <p:cNvPr id="651267" name="Notes Placeholder 2"/>
          <p:cNvSpPr>
            <a:spLocks noGrp="1"/>
          </p:cNvSpPr>
          <p:nvPr>
            <p:ph type="body" idx="1"/>
          </p:nvPr>
        </p:nvSpPr>
        <p:spPr bwMode="auto">
          <a:noFill/>
        </p:spPr>
        <p:txBody>
          <a:bodyPr/>
          <a:lstStyle/>
          <a:p>
            <a:endParaRPr lang="ar-JO" smtClean="0"/>
          </a:p>
        </p:txBody>
      </p:sp>
      <p:sp>
        <p:nvSpPr>
          <p:cNvPr id="6512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F7845A0-7D08-4FDE-86B6-87936A0BFC49}" type="slidenum">
              <a:rPr lang="ar-JO" smtClean="0"/>
              <a:pPr/>
              <a:t>101</a:t>
            </a:fld>
            <a:endParaRPr lang="ar-JO"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2290" name="Slide Image Placeholder 1"/>
          <p:cNvSpPr>
            <a:spLocks noGrp="1" noRot="1" noChangeAspect="1" noTextEdit="1"/>
          </p:cNvSpPr>
          <p:nvPr>
            <p:ph type="sldImg"/>
          </p:nvPr>
        </p:nvSpPr>
        <p:spPr bwMode="auto">
          <a:noFill/>
          <a:ln>
            <a:solidFill>
              <a:srgbClr val="000000"/>
            </a:solidFill>
            <a:miter lim="800000"/>
            <a:headEnd/>
            <a:tailEnd/>
          </a:ln>
        </p:spPr>
      </p:sp>
      <p:sp>
        <p:nvSpPr>
          <p:cNvPr id="652291" name="Notes Placeholder 2"/>
          <p:cNvSpPr>
            <a:spLocks noGrp="1"/>
          </p:cNvSpPr>
          <p:nvPr>
            <p:ph type="body" idx="1"/>
          </p:nvPr>
        </p:nvSpPr>
        <p:spPr bwMode="auto">
          <a:noFill/>
        </p:spPr>
        <p:txBody>
          <a:bodyPr/>
          <a:lstStyle/>
          <a:p>
            <a:endParaRPr lang="ar-JO" smtClean="0"/>
          </a:p>
        </p:txBody>
      </p:sp>
      <p:sp>
        <p:nvSpPr>
          <p:cNvPr id="6522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87EA972-6F98-4BB5-8E8C-02AB32519405}" type="slidenum">
              <a:rPr lang="ar-JO" smtClean="0"/>
              <a:pPr/>
              <a:t>102</a:t>
            </a:fld>
            <a:endParaRPr lang="ar-JO"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5650" name="Slide Image Placeholder 1"/>
          <p:cNvSpPr>
            <a:spLocks noGrp="1" noRot="1" noChangeAspect="1" noTextEdit="1"/>
          </p:cNvSpPr>
          <p:nvPr>
            <p:ph type="sldImg"/>
          </p:nvPr>
        </p:nvSpPr>
        <p:spPr bwMode="auto">
          <a:noFill/>
          <a:ln>
            <a:solidFill>
              <a:srgbClr val="000000"/>
            </a:solidFill>
            <a:miter lim="800000"/>
            <a:headEnd/>
            <a:tailEnd/>
          </a:ln>
        </p:spPr>
      </p:sp>
      <p:sp>
        <p:nvSpPr>
          <p:cNvPr id="795651"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7956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BD79C0A-3F1C-4C1B-BEAB-495DA653FC21}" type="slidenum">
              <a:rPr lang="ar-JO" smtClean="0"/>
              <a:pPr/>
              <a:t>105</a:t>
            </a:fld>
            <a:endParaRPr lang="ar-JO"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6674" name="Slide Image Placeholder 1"/>
          <p:cNvSpPr>
            <a:spLocks noGrp="1" noRot="1" noChangeAspect="1" noTextEdit="1"/>
          </p:cNvSpPr>
          <p:nvPr>
            <p:ph type="sldImg"/>
          </p:nvPr>
        </p:nvSpPr>
        <p:spPr bwMode="auto">
          <a:noFill/>
          <a:ln>
            <a:solidFill>
              <a:srgbClr val="000000"/>
            </a:solidFill>
            <a:miter lim="800000"/>
            <a:headEnd/>
            <a:tailEnd/>
          </a:ln>
        </p:spPr>
      </p:sp>
      <p:sp>
        <p:nvSpPr>
          <p:cNvPr id="796675"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796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43890E4-BE04-45BC-A4E4-04BEBA011ABF}" type="slidenum">
              <a:rPr lang="ar-JO" smtClean="0"/>
              <a:pPr/>
              <a:t>106</a:t>
            </a:fld>
            <a:endParaRPr lang="ar-JO"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7698" name="Slide Image Placeholder 1"/>
          <p:cNvSpPr>
            <a:spLocks noGrp="1" noRot="1" noChangeAspect="1" noTextEdit="1"/>
          </p:cNvSpPr>
          <p:nvPr>
            <p:ph type="sldImg"/>
          </p:nvPr>
        </p:nvSpPr>
        <p:spPr bwMode="auto">
          <a:noFill/>
          <a:ln>
            <a:solidFill>
              <a:srgbClr val="000000"/>
            </a:solidFill>
            <a:miter lim="800000"/>
            <a:headEnd/>
            <a:tailEnd/>
          </a:ln>
        </p:spPr>
      </p:sp>
      <p:sp>
        <p:nvSpPr>
          <p:cNvPr id="797699"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7977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8A3AB1C-E619-4B4F-985B-9770DBAA1F05}" type="slidenum">
              <a:rPr lang="ar-JO" smtClean="0"/>
              <a:pPr/>
              <a:t>107</a:t>
            </a:fld>
            <a:endParaRPr lang="ar-JO"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22" name="Slide Image Placeholder 1"/>
          <p:cNvSpPr>
            <a:spLocks noGrp="1" noRot="1" noChangeAspect="1" noTextEdit="1"/>
          </p:cNvSpPr>
          <p:nvPr>
            <p:ph type="sldImg"/>
          </p:nvPr>
        </p:nvSpPr>
        <p:spPr bwMode="auto">
          <a:noFill/>
          <a:ln>
            <a:solidFill>
              <a:srgbClr val="000000"/>
            </a:solidFill>
            <a:miter lim="800000"/>
            <a:headEnd/>
            <a:tailEnd/>
          </a:ln>
        </p:spPr>
      </p:sp>
      <p:sp>
        <p:nvSpPr>
          <p:cNvPr id="798723"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7987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7F0612A-80BE-4D7E-9479-34E5131E3E7F}" type="slidenum">
              <a:rPr lang="ar-JO" smtClean="0"/>
              <a:pPr/>
              <a:t>108</a:t>
            </a:fld>
            <a:endParaRPr lang="ar-JO"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9746" name="Slide Image Placeholder 1"/>
          <p:cNvSpPr>
            <a:spLocks noGrp="1" noRot="1" noChangeAspect="1" noTextEdit="1"/>
          </p:cNvSpPr>
          <p:nvPr>
            <p:ph type="sldImg"/>
          </p:nvPr>
        </p:nvSpPr>
        <p:spPr bwMode="auto">
          <a:noFill/>
          <a:ln>
            <a:solidFill>
              <a:srgbClr val="000000"/>
            </a:solidFill>
            <a:miter lim="800000"/>
            <a:headEnd/>
            <a:tailEnd/>
          </a:ln>
        </p:spPr>
      </p:sp>
      <p:sp>
        <p:nvSpPr>
          <p:cNvPr id="799747"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7997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2BA4285-3199-44AE-9932-090BECCFACEF}" type="slidenum">
              <a:rPr lang="ar-JO" smtClean="0"/>
              <a:pPr/>
              <a:t>109</a:t>
            </a:fld>
            <a:endParaRPr lang="ar-JO"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4578" name="Slide Image Placeholder 1"/>
          <p:cNvSpPr>
            <a:spLocks noGrp="1" noRot="1" noChangeAspect="1" noTextEdit="1"/>
          </p:cNvSpPr>
          <p:nvPr>
            <p:ph type="sldImg"/>
          </p:nvPr>
        </p:nvSpPr>
        <p:spPr bwMode="auto">
          <a:noFill/>
          <a:ln>
            <a:solidFill>
              <a:srgbClr val="000000"/>
            </a:solidFill>
            <a:miter lim="800000"/>
            <a:headEnd/>
            <a:tailEnd/>
          </a:ln>
        </p:spPr>
      </p:sp>
      <p:sp>
        <p:nvSpPr>
          <p:cNvPr id="664579"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6645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41EA90B-DC66-44CA-836A-CAA814DA1FF5}" type="slidenum">
              <a:rPr lang="ar-JO" smtClean="0"/>
              <a:pPr/>
              <a:t>76</a:t>
            </a:fld>
            <a:endParaRPr lang="ar-JO"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02" name="Slide Image Placeholder 1"/>
          <p:cNvSpPr>
            <a:spLocks noGrp="1" noRot="1" noChangeAspect="1" noTextEdit="1"/>
          </p:cNvSpPr>
          <p:nvPr>
            <p:ph type="sldImg"/>
          </p:nvPr>
        </p:nvSpPr>
        <p:spPr bwMode="auto">
          <a:noFill/>
          <a:ln>
            <a:solidFill>
              <a:srgbClr val="000000"/>
            </a:solidFill>
            <a:miter lim="800000"/>
            <a:headEnd/>
            <a:tailEnd/>
          </a:ln>
        </p:spPr>
      </p:sp>
      <p:sp>
        <p:nvSpPr>
          <p:cNvPr id="665603"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6656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0464C1C-5C1C-49B5-B5A2-06F5D3773F69}" type="slidenum">
              <a:rPr lang="ar-JO" smtClean="0"/>
              <a:pPr/>
              <a:t>77</a:t>
            </a:fld>
            <a:endParaRPr lang="ar-JO"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6626" name="Slide Image Placeholder 1"/>
          <p:cNvSpPr>
            <a:spLocks noGrp="1" noRot="1" noChangeAspect="1" noTextEdit="1"/>
          </p:cNvSpPr>
          <p:nvPr>
            <p:ph type="sldImg"/>
          </p:nvPr>
        </p:nvSpPr>
        <p:spPr bwMode="auto">
          <a:noFill/>
          <a:ln>
            <a:solidFill>
              <a:srgbClr val="000000"/>
            </a:solidFill>
            <a:miter lim="800000"/>
            <a:headEnd/>
            <a:tailEnd/>
          </a:ln>
        </p:spPr>
      </p:sp>
      <p:sp>
        <p:nvSpPr>
          <p:cNvPr id="666627"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6666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B706A06-4AC8-4567-B276-6A8CF5A7E8EB}" type="slidenum">
              <a:rPr lang="ar-JO" smtClean="0"/>
              <a:pPr/>
              <a:t>78</a:t>
            </a:fld>
            <a:endParaRPr lang="ar-JO"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7650" name="Slide Image Placeholder 1"/>
          <p:cNvSpPr>
            <a:spLocks noGrp="1" noRot="1" noChangeAspect="1" noTextEdit="1"/>
          </p:cNvSpPr>
          <p:nvPr>
            <p:ph type="sldImg"/>
          </p:nvPr>
        </p:nvSpPr>
        <p:spPr bwMode="auto">
          <a:noFill/>
          <a:ln>
            <a:solidFill>
              <a:srgbClr val="000000"/>
            </a:solidFill>
            <a:miter lim="800000"/>
            <a:headEnd/>
            <a:tailEnd/>
          </a:ln>
        </p:spPr>
      </p:sp>
      <p:sp>
        <p:nvSpPr>
          <p:cNvPr id="667651"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6676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576196F-D26F-4D96-9E8A-CB5E4BCF19D0}" type="slidenum">
              <a:rPr lang="ar-JO" smtClean="0"/>
              <a:pPr/>
              <a:t>79</a:t>
            </a:fld>
            <a:endParaRPr lang="ar-JO"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8674" name="Slide Image Placeholder 1"/>
          <p:cNvSpPr>
            <a:spLocks noGrp="1" noRot="1" noChangeAspect="1" noTextEdit="1"/>
          </p:cNvSpPr>
          <p:nvPr>
            <p:ph type="sldImg"/>
          </p:nvPr>
        </p:nvSpPr>
        <p:spPr bwMode="auto">
          <a:noFill/>
          <a:ln>
            <a:solidFill>
              <a:srgbClr val="000000"/>
            </a:solidFill>
            <a:miter lim="800000"/>
            <a:headEnd/>
            <a:tailEnd/>
          </a:ln>
        </p:spPr>
      </p:sp>
      <p:sp>
        <p:nvSpPr>
          <p:cNvPr id="668675"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66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A1BF5E6-2E2F-445A-9988-03284FD0FC6F}" type="slidenum">
              <a:rPr lang="ar-JO" smtClean="0"/>
              <a:pPr/>
              <a:t>80</a:t>
            </a:fld>
            <a:endParaRPr lang="ar-JO"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9698" name="Slide Image Placeholder 1"/>
          <p:cNvSpPr>
            <a:spLocks noGrp="1" noRot="1" noChangeAspect="1" noTextEdit="1"/>
          </p:cNvSpPr>
          <p:nvPr>
            <p:ph type="sldImg"/>
          </p:nvPr>
        </p:nvSpPr>
        <p:spPr bwMode="auto">
          <a:noFill/>
          <a:ln>
            <a:solidFill>
              <a:srgbClr val="000000"/>
            </a:solidFill>
            <a:miter lim="800000"/>
            <a:headEnd/>
            <a:tailEnd/>
          </a:ln>
        </p:spPr>
      </p:sp>
      <p:sp>
        <p:nvSpPr>
          <p:cNvPr id="669699"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6697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23AE3F7-C3A3-4CC2-AFD4-540CAFD23942}" type="slidenum">
              <a:rPr lang="ar-JO" smtClean="0"/>
              <a:pPr/>
              <a:t>81</a:t>
            </a:fld>
            <a:endParaRPr lang="ar-JO"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6C6E215-8576-44E2-8FDB-5175E614AE45}" type="datetimeFigureOut">
              <a:rPr lang="ar-JO" smtClean="0"/>
              <a:pPr/>
              <a:t>08/10/1433</a:t>
            </a:fld>
            <a:endParaRPr lang="ar-JO"/>
          </a:p>
        </p:txBody>
      </p:sp>
      <p:sp>
        <p:nvSpPr>
          <p:cNvPr id="19" name="Footer Placeholder 18"/>
          <p:cNvSpPr>
            <a:spLocks noGrp="1"/>
          </p:cNvSpPr>
          <p:nvPr>
            <p:ph type="ftr" sz="quarter" idx="11"/>
          </p:nvPr>
        </p:nvSpPr>
        <p:spPr/>
        <p:txBody>
          <a:bodyPr/>
          <a:lstStyle/>
          <a:p>
            <a:endParaRPr lang="ar-JO"/>
          </a:p>
        </p:txBody>
      </p:sp>
      <p:sp>
        <p:nvSpPr>
          <p:cNvPr id="27" name="Slide Number Placeholder 26"/>
          <p:cNvSpPr>
            <a:spLocks noGrp="1"/>
          </p:cNvSpPr>
          <p:nvPr>
            <p:ph type="sldNum" sz="quarter" idx="12"/>
          </p:nvPr>
        </p:nvSpPr>
        <p:spPr/>
        <p:txBody>
          <a:bodyPr/>
          <a:lstStyle/>
          <a:p>
            <a:fld id="{B57785BF-48E5-4312-BB2D-070E0E68EB51}" type="slidenum">
              <a:rPr lang="ar-JO" smtClean="0"/>
              <a:pPr/>
              <a:t>‹#›</a:t>
            </a:fld>
            <a:endParaRPr lang="ar-JO"/>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6C6E215-8576-44E2-8FDB-5175E614AE45}" type="datetimeFigureOut">
              <a:rPr lang="ar-JO" smtClean="0"/>
              <a:pPr/>
              <a:t>08/10/1433</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B57785BF-48E5-4312-BB2D-070E0E68EB51}" type="slidenum">
              <a:rPr lang="ar-JO" smtClean="0"/>
              <a:pPr/>
              <a:t>‹#›</a:t>
            </a:fld>
            <a:endParaRPr lang="ar-J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6C6E215-8576-44E2-8FDB-5175E614AE45}" type="datetimeFigureOut">
              <a:rPr lang="ar-JO" smtClean="0"/>
              <a:pPr/>
              <a:t>08/10/1433</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B57785BF-48E5-4312-BB2D-070E0E68EB51}" type="slidenum">
              <a:rPr lang="ar-JO" smtClean="0"/>
              <a:pPr/>
              <a:t>‹#›</a:t>
            </a:fld>
            <a:endParaRPr lang="ar-J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6C6E215-8576-44E2-8FDB-5175E614AE45}" type="datetimeFigureOut">
              <a:rPr lang="ar-JO" smtClean="0"/>
              <a:pPr/>
              <a:t>08/10/1433</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B57785BF-48E5-4312-BB2D-070E0E68EB51}" type="slidenum">
              <a:rPr lang="ar-JO" smtClean="0"/>
              <a:pPr/>
              <a:t>‹#›</a:t>
            </a:fld>
            <a:endParaRPr lang="ar-J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6C6E215-8576-44E2-8FDB-5175E614AE45}" type="datetimeFigureOut">
              <a:rPr lang="ar-JO" smtClean="0"/>
              <a:pPr/>
              <a:t>08/10/1433</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B57785BF-48E5-4312-BB2D-070E0E68EB51}" type="slidenum">
              <a:rPr lang="ar-JO" smtClean="0"/>
              <a:pPr/>
              <a:t>‹#›</a:t>
            </a:fld>
            <a:endParaRPr lang="ar-JO"/>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6C6E215-8576-44E2-8FDB-5175E614AE45}" type="datetimeFigureOut">
              <a:rPr lang="ar-JO" smtClean="0"/>
              <a:pPr/>
              <a:t>08/10/1433</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B57785BF-48E5-4312-BB2D-070E0E68EB51}" type="slidenum">
              <a:rPr lang="ar-JO" smtClean="0"/>
              <a:pPr/>
              <a:t>‹#›</a:t>
            </a:fld>
            <a:endParaRPr lang="ar-J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6C6E215-8576-44E2-8FDB-5175E614AE45}" type="datetimeFigureOut">
              <a:rPr lang="ar-JO" smtClean="0"/>
              <a:pPr/>
              <a:t>08/10/1433</a:t>
            </a:fld>
            <a:endParaRPr lang="ar-JO"/>
          </a:p>
        </p:txBody>
      </p:sp>
      <p:sp>
        <p:nvSpPr>
          <p:cNvPr id="8" name="Footer Placeholder 7"/>
          <p:cNvSpPr>
            <a:spLocks noGrp="1"/>
          </p:cNvSpPr>
          <p:nvPr>
            <p:ph type="ftr" sz="quarter" idx="11"/>
          </p:nvPr>
        </p:nvSpPr>
        <p:spPr/>
        <p:txBody>
          <a:bodyPr/>
          <a:lstStyle/>
          <a:p>
            <a:endParaRPr lang="ar-JO"/>
          </a:p>
        </p:txBody>
      </p:sp>
      <p:sp>
        <p:nvSpPr>
          <p:cNvPr id="9" name="Slide Number Placeholder 8"/>
          <p:cNvSpPr>
            <a:spLocks noGrp="1"/>
          </p:cNvSpPr>
          <p:nvPr>
            <p:ph type="sldNum" sz="quarter" idx="12"/>
          </p:nvPr>
        </p:nvSpPr>
        <p:spPr/>
        <p:txBody>
          <a:bodyPr/>
          <a:lstStyle/>
          <a:p>
            <a:fld id="{B57785BF-48E5-4312-BB2D-070E0E68EB51}" type="slidenum">
              <a:rPr lang="ar-JO" smtClean="0"/>
              <a:pPr/>
              <a:t>‹#›</a:t>
            </a:fld>
            <a:endParaRPr lang="ar-J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6C6E215-8576-44E2-8FDB-5175E614AE45}" type="datetimeFigureOut">
              <a:rPr lang="ar-JO" smtClean="0"/>
              <a:pPr/>
              <a:t>08/10/1433</a:t>
            </a:fld>
            <a:endParaRPr lang="ar-JO"/>
          </a:p>
        </p:txBody>
      </p:sp>
      <p:sp>
        <p:nvSpPr>
          <p:cNvPr id="4" name="Footer Placeholder 3"/>
          <p:cNvSpPr>
            <a:spLocks noGrp="1"/>
          </p:cNvSpPr>
          <p:nvPr>
            <p:ph type="ftr" sz="quarter" idx="11"/>
          </p:nvPr>
        </p:nvSpPr>
        <p:spPr/>
        <p:txBody>
          <a:bodyPr/>
          <a:lstStyle/>
          <a:p>
            <a:endParaRPr lang="ar-JO"/>
          </a:p>
        </p:txBody>
      </p:sp>
      <p:sp>
        <p:nvSpPr>
          <p:cNvPr id="5" name="Slide Number Placeholder 4"/>
          <p:cNvSpPr>
            <a:spLocks noGrp="1"/>
          </p:cNvSpPr>
          <p:nvPr>
            <p:ph type="sldNum" sz="quarter" idx="12"/>
          </p:nvPr>
        </p:nvSpPr>
        <p:spPr/>
        <p:txBody>
          <a:bodyPr/>
          <a:lstStyle/>
          <a:p>
            <a:fld id="{B57785BF-48E5-4312-BB2D-070E0E68EB51}" type="slidenum">
              <a:rPr lang="ar-JO" smtClean="0"/>
              <a:pPr/>
              <a:t>‹#›</a:t>
            </a:fld>
            <a:endParaRPr lang="ar-J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C6E215-8576-44E2-8FDB-5175E614AE45}" type="datetimeFigureOut">
              <a:rPr lang="ar-JO" smtClean="0"/>
              <a:pPr/>
              <a:t>08/10/1433</a:t>
            </a:fld>
            <a:endParaRPr lang="ar-JO"/>
          </a:p>
        </p:txBody>
      </p:sp>
      <p:sp>
        <p:nvSpPr>
          <p:cNvPr id="3" name="Footer Placeholder 2"/>
          <p:cNvSpPr>
            <a:spLocks noGrp="1"/>
          </p:cNvSpPr>
          <p:nvPr>
            <p:ph type="ftr" sz="quarter" idx="11"/>
          </p:nvPr>
        </p:nvSpPr>
        <p:spPr/>
        <p:txBody>
          <a:bodyPr/>
          <a:lstStyle/>
          <a:p>
            <a:endParaRPr lang="ar-JO"/>
          </a:p>
        </p:txBody>
      </p:sp>
      <p:sp>
        <p:nvSpPr>
          <p:cNvPr id="4" name="Slide Number Placeholder 3"/>
          <p:cNvSpPr>
            <a:spLocks noGrp="1"/>
          </p:cNvSpPr>
          <p:nvPr>
            <p:ph type="sldNum" sz="quarter" idx="12"/>
          </p:nvPr>
        </p:nvSpPr>
        <p:spPr/>
        <p:txBody>
          <a:bodyPr/>
          <a:lstStyle/>
          <a:p>
            <a:fld id="{B57785BF-48E5-4312-BB2D-070E0E68EB51}" type="slidenum">
              <a:rPr lang="ar-JO" smtClean="0"/>
              <a:pPr/>
              <a:t>‹#›</a:t>
            </a:fld>
            <a:endParaRPr lang="ar-J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6C6E215-8576-44E2-8FDB-5175E614AE45}" type="datetimeFigureOut">
              <a:rPr lang="ar-JO" smtClean="0"/>
              <a:pPr/>
              <a:t>08/10/1433</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B57785BF-48E5-4312-BB2D-070E0E68EB51}" type="slidenum">
              <a:rPr lang="ar-JO" smtClean="0"/>
              <a:pPr/>
              <a:t>‹#›</a:t>
            </a:fld>
            <a:endParaRPr lang="ar-J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6C6E215-8576-44E2-8FDB-5175E614AE45}" type="datetimeFigureOut">
              <a:rPr lang="ar-JO" smtClean="0"/>
              <a:pPr/>
              <a:t>08/10/1433</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a:xfrm>
            <a:off x="8077200" y="6356350"/>
            <a:ext cx="609600" cy="365125"/>
          </a:xfrm>
        </p:spPr>
        <p:txBody>
          <a:bodyPr/>
          <a:lstStyle/>
          <a:p>
            <a:fld id="{B57785BF-48E5-4312-BB2D-070E0E68EB51}" type="slidenum">
              <a:rPr lang="ar-JO" smtClean="0"/>
              <a:pPr/>
              <a:t>‹#›</a:t>
            </a:fld>
            <a:endParaRPr lang="ar-JO"/>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6C6E215-8576-44E2-8FDB-5175E614AE45}" type="datetimeFigureOut">
              <a:rPr lang="ar-JO" smtClean="0"/>
              <a:pPr/>
              <a:t>08/10/1433</a:t>
            </a:fld>
            <a:endParaRPr lang="ar-JO"/>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JO"/>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57785BF-48E5-4312-BB2D-070E0E68EB51}" type="slidenum">
              <a:rPr lang="ar-JO" smtClean="0"/>
              <a:pPr/>
              <a:t>‹#›</a:t>
            </a:fld>
            <a:endParaRPr lang="ar-JO"/>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hyperlink" Target="http://www.google.com/imgres?imgurl=http://www.ruiterhygiene.nl/images/haccp.jpg&amp;imgrefurl=http://www.ruiterhygiene.nl/index.php?page=025&amp;h=450&amp;w=450&amp;sz=57&amp;tbnid=zLBiqzzGUzjA5M::&amp;tbnh=127&amp;tbnw=127&amp;prev=/images?q=HACCP&amp;hl=en&amp;usg=__LD_Mai86rw7ZpM2t32l8nn8QVLE=&amp;sa=X&amp;oi=image_result&amp;resnum=6&amp;ct=image&amp;cd=1"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600200"/>
            <a:ext cx="8915400" cy="1470025"/>
          </a:xfrm>
        </p:spPr>
        <p:txBody>
          <a:bodyPr>
            <a:normAutofit fontScale="90000"/>
          </a:bodyPr>
          <a:lstStyle/>
          <a:p>
            <a:r>
              <a:rPr lang="en-US" sz="6000" b="1" dirty="0" smtClean="0"/>
              <a:t>Good Manufacturing Practices</a:t>
            </a:r>
            <a:br>
              <a:rPr lang="en-US" sz="6000" b="1" dirty="0" smtClean="0"/>
            </a:br>
            <a:r>
              <a:rPr lang="en-US" sz="6000" b="1" dirty="0" smtClean="0"/>
              <a:t>GMP</a:t>
            </a:r>
            <a:br>
              <a:rPr lang="en-US" sz="6000" b="1" dirty="0" smtClean="0"/>
            </a:br>
            <a:r>
              <a:rPr lang="ar-JO" sz="6000" b="1" dirty="0" smtClean="0"/>
              <a:t>ممارسات التصنيع الجيد</a:t>
            </a:r>
            <a:endParaRPr lang="ar-JO" sz="6000" b="1" dirty="0"/>
          </a:p>
        </p:txBody>
      </p:sp>
      <p:sp>
        <p:nvSpPr>
          <p:cNvPr id="3" name="Subtitle 2"/>
          <p:cNvSpPr>
            <a:spLocks noGrp="1"/>
          </p:cNvSpPr>
          <p:nvPr>
            <p:ph type="subTitle" idx="1"/>
          </p:nvPr>
        </p:nvSpPr>
        <p:spPr/>
        <p:txBody>
          <a:bodyPr>
            <a:normAutofit fontScale="70000" lnSpcReduction="20000"/>
          </a:bodyPr>
          <a:lstStyle/>
          <a:p>
            <a:r>
              <a:rPr lang="en-US" b="1" dirty="0" smtClean="0"/>
              <a:t>Part II</a:t>
            </a:r>
          </a:p>
          <a:p>
            <a:r>
              <a:rPr lang="en-US" sz="5400" b="1" dirty="0" smtClean="0"/>
              <a:t>General</a:t>
            </a:r>
          </a:p>
          <a:p>
            <a:r>
              <a:rPr lang="ar-SA" sz="5400" b="1" dirty="0" smtClean="0"/>
              <a:t>جمعية الشركات الصناعية الصغيرة والمتوسطة</a:t>
            </a:r>
            <a:endParaRPr lang="ar-JO" sz="54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تعريف</a:t>
            </a:r>
            <a:endParaRPr lang="ar-JO" b="1" dirty="0"/>
          </a:p>
        </p:txBody>
      </p:sp>
      <p:sp>
        <p:nvSpPr>
          <p:cNvPr id="3" name="Content Placeholder 2"/>
          <p:cNvSpPr>
            <a:spLocks noGrp="1"/>
          </p:cNvSpPr>
          <p:nvPr>
            <p:ph idx="1"/>
          </p:nvPr>
        </p:nvSpPr>
        <p:spPr/>
        <p:txBody>
          <a:bodyPr/>
          <a:lstStyle/>
          <a:p>
            <a:r>
              <a:rPr lang="en-US" sz="2800" b="1" dirty="0" smtClean="0"/>
              <a:t>That combination of manufacturing and quality control procedures aimed at ensuring that products are consistently manufactured to their specifications.</a:t>
            </a:r>
          </a:p>
          <a:p>
            <a:r>
              <a:rPr lang="ar-JO" sz="2800" b="1" dirty="0" smtClean="0"/>
              <a:t>.. هذا المزيج من تعليمات الإنتاج وضبط الجودة يهدف إلى ضمان الخروج بمنتجات مطابقة للمواصفات الخاصة بها على الدوام.   </a:t>
            </a:r>
            <a:endParaRPr lang="en-US" sz="2800" b="1" dirty="0" smtClean="0"/>
          </a:p>
          <a:p>
            <a:endParaRPr lang="ar-JO" dirty="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a:xfrm>
            <a:off x="228600" y="457200"/>
            <a:ext cx="8610600" cy="914400"/>
          </a:xfrm>
          <a:noFill/>
          <a:ln cap="flat">
            <a:solidFill>
              <a:srgbClr val="00FF00"/>
            </a:solidFill>
          </a:ln>
        </p:spPr>
        <p:txBody>
          <a:bodyPr anchor="ctr"/>
          <a:lstStyle/>
          <a:p>
            <a:pPr eaLnBrk="1" hangingPunct="1"/>
            <a:r>
              <a:rPr lang="ar-JO" sz="5400" b="1" smtClean="0">
                <a:solidFill>
                  <a:schemeClr val="accent2"/>
                </a:solidFill>
              </a:rPr>
              <a:t>ستة سيجما</a:t>
            </a:r>
            <a:r>
              <a:rPr lang="ar-SA" sz="4000" b="1" smtClean="0">
                <a:solidFill>
                  <a:schemeClr val="accent2"/>
                </a:solidFill>
              </a:rPr>
              <a:t> </a:t>
            </a:r>
            <a:endParaRPr lang="en-US" sz="4000" b="1" smtClean="0">
              <a:solidFill>
                <a:schemeClr val="accent2"/>
              </a:solidFill>
            </a:endParaRPr>
          </a:p>
        </p:txBody>
      </p:sp>
      <p:sp>
        <p:nvSpPr>
          <p:cNvPr id="150531" name="Rectangle 3"/>
          <p:cNvSpPr>
            <a:spLocks noChangeArrowheads="1"/>
          </p:cNvSpPr>
          <p:nvPr/>
        </p:nvSpPr>
        <p:spPr bwMode="auto">
          <a:xfrm>
            <a:off x="0" y="1571625"/>
            <a:ext cx="8839200" cy="3540125"/>
          </a:xfrm>
          <a:prstGeom prst="rect">
            <a:avLst/>
          </a:prstGeom>
          <a:noFill/>
          <a:ln w="9525">
            <a:noFill/>
            <a:miter lim="800000"/>
            <a:headEnd/>
            <a:tailEnd/>
          </a:ln>
        </p:spPr>
        <p:txBody>
          <a:bodyPr>
            <a:spAutoFit/>
          </a:bodyPr>
          <a:lstStyle/>
          <a:p>
            <a:pPr marL="193675" indent="-193675" algn="r" rtl="1" eaLnBrk="0" hangingPunct="0">
              <a:spcBef>
                <a:spcPct val="0"/>
              </a:spcBef>
              <a:buClr>
                <a:srgbClr val="FFFF00"/>
              </a:buClr>
              <a:buSzPct val="130000"/>
              <a:buFontTx/>
              <a:buChar char="•"/>
              <a:tabLst>
                <a:tab pos="193675" algn="l"/>
              </a:tabLst>
            </a:pPr>
            <a:r>
              <a:rPr lang="ar-JO" sz="3200" b="1" dirty="0">
                <a:solidFill>
                  <a:srgbClr val="000000"/>
                </a:solidFill>
                <a:cs typeface="Times New Roman" pitchFamily="18" charset="0"/>
              </a:rPr>
              <a:t>نظام جودة تم تطويره في شركة موتورولا في الثمانينات</a:t>
            </a:r>
            <a:r>
              <a:rPr lang="ar-SA" sz="3200" b="1" dirty="0">
                <a:solidFill>
                  <a:srgbClr val="000000"/>
                </a:solidFill>
                <a:cs typeface="Times New Roman" pitchFamily="18" charset="0"/>
              </a:rPr>
              <a:t>.</a:t>
            </a:r>
            <a:endParaRPr lang="ar-JO" sz="3200" b="1" dirty="0">
              <a:solidFill>
                <a:srgbClr val="000000"/>
              </a:solidFill>
              <a:cs typeface="Times New Roman" pitchFamily="18" charset="0"/>
            </a:endParaRPr>
          </a:p>
          <a:p>
            <a:pPr marL="193675" indent="-193675" algn="r" rtl="1" eaLnBrk="0" hangingPunct="0">
              <a:spcBef>
                <a:spcPct val="0"/>
              </a:spcBef>
              <a:buClr>
                <a:srgbClr val="FFFF00"/>
              </a:buClr>
              <a:buSzPct val="130000"/>
              <a:buFontTx/>
              <a:buChar char="•"/>
              <a:tabLst>
                <a:tab pos="193675" algn="l"/>
              </a:tabLst>
            </a:pPr>
            <a:r>
              <a:rPr lang="ar-JO" sz="3200" b="1" dirty="0">
                <a:solidFill>
                  <a:srgbClr val="000000"/>
                </a:solidFill>
                <a:cs typeface="Times New Roman" pitchFamily="18" charset="0"/>
              </a:rPr>
              <a:t>يركز على السيطرة على العملية </a:t>
            </a:r>
            <a:r>
              <a:rPr lang="en-US" sz="3200" b="1" dirty="0">
                <a:solidFill>
                  <a:srgbClr val="000000"/>
                </a:solidFill>
                <a:cs typeface="Times New Roman" pitchFamily="18" charset="0"/>
              </a:rPr>
              <a:t>process</a:t>
            </a:r>
            <a:r>
              <a:rPr lang="ar-JO" sz="3200" b="1" dirty="0">
                <a:solidFill>
                  <a:srgbClr val="000000"/>
                </a:solidFill>
                <a:cs typeface="Times New Roman" pitchFamily="18" charset="0"/>
              </a:rPr>
              <a:t> حتى النقطة التي تصبح فيها الإنحرافات المعيارية 3.4 في المليون.</a:t>
            </a:r>
          </a:p>
          <a:p>
            <a:pPr marL="193675" indent="-193675" algn="r" rtl="1" eaLnBrk="0" hangingPunct="0">
              <a:spcBef>
                <a:spcPct val="0"/>
              </a:spcBef>
              <a:buClr>
                <a:srgbClr val="FFFF00"/>
              </a:buClr>
              <a:buSzPct val="130000"/>
              <a:buFontTx/>
              <a:buChar char="•"/>
              <a:tabLst>
                <a:tab pos="193675" algn="l"/>
              </a:tabLst>
            </a:pPr>
            <a:r>
              <a:rPr lang="ar-JO" sz="3200" b="1" dirty="0">
                <a:solidFill>
                  <a:srgbClr val="000000"/>
                </a:solidFill>
                <a:cs typeface="Times New Roman" pitchFamily="18" charset="0"/>
              </a:rPr>
              <a:t>أو أخطاء تقترب من الصفر.</a:t>
            </a:r>
          </a:p>
          <a:p>
            <a:pPr marL="193675" indent="-193675" algn="r" rtl="1" eaLnBrk="0" hangingPunct="0">
              <a:spcBef>
                <a:spcPct val="0"/>
              </a:spcBef>
              <a:buClr>
                <a:srgbClr val="FFFF00"/>
              </a:buClr>
              <a:buSzPct val="130000"/>
              <a:buFontTx/>
              <a:buChar char="•"/>
              <a:tabLst>
                <a:tab pos="193675" algn="l"/>
              </a:tabLst>
            </a:pPr>
            <a:r>
              <a:rPr lang="ar-JO" sz="3200" b="1" dirty="0">
                <a:solidFill>
                  <a:srgbClr val="000000"/>
                </a:solidFill>
                <a:cs typeface="Times New Roman" pitchFamily="18" charset="0"/>
              </a:rPr>
              <a:t>قرر مهندسو موتورولا إعتماد جزء من مليون بدل جزء من ألف نتيجة لزيادة التعقيد في الصناعات الإلكترونية.</a:t>
            </a:r>
          </a:p>
          <a:p>
            <a:pPr marL="193675" indent="-193675" eaLnBrk="0" hangingPunct="0">
              <a:spcBef>
                <a:spcPct val="0"/>
              </a:spcBef>
              <a:buClr>
                <a:srgbClr val="FFFF00"/>
              </a:buClr>
              <a:buSzPct val="130000"/>
              <a:buFontTx/>
              <a:buChar char="•"/>
              <a:tabLst>
                <a:tab pos="193675" algn="l"/>
              </a:tabLst>
            </a:pPr>
            <a:endParaRPr lang="ar-JO" sz="3200" b="1" dirty="0">
              <a:solidFill>
                <a:srgbClr val="000000"/>
              </a:solidFill>
              <a:cs typeface="Times New Roman" pitchFamily="18" charset="0"/>
            </a:endParaRPr>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Title 1"/>
          <p:cNvSpPr>
            <a:spLocks noGrp="1"/>
          </p:cNvSpPr>
          <p:nvPr>
            <p:ph type="title"/>
          </p:nvPr>
        </p:nvSpPr>
        <p:spPr/>
        <p:txBody>
          <a:bodyPr/>
          <a:lstStyle/>
          <a:p>
            <a:r>
              <a:rPr lang="ar-JO" sz="4400" b="1" smtClean="0">
                <a:solidFill>
                  <a:schemeClr val="accent2"/>
                </a:solidFill>
              </a:rPr>
              <a:t>ستة سيجما</a:t>
            </a:r>
            <a:r>
              <a:rPr lang="ar-SA" sz="3200" b="1" smtClean="0">
                <a:solidFill>
                  <a:schemeClr val="accent2"/>
                </a:solidFill>
              </a:rPr>
              <a:t> </a:t>
            </a:r>
            <a:endParaRPr lang="ar-JO" smtClean="0"/>
          </a:p>
        </p:txBody>
      </p:sp>
      <p:sp>
        <p:nvSpPr>
          <p:cNvPr id="3" name="Content Placeholder 2"/>
          <p:cNvSpPr>
            <a:spLocks noGrp="1"/>
          </p:cNvSpPr>
          <p:nvPr>
            <p:ph idx="1"/>
          </p:nvPr>
        </p:nvSpPr>
        <p:spPr>
          <a:xfrm>
            <a:off x="457200" y="2133600"/>
            <a:ext cx="8229600" cy="4389120"/>
          </a:xfrm>
        </p:spPr>
        <p:txBody>
          <a:bodyPr>
            <a:normAutofit/>
          </a:bodyPr>
          <a:lstStyle/>
          <a:p>
            <a:pPr marL="193675" indent="-193675" algn="r" rtl="1">
              <a:spcBef>
                <a:spcPct val="0"/>
              </a:spcBef>
              <a:buClr>
                <a:srgbClr val="FFFF00"/>
              </a:buClr>
              <a:buSzPct val="130000"/>
              <a:buFontTx/>
              <a:buChar char="•"/>
              <a:tabLst>
                <a:tab pos="193675" algn="l"/>
              </a:tabLst>
              <a:defRPr/>
            </a:pPr>
            <a:r>
              <a:rPr lang="ar-JO" sz="3200" b="1" dirty="0" smtClean="0">
                <a:solidFill>
                  <a:srgbClr val="000000"/>
                </a:solidFill>
                <a:cs typeface="Times New Roman" pitchFamily="18" charset="0"/>
              </a:rPr>
              <a:t>الإنحرافات المعيارية </a:t>
            </a:r>
            <a:r>
              <a:rPr lang="en-US" sz="3200" b="1" dirty="0" smtClean="0">
                <a:solidFill>
                  <a:srgbClr val="000000"/>
                </a:solidFill>
                <a:cs typeface="Times New Roman" pitchFamily="18" charset="0"/>
              </a:rPr>
              <a:t>standard deviation</a:t>
            </a:r>
            <a:r>
              <a:rPr lang="ar-JO" sz="3200" b="1" dirty="0" smtClean="0">
                <a:solidFill>
                  <a:srgbClr val="000000"/>
                </a:solidFill>
                <a:cs typeface="Times New Roman" pitchFamily="18" charset="0"/>
              </a:rPr>
              <a:t> هي الإنحراف عن الخط المركزي في جدول السيطرة العملياتية  </a:t>
            </a:r>
            <a:r>
              <a:rPr lang="en-US" sz="3200" b="1" dirty="0" smtClean="0">
                <a:solidFill>
                  <a:srgbClr val="000000"/>
                </a:solidFill>
                <a:cs typeface="Times New Roman" pitchFamily="18" charset="0"/>
              </a:rPr>
              <a:t>process control chart</a:t>
            </a:r>
            <a:r>
              <a:rPr lang="ar-JO" sz="3200" b="1" dirty="0" smtClean="0">
                <a:solidFill>
                  <a:srgbClr val="000000"/>
                </a:solidFill>
                <a:cs typeface="Times New Roman" pitchFamily="18" charset="0"/>
              </a:rPr>
              <a:t>. </a:t>
            </a:r>
          </a:p>
          <a:p>
            <a:pPr marL="193675" indent="-193675" algn="r" rtl="1">
              <a:spcBef>
                <a:spcPct val="0"/>
              </a:spcBef>
              <a:buClr>
                <a:srgbClr val="FFFF00"/>
              </a:buClr>
              <a:buSzPct val="130000"/>
              <a:buFontTx/>
              <a:buChar char="•"/>
              <a:tabLst>
                <a:tab pos="193675" algn="l"/>
              </a:tabLst>
              <a:defRPr/>
            </a:pPr>
            <a:r>
              <a:rPr lang="ar-JO" sz="3200" b="1" dirty="0" smtClean="0">
                <a:solidFill>
                  <a:srgbClr val="000000"/>
                </a:solidFill>
                <a:cs typeface="Times New Roman" pitchFamily="18" charset="0"/>
              </a:rPr>
              <a:t>الإنحراف المعياري هو متوسط المتوسط.</a:t>
            </a:r>
          </a:p>
          <a:p>
            <a:pPr marL="193675" indent="-193675" algn="r" rtl="1">
              <a:spcBef>
                <a:spcPct val="0"/>
              </a:spcBef>
              <a:buClr>
                <a:srgbClr val="FFFF00"/>
              </a:buClr>
              <a:buSzPct val="130000"/>
              <a:buFontTx/>
              <a:buChar char="•"/>
              <a:tabLst>
                <a:tab pos="193675" algn="l"/>
              </a:tabLst>
              <a:defRPr/>
            </a:pPr>
            <a:r>
              <a:rPr lang="ar-JO" sz="3200" b="1" dirty="0" smtClean="0">
                <a:solidFill>
                  <a:srgbClr val="000000"/>
                </a:solidFill>
                <a:cs typeface="Times New Roman" pitchFamily="18" charset="0"/>
              </a:rPr>
              <a:t>الإنحراف المعياري هو مقياس لمدى تبعثر البيانات.</a:t>
            </a:r>
          </a:p>
          <a:p>
            <a:pPr>
              <a:defRPr/>
            </a:pPr>
            <a:endParaRPr lang="ar-JO" sz="3200" dirty="0"/>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Title 1"/>
          <p:cNvSpPr>
            <a:spLocks noGrp="1"/>
          </p:cNvSpPr>
          <p:nvPr>
            <p:ph type="title"/>
          </p:nvPr>
        </p:nvSpPr>
        <p:spPr/>
        <p:txBody>
          <a:bodyPr/>
          <a:lstStyle/>
          <a:p>
            <a:r>
              <a:rPr lang="ar-JO" sz="5400" b="1" smtClean="0"/>
              <a:t>أركان النظام</a:t>
            </a:r>
          </a:p>
        </p:txBody>
      </p:sp>
      <p:sp>
        <p:nvSpPr>
          <p:cNvPr id="3" name="Content Placeholder 2"/>
          <p:cNvSpPr>
            <a:spLocks noGrp="1"/>
          </p:cNvSpPr>
          <p:nvPr>
            <p:ph idx="1"/>
          </p:nvPr>
        </p:nvSpPr>
        <p:spPr/>
        <p:txBody>
          <a:bodyPr/>
          <a:lstStyle/>
          <a:p>
            <a:pPr algn="r" rtl="1">
              <a:defRPr/>
            </a:pPr>
            <a:r>
              <a:rPr lang="ar-JO" sz="3200" b="1" dirty="0" smtClean="0"/>
              <a:t>يوجد ثلاث أبعاد لنظام الستة سيجما:</a:t>
            </a:r>
          </a:p>
          <a:p>
            <a:pPr marL="514350" indent="-514350" algn="r" rtl="1">
              <a:buFont typeface="+mj-lt"/>
              <a:buAutoNum type="arabicPeriod"/>
              <a:defRPr/>
            </a:pPr>
            <a:r>
              <a:rPr lang="ar-JO" sz="3200" b="1" dirty="0" smtClean="0"/>
              <a:t>البعد الفلسفي الثقافي العقيدي – القناعة بالتوجهات.</a:t>
            </a:r>
          </a:p>
          <a:p>
            <a:pPr marL="514350" indent="-514350" algn="r" rtl="1">
              <a:buFont typeface="+mj-lt"/>
              <a:buAutoNum type="arabicPeriod"/>
              <a:defRPr/>
            </a:pPr>
            <a:r>
              <a:rPr lang="ar-JO" sz="3200" b="1" dirty="0" smtClean="0"/>
              <a:t>البعد التنفيذي الإجرائي – تطبيق الأساليب والأدوات.</a:t>
            </a:r>
          </a:p>
          <a:p>
            <a:pPr marL="514350" indent="-514350" algn="r" rtl="1">
              <a:buFont typeface="+mj-lt"/>
              <a:buAutoNum type="arabicPeriod"/>
              <a:defRPr/>
            </a:pPr>
            <a:r>
              <a:rPr lang="ar-JO" sz="3200" b="1" dirty="0" smtClean="0"/>
              <a:t>البعد الكمي الرقمي المعني - إحتساب البيانات والنتائج. </a:t>
            </a:r>
            <a:endParaRPr lang="ar-JO" sz="3200" b="1" dirty="0"/>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LEAN</a:t>
            </a:r>
            <a:endParaRPr lang="ar-JO" dirty="0"/>
          </a:p>
        </p:txBody>
      </p:sp>
      <p:sp>
        <p:nvSpPr>
          <p:cNvPr id="3" name="Content Placeholder 2"/>
          <p:cNvSpPr>
            <a:spLocks noGrp="1"/>
          </p:cNvSpPr>
          <p:nvPr>
            <p:ph idx="1"/>
          </p:nvPr>
        </p:nvSpPr>
        <p:spPr>
          <a:xfrm>
            <a:off x="457200" y="2209800"/>
            <a:ext cx="8229600" cy="4389120"/>
          </a:xfrm>
        </p:spPr>
        <p:txBody>
          <a:bodyPr/>
          <a:lstStyle/>
          <a:p>
            <a:pPr algn="r" rtl="1"/>
            <a:r>
              <a:rPr lang="ar-JO" sz="3200" b="1" dirty="0" smtClean="0"/>
              <a:t>هي فلسفة قائمة على تقصير وقت الطلبية ما بين طلبية الزبون والشحن بالقضاء على الهدر بأنواعه.</a:t>
            </a:r>
          </a:p>
          <a:p>
            <a:pPr algn="r" rtl="1"/>
            <a:endParaRPr lang="ar-JO" b="1" dirty="0"/>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normAutofit/>
          </a:bodyPr>
          <a:lstStyle/>
          <a:p>
            <a:r>
              <a:rPr lang="ar-JO" sz="5400" b="1" dirty="0" smtClean="0"/>
              <a:t>تعريف</a:t>
            </a:r>
            <a:endParaRPr lang="en-US" sz="5400" b="1" dirty="0"/>
          </a:p>
        </p:txBody>
      </p:sp>
      <p:sp>
        <p:nvSpPr>
          <p:cNvPr id="95235" name="Rectangle 3"/>
          <p:cNvSpPr>
            <a:spLocks noGrp="1" noChangeArrowheads="1"/>
          </p:cNvSpPr>
          <p:nvPr>
            <p:ph idx="1"/>
          </p:nvPr>
        </p:nvSpPr>
        <p:spPr>
          <a:xfrm>
            <a:off x="457200" y="1905000"/>
            <a:ext cx="8229600" cy="4525963"/>
          </a:xfrm>
        </p:spPr>
        <p:txBody>
          <a:bodyPr>
            <a:normAutofit/>
          </a:bodyPr>
          <a:lstStyle/>
          <a:p>
            <a:pPr algn="r" rtl="1">
              <a:buFont typeface="Monotype Sorts" pitchFamily="2" charset="2"/>
              <a:buNone/>
            </a:pPr>
            <a:r>
              <a:rPr lang="en-US" sz="2400" dirty="0"/>
              <a:t>	</a:t>
            </a:r>
            <a:r>
              <a:rPr lang="ar-JO" sz="3200" b="1" dirty="0" smtClean="0"/>
              <a:t>هي فلسفة إنتاج قائمة على خفض إستخدام الموارد ومن بينها الوقت في نشاطات المؤسسة</a:t>
            </a:r>
          </a:p>
          <a:p>
            <a:pPr lvl="1" algn="r" rtl="1"/>
            <a:r>
              <a:rPr lang="ar-JO" sz="3200" b="1" dirty="0" smtClean="0"/>
              <a:t>تشمل:</a:t>
            </a:r>
          </a:p>
          <a:p>
            <a:pPr lvl="1" algn="r" rtl="1"/>
            <a:r>
              <a:rPr lang="ar-JO" sz="3200" b="1" dirty="0" smtClean="0"/>
              <a:t>تحديد وإستئصال النشاطات التي لا تضيف قيمة.</a:t>
            </a:r>
          </a:p>
          <a:p>
            <a:pPr lvl="1" algn="r" rtl="1"/>
            <a:r>
              <a:rPr lang="ar-JO" sz="3200" b="1" dirty="0" smtClean="0"/>
              <a:t>توظيف عمال متعددي المهارات</a:t>
            </a:r>
          </a:p>
          <a:p>
            <a:pPr lvl="1" algn="r" rtl="1"/>
            <a:r>
              <a:rPr lang="ar-JO" sz="3200" b="1" dirty="0" smtClean="0"/>
              <a:t>إستخدام تكنولوجيا مرنة  </a:t>
            </a:r>
            <a:r>
              <a:rPr lang="en-US" sz="3200" b="1" dirty="0"/>
              <a:t/>
            </a:r>
            <a:br>
              <a:rPr lang="en-US" sz="3200" b="1" dirty="0"/>
            </a:br>
            <a:r>
              <a:rPr lang="en-US" sz="3200" b="1" dirty="0"/>
              <a:t/>
            </a:r>
            <a:br>
              <a:rPr lang="en-US" sz="3200" b="1" dirty="0"/>
            </a:br>
            <a:endParaRPr lang="en-US" sz="3200" b="1" dirty="0"/>
          </a:p>
          <a:p>
            <a:endParaRPr lang="en-US" sz="2400" i="1" dirty="0"/>
          </a:p>
        </p:txBody>
      </p:sp>
    </p:spTree>
  </p:cSld>
  <p:clrMapOvr>
    <a:masterClrMapping/>
  </p:clrMapOvr>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2"/>
          <p:cNvSpPr>
            <a:spLocks noGrp="1" noChangeArrowheads="1"/>
          </p:cNvSpPr>
          <p:nvPr>
            <p:ph type="title"/>
          </p:nvPr>
        </p:nvSpPr>
        <p:spPr/>
        <p:txBody>
          <a:bodyPr/>
          <a:lstStyle/>
          <a:p>
            <a:pPr eaLnBrk="1" hangingPunct="1"/>
            <a:r>
              <a:rPr lang="ar-JO" sz="5000" b="1" smtClean="0"/>
              <a:t>كايزن</a:t>
            </a:r>
            <a:r>
              <a:rPr lang="ar-JO" sz="3800" smtClean="0"/>
              <a:t>1</a:t>
            </a:r>
            <a:endParaRPr lang="en-US" sz="3800" smtClean="0"/>
          </a:p>
        </p:txBody>
      </p:sp>
      <p:sp>
        <p:nvSpPr>
          <p:cNvPr id="295939" name="Rectangle 3"/>
          <p:cNvSpPr>
            <a:spLocks noGrp="1" noChangeArrowheads="1"/>
          </p:cNvSpPr>
          <p:nvPr>
            <p:ph idx="1"/>
          </p:nvPr>
        </p:nvSpPr>
        <p:spPr/>
        <p:txBody>
          <a:bodyPr/>
          <a:lstStyle/>
          <a:p>
            <a:pPr marL="609600" indent="-609600" algn="r" rtl="1" eaLnBrk="1" hangingPunct="1"/>
            <a:r>
              <a:rPr lang="ar-JO" sz="3200" b="1" dirty="0" smtClean="0"/>
              <a:t>وهي كلمة يابانية تعني ” التغيير نحو الأفضل ”.</a:t>
            </a:r>
          </a:p>
          <a:p>
            <a:pPr marL="609600" indent="-609600" algn="r" rtl="1" eaLnBrk="1" hangingPunct="1"/>
            <a:r>
              <a:rPr lang="ar-JO" sz="3200" b="1" dirty="0" smtClean="0"/>
              <a:t>..وتشير إلى مفهوم ياباني في الإدارة</a:t>
            </a:r>
          </a:p>
          <a:p>
            <a:pPr marL="609600" indent="-609600" algn="r" rtl="1" eaLnBrk="1" hangingPunct="1"/>
            <a:r>
              <a:rPr lang="ar-JO" sz="3200" b="1" dirty="0" smtClean="0"/>
              <a:t>ويقوم على عدد من الأسس:</a:t>
            </a:r>
          </a:p>
          <a:p>
            <a:pPr marL="609600" indent="-609600" algn="r" rtl="1" eaLnBrk="1" hangingPunct="1">
              <a:buFont typeface="Wingdings" pitchFamily="2" charset="2"/>
              <a:buNone/>
            </a:pPr>
            <a:r>
              <a:rPr lang="ar-JO" sz="3200" b="1" dirty="0" smtClean="0"/>
              <a:t>أولاً: </a:t>
            </a:r>
            <a:r>
              <a:rPr lang="ar-JO" sz="3200" b="1" dirty="0" smtClean="0">
                <a:solidFill>
                  <a:srgbClr val="FFFF00"/>
                </a:solidFill>
              </a:rPr>
              <a:t>التحسين</a:t>
            </a:r>
            <a:r>
              <a:rPr lang="ar-JO" sz="3200" b="1" dirty="0" smtClean="0"/>
              <a:t> </a:t>
            </a:r>
            <a:r>
              <a:rPr lang="ar-JO" sz="3200" b="1" dirty="0" smtClean="0">
                <a:solidFill>
                  <a:srgbClr val="FFFF00"/>
                </a:solidFill>
              </a:rPr>
              <a:t>المستمر</a:t>
            </a:r>
            <a:r>
              <a:rPr lang="ar-JO" sz="3200" b="1" dirty="0" smtClean="0"/>
              <a:t>.. بخطوات متواصلة صغيرة..بمشاركة واسعة من جماهير العاملين.. وبشكل منهجي.  </a:t>
            </a:r>
          </a:p>
          <a:p>
            <a:pPr marL="609600" indent="-609600" algn="r" rtl="1" eaLnBrk="1" hangingPunct="1">
              <a:buFont typeface="Wingdings" pitchFamily="2" charset="2"/>
              <a:buNone/>
            </a:pPr>
            <a:r>
              <a:rPr lang="ar-JO" sz="3200" b="1" dirty="0" smtClean="0"/>
              <a:t>والتغيير هنا يحتاج إلى جهد أقل ويعطي نتائج مستدامة أكثر.. ويحتاج إلى تفشي ثقافة إيجابية مؤاتية في أوساط المؤسسة.</a:t>
            </a:r>
            <a:endParaRPr lang="en-US" sz="3200" b="1" dirty="0" smtClean="0"/>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Rectangle 2"/>
          <p:cNvSpPr>
            <a:spLocks noGrp="1" noChangeArrowheads="1"/>
          </p:cNvSpPr>
          <p:nvPr>
            <p:ph type="title"/>
          </p:nvPr>
        </p:nvSpPr>
        <p:spPr/>
        <p:txBody>
          <a:bodyPr/>
          <a:lstStyle/>
          <a:p>
            <a:pPr eaLnBrk="1" hangingPunct="1"/>
            <a:r>
              <a:rPr lang="ar-JO" sz="5000" b="1" smtClean="0"/>
              <a:t>كايزن</a:t>
            </a:r>
            <a:r>
              <a:rPr lang="ar-JO" sz="3800" smtClean="0"/>
              <a:t>2</a:t>
            </a:r>
            <a:endParaRPr lang="en-US" sz="3800" smtClean="0"/>
          </a:p>
        </p:txBody>
      </p:sp>
      <p:sp>
        <p:nvSpPr>
          <p:cNvPr id="296963" name="Rectangle 3"/>
          <p:cNvSpPr>
            <a:spLocks noGrp="1" noChangeArrowheads="1"/>
          </p:cNvSpPr>
          <p:nvPr>
            <p:ph idx="1"/>
          </p:nvPr>
        </p:nvSpPr>
        <p:spPr/>
        <p:txBody>
          <a:bodyPr/>
          <a:lstStyle/>
          <a:p>
            <a:pPr algn="r" rtl="1" eaLnBrk="1" hangingPunct="1">
              <a:buFont typeface="Wingdings" pitchFamily="2" charset="2"/>
              <a:buNone/>
            </a:pPr>
            <a:r>
              <a:rPr lang="ar-JO" sz="3200" b="1" dirty="0" smtClean="0"/>
              <a:t>ثانياً: مفهوم – جيمبا - </a:t>
            </a:r>
            <a:r>
              <a:rPr lang="en-US" sz="3200" b="1" dirty="0" err="1" smtClean="0"/>
              <a:t>gemba</a:t>
            </a:r>
            <a:r>
              <a:rPr lang="ar-JO" sz="3200" b="1" dirty="0" smtClean="0"/>
              <a:t> – وتعني الموقع.. </a:t>
            </a:r>
          </a:p>
          <a:p>
            <a:pPr algn="r" rtl="1" eaLnBrk="1" hangingPunct="1">
              <a:buFont typeface="Wingdings" pitchFamily="2" charset="2"/>
              <a:buNone/>
            </a:pPr>
            <a:r>
              <a:rPr lang="ar-JO" sz="3200" b="1" dirty="0" smtClean="0"/>
              <a:t> .. يدعو هذا المبدأ إلى توجه المسئولين إلى موقع الحدث .. للإطلاع على الواقع .. وعدم الإطلاع من خلال التقارير وإنتداب الآخرين..</a:t>
            </a:r>
          </a:p>
          <a:p>
            <a:pPr algn="r" rtl="1" eaLnBrk="1" hangingPunct="1">
              <a:buFont typeface="Wingdings" pitchFamily="2" charset="2"/>
              <a:buNone/>
            </a:pPr>
            <a:r>
              <a:rPr lang="ar-JO" sz="3200" b="1" dirty="0" smtClean="0"/>
              <a:t>.. وما يتسرب إليهم من معلومات.</a:t>
            </a:r>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6" name="Rectangle 2"/>
          <p:cNvSpPr>
            <a:spLocks noGrp="1" noChangeArrowheads="1"/>
          </p:cNvSpPr>
          <p:nvPr>
            <p:ph type="title"/>
          </p:nvPr>
        </p:nvSpPr>
        <p:spPr/>
        <p:txBody>
          <a:bodyPr/>
          <a:lstStyle/>
          <a:p>
            <a:pPr eaLnBrk="1" hangingPunct="1"/>
            <a:r>
              <a:rPr lang="ar-JO" sz="5000" b="1" smtClean="0"/>
              <a:t>كايزن</a:t>
            </a:r>
            <a:r>
              <a:rPr lang="ar-JO" sz="3800" smtClean="0"/>
              <a:t>3</a:t>
            </a:r>
            <a:endParaRPr lang="en-US" sz="3800" smtClean="0"/>
          </a:p>
        </p:txBody>
      </p:sp>
      <p:sp>
        <p:nvSpPr>
          <p:cNvPr id="297987" name="Rectangle 3"/>
          <p:cNvSpPr>
            <a:spLocks noGrp="1" noChangeArrowheads="1"/>
          </p:cNvSpPr>
          <p:nvPr>
            <p:ph idx="1"/>
          </p:nvPr>
        </p:nvSpPr>
        <p:spPr/>
        <p:txBody>
          <a:bodyPr/>
          <a:lstStyle/>
          <a:p>
            <a:pPr marL="609600" indent="-609600" algn="r" rtl="1" eaLnBrk="1" hangingPunct="1">
              <a:lnSpc>
                <a:spcPct val="80000"/>
              </a:lnSpc>
              <a:buFont typeface="Wingdings" pitchFamily="2" charset="2"/>
              <a:buNone/>
            </a:pPr>
            <a:r>
              <a:rPr lang="ar-JO" sz="3200" b="1" dirty="0" smtClean="0"/>
              <a:t>ثالثاً: التعامل الصارم مع الهدر </a:t>
            </a:r>
            <a:r>
              <a:rPr lang="en-US" sz="3200" b="1" dirty="0" err="1" smtClean="0"/>
              <a:t>muda</a:t>
            </a:r>
            <a:r>
              <a:rPr lang="ar-JO" sz="3200" b="1" dirty="0" smtClean="0"/>
              <a:t> بأنواعه:</a:t>
            </a:r>
          </a:p>
          <a:p>
            <a:pPr marL="609600" indent="-609600" algn="r" rtl="1" eaLnBrk="1" hangingPunct="1">
              <a:lnSpc>
                <a:spcPct val="80000"/>
              </a:lnSpc>
              <a:buFont typeface="Wingdings" pitchFamily="2" charset="2"/>
              <a:buNone/>
            </a:pPr>
            <a:r>
              <a:rPr lang="ar-JO" sz="3200" b="1" dirty="0" smtClean="0"/>
              <a:t> يتكون أي نشاط إنتاج من شقين (1) العمل المنتج و(2) الهدرتتعامل الإدارات التقليدية مع الشق الأول بينما يجب إيلاء الشق الثاني أهمية كبرى. . ولتحقيق هذه الغاية:</a:t>
            </a:r>
          </a:p>
          <a:p>
            <a:pPr marL="609600" indent="-609600" algn="r" rtl="1" eaLnBrk="1" hangingPunct="1">
              <a:lnSpc>
                <a:spcPct val="80000"/>
              </a:lnSpc>
              <a:buFont typeface="Wingdings" pitchFamily="2" charset="2"/>
              <a:buAutoNum type="arabicPeriod"/>
            </a:pPr>
            <a:r>
              <a:rPr lang="ar-JO" sz="3200" b="1" dirty="0" smtClean="0"/>
              <a:t>تطوير القدرة على العمل بشكل صحيح دائماً</a:t>
            </a:r>
          </a:p>
          <a:p>
            <a:pPr marL="609600" indent="-609600" algn="r" rtl="1" eaLnBrk="1" hangingPunct="1">
              <a:lnSpc>
                <a:spcPct val="80000"/>
              </a:lnSpc>
              <a:buFont typeface="Wingdings" pitchFamily="2" charset="2"/>
              <a:buAutoNum type="arabicPeriod"/>
            </a:pPr>
            <a:r>
              <a:rPr lang="ar-JO" sz="3200" b="1" dirty="0" smtClean="0"/>
              <a:t>توفر المواد المناسبة كماً ونوعاً</a:t>
            </a:r>
          </a:p>
          <a:p>
            <a:pPr marL="609600" indent="-609600" algn="r" rtl="1" eaLnBrk="1" hangingPunct="1">
              <a:lnSpc>
                <a:spcPct val="80000"/>
              </a:lnSpc>
              <a:buFont typeface="Wingdings" pitchFamily="2" charset="2"/>
              <a:buAutoNum type="arabicPeriod"/>
            </a:pPr>
            <a:r>
              <a:rPr lang="ar-JO" sz="3200" b="1" dirty="0" smtClean="0"/>
              <a:t>موازنة الخطوط جيداً </a:t>
            </a:r>
          </a:p>
          <a:p>
            <a:pPr marL="609600" indent="-609600" algn="r" rtl="1" eaLnBrk="1" hangingPunct="1">
              <a:lnSpc>
                <a:spcPct val="80000"/>
              </a:lnSpc>
              <a:buFont typeface="Wingdings" pitchFamily="2" charset="2"/>
              <a:buNone/>
            </a:pPr>
            <a:r>
              <a:rPr lang="ar-JO" sz="3200" b="1" dirty="0" smtClean="0"/>
              <a:t>من أجل ذلك يجب التوعية بمضار الهدر وأنواعه.. ووضع مقاييس للهدر وقدرة المؤسسة على محاربته..</a:t>
            </a:r>
            <a:endParaRPr lang="en-US" sz="3200" b="1" dirty="0" smtClean="0"/>
          </a:p>
          <a:p>
            <a:pPr marL="609600" indent="-609600" eaLnBrk="1" hangingPunct="1">
              <a:lnSpc>
                <a:spcPct val="80000"/>
              </a:lnSpc>
              <a:buFont typeface="Wingdings" pitchFamily="2" charset="2"/>
              <a:buNone/>
            </a:pPr>
            <a:endParaRPr lang="en-US" sz="3200" b="1" dirty="0" smtClean="0"/>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10" name="Rectangle 2"/>
          <p:cNvSpPr>
            <a:spLocks noGrp="1" noChangeArrowheads="1"/>
          </p:cNvSpPr>
          <p:nvPr>
            <p:ph type="title"/>
          </p:nvPr>
        </p:nvSpPr>
        <p:spPr/>
        <p:txBody>
          <a:bodyPr/>
          <a:lstStyle/>
          <a:p>
            <a:pPr eaLnBrk="1" hangingPunct="1"/>
            <a:r>
              <a:rPr lang="ar-JO" sz="5000" b="1" smtClean="0"/>
              <a:t>كايزن</a:t>
            </a:r>
            <a:r>
              <a:rPr lang="ar-JO" sz="3800" smtClean="0"/>
              <a:t>4</a:t>
            </a:r>
            <a:endParaRPr lang="en-US" sz="3800" smtClean="0"/>
          </a:p>
        </p:txBody>
      </p:sp>
      <p:sp>
        <p:nvSpPr>
          <p:cNvPr id="299011" name="Rectangle 3"/>
          <p:cNvSpPr>
            <a:spLocks noGrp="1" noChangeArrowheads="1"/>
          </p:cNvSpPr>
          <p:nvPr>
            <p:ph idx="1"/>
          </p:nvPr>
        </p:nvSpPr>
        <p:spPr/>
        <p:txBody>
          <a:bodyPr/>
          <a:lstStyle/>
          <a:p>
            <a:pPr algn="r" rtl="1" eaLnBrk="1" hangingPunct="1">
              <a:lnSpc>
                <a:spcPct val="90000"/>
              </a:lnSpc>
              <a:buFont typeface="Wingdings" pitchFamily="2" charset="2"/>
              <a:buNone/>
            </a:pPr>
            <a:r>
              <a:rPr lang="ar-JO" dirty="0" smtClean="0"/>
              <a:t>   </a:t>
            </a:r>
            <a:r>
              <a:rPr lang="ar-JO" sz="3200" b="1" dirty="0" smtClean="0"/>
              <a:t>رابعاً: التعامل مع حالات عدم الإتساق </a:t>
            </a:r>
            <a:r>
              <a:rPr lang="en-US" sz="3200" b="1" dirty="0" smtClean="0"/>
              <a:t>inconsistency</a:t>
            </a:r>
            <a:endParaRPr lang="ar-JO" sz="3200" b="1" dirty="0" smtClean="0"/>
          </a:p>
          <a:p>
            <a:pPr algn="r" rtl="1" eaLnBrk="1" hangingPunct="1">
              <a:lnSpc>
                <a:spcPct val="90000"/>
              </a:lnSpc>
            </a:pPr>
            <a:r>
              <a:rPr lang="ar-JO" sz="3200" b="1" dirty="0" smtClean="0"/>
              <a:t>وتسمى باليابانية مورا  </a:t>
            </a:r>
            <a:r>
              <a:rPr lang="en-US" sz="3200" b="1" dirty="0" err="1" smtClean="0"/>
              <a:t>mura</a:t>
            </a:r>
            <a:endParaRPr lang="en-US" sz="3200" b="1" dirty="0" smtClean="0"/>
          </a:p>
          <a:p>
            <a:pPr algn="r" rtl="1" eaLnBrk="1" hangingPunct="1">
              <a:lnSpc>
                <a:spcPct val="90000"/>
              </a:lnSpc>
            </a:pPr>
            <a:r>
              <a:rPr lang="ar-JO" sz="3200" b="1" dirty="0" smtClean="0"/>
              <a:t>وتعني عدم إتساق المنتجات مع بعضها ومع المواصفات.</a:t>
            </a:r>
          </a:p>
          <a:p>
            <a:pPr algn="r" rtl="1" eaLnBrk="1" hangingPunct="1">
              <a:lnSpc>
                <a:spcPct val="90000"/>
              </a:lnSpc>
            </a:pPr>
            <a:r>
              <a:rPr lang="ar-JO" sz="3200" b="1" dirty="0" smtClean="0"/>
              <a:t>وبالتالي فإن جميع مشاكل الجودة تعتبر .. مورا.</a:t>
            </a:r>
          </a:p>
          <a:p>
            <a:pPr algn="r" rtl="1" eaLnBrk="1" hangingPunct="1">
              <a:lnSpc>
                <a:spcPct val="90000"/>
              </a:lnSpc>
            </a:pPr>
            <a:r>
              <a:rPr lang="ar-JO" sz="3200" b="1" dirty="0" smtClean="0"/>
              <a:t>يجب أن يكون هناك تقييس </a:t>
            </a:r>
            <a:r>
              <a:rPr lang="en-US" sz="3200" b="1" dirty="0" smtClean="0"/>
              <a:t>standardization</a:t>
            </a:r>
          </a:p>
          <a:p>
            <a:pPr algn="r" rtl="1" eaLnBrk="1" hangingPunct="1">
              <a:lnSpc>
                <a:spcPct val="90000"/>
              </a:lnSpc>
            </a:pPr>
            <a:r>
              <a:rPr lang="en-US" sz="3200" b="1" dirty="0" smtClean="0"/>
              <a:t>..</a:t>
            </a:r>
            <a:r>
              <a:rPr lang="ar-JO" sz="3200" b="1" dirty="0" smtClean="0"/>
              <a:t>كما يجب أن يكون هناك مواصفات..</a:t>
            </a:r>
          </a:p>
          <a:p>
            <a:pPr algn="r" rtl="1" eaLnBrk="1" hangingPunct="1">
              <a:lnSpc>
                <a:spcPct val="90000"/>
              </a:lnSpc>
            </a:pPr>
            <a:r>
              <a:rPr lang="ar-JO" sz="3200" b="1" dirty="0" smtClean="0"/>
              <a:t>.. لقياس الـ .. مورا .. وتحديدها .. ومحاربتها.    </a:t>
            </a:r>
            <a:endParaRPr lang="en-US" sz="3200" b="1" dirty="0" smtClean="0"/>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034" name="Rectangle 2"/>
          <p:cNvSpPr>
            <a:spLocks noGrp="1" noChangeArrowheads="1"/>
          </p:cNvSpPr>
          <p:nvPr>
            <p:ph type="title"/>
          </p:nvPr>
        </p:nvSpPr>
        <p:spPr/>
        <p:txBody>
          <a:bodyPr/>
          <a:lstStyle/>
          <a:p>
            <a:pPr eaLnBrk="1" hangingPunct="1"/>
            <a:r>
              <a:rPr lang="ar-JO" sz="5000" b="1" smtClean="0"/>
              <a:t>كايزن</a:t>
            </a:r>
            <a:r>
              <a:rPr lang="ar-JO" sz="3800" smtClean="0"/>
              <a:t>5</a:t>
            </a:r>
            <a:endParaRPr lang="en-US" sz="3800" smtClean="0"/>
          </a:p>
        </p:txBody>
      </p:sp>
      <p:sp>
        <p:nvSpPr>
          <p:cNvPr id="300035" name="Rectangle 3"/>
          <p:cNvSpPr>
            <a:spLocks noGrp="1" noChangeArrowheads="1"/>
          </p:cNvSpPr>
          <p:nvPr>
            <p:ph idx="1"/>
          </p:nvPr>
        </p:nvSpPr>
        <p:spPr/>
        <p:txBody>
          <a:bodyPr/>
          <a:lstStyle/>
          <a:p>
            <a:pPr algn="r" rtl="1" eaLnBrk="1" hangingPunct="1">
              <a:buFont typeface="Wingdings" pitchFamily="2" charset="2"/>
              <a:buNone/>
            </a:pPr>
            <a:r>
              <a:rPr lang="ar-JO" dirty="0" smtClean="0"/>
              <a:t>    </a:t>
            </a:r>
            <a:r>
              <a:rPr lang="ar-JO" sz="3200" b="1" dirty="0" smtClean="0"/>
              <a:t>خامساً: يجب العمل على إستبعاد جميع مسببات التوتر الجسدي والنفسي..</a:t>
            </a:r>
          </a:p>
          <a:p>
            <a:pPr algn="r" rtl="1" eaLnBrk="1" hangingPunct="1"/>
            <a:r>
              <a:rPr lang="ar-JO" sz="3200" b="1" dirty="0" smtClean="0"/>
              <a:t>.. يسمى التوتر باليابانية .. موري </a:t>
            </a:r>
            <a:r>
              <a:rPr lang="en-US" sz="3200" b="1" dirty="0" err="1" smtClean="0"/>
              <a:t>muri</a:t>
            </a:r>
            <a:endParaRPr lang="en-US" sz="3200" b="1" dirty="0" smtClean="0"/>
          </a:p>
          <a:p>
            <a:pPr algn="r" rtl="1" eaLnBrk="1" hangingPunct="1"/>
            <a:endParaRPr lang="en-US" sz="3200" b="1" dirty="0" smtClean="0"/>
          </a:p>
          <a:p>
            <a:pPr algn="r" rtl="1" eaLnBrk="1" hangingPunct="1"/>
            <a:r>
              <a:rPr lang="ar-JO" sz="3200" b="1" dirty="0" smtClean="0"/>
              <a:t>حسب نظام كايزن يجب محاربة مودا ومورا وموري.. على الدوام  .. والعمل على بناء الثقافة التي تمنع حدوثها.</a:t>
            </a:r>
            <a:endParaRPr lang="en-US" sz="3200" b="1"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idx="1"/>
          </p:nvPr>
        </p:nvSpPr>
        <p:spPr/>
        <p:txBody>
          <a:bodyPr>
            <a:normAutofit lnSpcReduction="10000"/>
          </a:bodyPr>
          <a:lstStyle/>
          <a:p>
            <a:r>
              <a:rPr lang="en-US" b="1" dirty="0" smtClean="0"/>
              <a:t>Good  Manufacturing Practice is a set of regulations, codes, and guidelines for the manufacture of drug substances and drug products, medical devices, in vivo and in vitro diagnostic products, and foods. </a:t>
            </a:r>
            <a:endParaRPr lang="ar-JO" b="1" dirty="0" smtClean="0"/>
          </a:p>
          <a:p>
            <a:pPr algn="r" rtl="1"/>
            <a:r>
              <a:rPr lang="ar-JO" sz="3200" b="1" dirty="0" smtClean="0"/>
              <a:t>ممارسة التصنيع الجيد (</a:t>
            </a:r>
            <a:r>
              <a:rPr lang="en-US" sz="3200" b="1" dirty="0" smtClean="0"/>
              <a:t>GMP</a:t>
            </a:r>
            <a:r>
              <a:rPr lang="ar-JO" sz="3200" b="1" dirty="0" smtClean="0"/>
              <a:t>)</a:t>
            </a:r>
            <a:r>
              <a:rPr lang="en-US" sz="3200" b="1" dirty="0" smtClean="0"/>
              <a:t> </a:t>
            </a:r>
            <a:r>
              <a:rPr lang="ar-JO" sz="3200" b="1" dirty="0" smtClean="0"/>
              <a:t>هي مجموعة من التنظيمات والقوانين والإرشادات المستخدمة في تصنيع المواد والمنتجات الدوائية والمعدات الطبية ومنتجات ومنتجات  تشخيصية ( في داخل كائنات حية أو في أواني مختبرية )</a:t>
            </a:r>
            <a:r>
              <a:rPr lang="en-US" sz="3200" b="1" dirty="0" smtClean="0"/>
              <a:t> </a:t>
            </a:r>
            <a:r>
              <a:rPr lang="ar-JO" sz="3200" b="1" dirty="0" smtClean="0"/>
              <a:t> وكذلك في أنتاج الغذاء.</a:t>
            </a:r>
            <a:endParaRPr lang="en-US" sz="3200" b="1" dirty="0" smtClean="0"/>
          </a:p>
          <a:p>
            <a:endParaRPr lang="ar-JO" dirty="0"/>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كيف نضمن نجاح الممارسة</a:t>
            </a:r>
            <a:endParaRPr lang="ar-JO" dirty="0"/>
          </a:p>
        </p:txBody>
      </p:sp>
      <p:sp>
        <p:nvSpPr>
          <p:cNvPr id="3" name="Content Placeholder 2"/>
          <p:cNvSpPr>
            <a:spLocks noGrp="1"/>
          </p:cNvSpPr>
          <p:nvPr>
            <p:ph idx="1"/>
          </p:nvPr>
        </p:nvSpPr>
        <p:spPr/>
        <p:txBody>
          <a:bodyPr>
            <a:normAutofit/>
          </a:bodyPr>
          <a:lstStyle/>
          <a:p>
            <a:pPr algn="r" rtl="1"/>
            <a:r>
              <a:rPr lang="ar-JO" sz="3200" b="1" dirty="0" smtClean="0"/>
              <a:t>الإدارة </a:t>
            </a:r>
            <a:r>
              <a:rPr lang="en-US" sz="3200" b="1" dirty="0" smtClean="0"/>
              <a:t>management </a:t>
            </a:r>
            <a:endParaRPr lang="ar-JO" sz="3200" b="1" dirty="0" smtClean="0"/>
          </a:p>
          <a:p>
            <a:pPr algn="r" rtl="1"/>
            <a:r>
              <a:rPr lang="ar-JO" sz="3200" b="1" dirty="0" smtClean="0"/>
              <a:t>التحقق من إتباع التعليمات  </a:t>
            </a:r>
            <a:r>
              <a:rPr lang="en-US" sz="3200" b="1" dirty="0" smtClean="0"/>
              <a:t>validation</a:t>
            </a:r>
          </a:p>
          <a:p>
            <a:pPr algn="r" rtl="1"/>
            <a:r>
              <a:rPr lang="ar-JO" sz="3200" b="1" dirty="0" smtClean="0"/>
              <a:t>العاملين</a:t>
            </a:r>
            <a:r>
              <a:rPr lang="en-US" sz="3200" b="1" dirty="0" smtClean="0"/>
              <a:t>personnel </a:t>
            </a:r>
            <a:endParaRPr lang="ar-JO" sz="3200" b="1" dirty="0" smtClean="0"/>
          </a:p>
          <a:p>
            <a:pPr algn="r" rtl="1"/>
            <a:r>
              <a:rPr lang="ar-JO" sz="3200" b="1" dirty="0" smtClean="0"/>
              <a:t>مكان العمل</a:t>
            </a:r>
            <a:r>
              <a:rPr lang="en-US" sz="3200" b="1" dirty="0" smtClean="0"/>
              <a:t>premises </a:t>
            </a:r>
            <a:r>
              <a:rPr lang="ar-JO" sz="3200" b="1" dirty="0" smtClean="0"/>
              <a:t> </a:t>
            </a:r>
          </a:p>
          <a:p>
            <a:pPr algn="r" rtl="1"/>
            <a:r>
              <a:rPr lang="ar-JO" sz="3200" b="1" dirty="0" smtClean="0"/>
              <a:t>المعدات</a:t>
            </a:r>
            <a:r>
              <a:rPr lang="en-US" sz="3200" b="1" dirty="0" smtClean="0"/>
              <a:t>equipment and systems </a:t>
            </a:r>
            <a:endParaRPr lang="ar-JO" sz="3200" b="1" dirty="0" smtClean="0"/>
          </a:p>
          <a:p>
            <a:pPr algn="r" rtl="1"/>
            <a:r>
              <a:rPr lang="ar-JO" sz="3200" b="1" dirty="0" smtClean="0"/>
              <a:t>مدخلات الإنتاج</a:t>
            </a:r>
            <a:r>
              <a:rPr lang="en-US" sz="3200" b="1" dirty="0" smtClean="0"/>
              <a:t>raw materials – including water </a:t>
            </a:r>
            <a:endParaRPr lang="ar-JO" sz="3200" b="1" dirty="0"/>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ar-JO" b="1" dirty="0" smtClean="0"/>
              <a:t>الإدارة </a:t>
            </a:r>
            <a:r>
              <a:rPr lang="en-US" b="1" dirty="0" smtClean="0"/>
              <a:t>management </a:t>
            </a:r>
            <a:endParaRPr lang="ar-JO" dirty="0"/>
          </a:p>
        </p:txBody>
      </p:sp>
      <p:sp>
        <p:nvSpPr>
          <p:cNvPr id="3" name="Content Placeholder 2"/>
          <p:cNvSpPr>
            <a:spLocks noGrp="1"/>
          </p:cNvSpPr>
          <p:nvPr>
            <p:ph idx="1"/>
          </p:nvPr>
        </p:nvSpPr>
        <p:spPr/>
        <p:txBody>
          <a:bodyPr>
            <a:normAutofit/>
          </a:bodyPr>
          <a:lstStyle/>
          <a:p>
            <a:pPr algn="r" rtl="1"/>
            <a:r>
              <a:rPr lang="ar-JO" sz="3200" b="1" dirty="0" smtClean="0"/>
              <a:t>من الضروري جداً أن تكون الإدارة مقتنعة بأهمية الممارسة</a:t>
            </a:r>
          </a:p>
          <a:p>
            <a:pPr algn="r" rtl="1"/>
            <a:r>
              <a:rPr lang="ar-JO" sz="3200" b="1" dirty="0" smtClean="0"/>
              <a:t>وأن تلتزم بكافة متطلباتها وأحكامها</a:t>
            </a:r>
          </a:p>
          <a:p>
            <a:pPr algn="r" rtl="1"/>
            <a:r>
              <a:rPr lang="ar-JO" sz="3200" b="1" dirty="0" smtClean="0"/>
              <a:t>وأن تلعب دور القدوة بذلك</a:t>
            </a:r>
          </a:p>
          <a:p>
            <a:pPr algn="r" rtl="1"/>
            <a:r>
              <a:rPr lang="ar-JO" sz="3200" b="1" dirty="0" smtClean="0"/>
              <a:t>ينبغي أن يكون لدى الإدارة القدرة على فرض حالة الضبط والربط الضرورية  .. بحيث ..</a:t>
            </a:r>
          </a:p>
          <a:p>
            <a:pPr algn="r" rtl="1"/>
            <a:r>
              <a:rPr lang="ar-JO" sz="3200" b="1" dirty="0" smtClean="0"/>
              <a:t>.. يتحول الإلتزام إلى ثقافة.</a:t>
            </a:r>
            <a:endParaRPr lang="ar-JO" sz="3200" b="1" dirty="0"/>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ar-JO" b="1" dirty="0" smtClean="0"/>
              <a:t>التحقق من إتباع التعليمات  </a:t>
            </a:r>
            <a:r>
              <a:rPr lang="en-US" b="1" dirty="0" smtClean="0"/>
              <a:t>validation</a:t>
            </a:r>
            <a:endParaRPr lang="ar-JO" dirty="0"/>
          </a:p>
        </p:txBody>
      </p:sp>
      <p:sp>
        <p:nvSpPr>
          <p:cNvPr id="3" name="Content Placeholder 2"/>
          <p:cNvSpPr>
            <a:spLocks noGrp="1"/>
          </p:cNvSpPr>
          <p:nvPr>
            <p:ph idx="1"/>
          </p:nvPr>
        </p:nvSpPr>
        <p:spPr/>
        <p:txBody>
          <a:bodyPr>
            <a:normAutofit/>
          </a:bodyPr>
          <a:lstStyle/>
          <a:p>
            <a:pPr algn="r" rtl="1"/>
            <a:r>
              <a:rPr lang="ar-JO" sz="3200" b="1" dirty="0" smtClean="0"/>
              <a:t>عملية التحقق جزء عضوي من الممارسة.</a:t>
            </a:r>
          </a:p>
          <a:p>
            <a:pPr algn="r" rtl="1"/>
            <a:r>
              <a:rPr lang="ar-JO" sz="3200" b="1" dirty="0" smtClean="0"/>
              <a:t>وتهدف إلى ملاحظة الإنحراف وتصحيحه.</a:t>
            </a:r>
          </a:p>
          <a:p>
            <a:pPr algn="r" rtl="1"/>
            <a:r>
              <a:rPr lang="ar-JO" sz="3200" b="1" dirty="0" smtClean="0"/>
              <a:t>وتمارس بالقراءات والتوثيق.</a:t>
            </a:r>
            <a:endParaRPr lang="ar-JO" sz="3200" b="1" dirty="0"/>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ar-JO" b="1" dirty="0" smtClean="0"/>
              <a:t>العاملين</a:t>
            </a:r>
            <a:r>
              <a:rPr lang="en-US" b="1" dirty="0" smtClean="0"/>
              <a:t>personnel </a:t>
            </a:r>
            <a:endParaRPr lang="ar-JO" dirty="0"/>
          </a:p>
        </p:txBody>
      </p:sp>
      <p:sp>
        <p:nvSpPr>
          <p:cNvPr id="3" name="Content Placeholder 2"/>
          <p:cNvSpPr>
            <a:spLocks noGrp="1"/>
          </p:cNvSpPr>
          <p:nvPr>
            <p:ph idx="1"/>
          </p:nvPr>
        </p:nvSpPr>
        <p:spPr/>
        <p:txBody>
          <a:bodyPr>
            <a:normAutofit/>
          </a:bodyPr>
          <a:lstStyle/>
          <a:p>
            <a:pPr algn="r" rtl="1"/>
            <a:r>
              <a:rPr lang="ar-JO" sz="3200" b="1" dirty="0" smtClean="0"/>
              <a:t>يعتقد بعض الباحثين أن ممارسة التصنيع الجيد تعتمد بالدرجة الأولى على العنصر البشري وممارساته.</a:t>
            </a:r>
          </a:p>
          <a:p>
            <a:pPr algn="r" rtl="1"/>
            <a:r>
              <a:rPr lang="ar-JO" sz="3200" b="1" dirty="0" smtClean="0"/>
              <a:t>لذلك ينبغي إختيار أشخاص لديهم قابلية عالية للتدريب ..</a:t>
            </a:r>
          </a:p>
          <a:p>
            <a:pPr algn="r" rtl="1"/>
            <a:r>
              <a:rPr lang="ar-JO" sz="3200" b="1" dirty="0" smtClean="0"/>
              <a:t>.. وتدريبهم </a:t>
            </a:r>
          </a:p>
          <a:p>
            <a:pPr algn="r" rtl="1"/>
            <a:r>
              <a:rPr lang="ar-JO" sz="3200" b="1" dirty="0" smtClean="0"/>
              <a:t>.. وتوعيتهم </a:t>
            </a:r>
          </a:p>
          <a:p>
            <a:pPr algn="r" rtl="1"/>
            <a:r>
              <a:rPr lang="ar-JO" sz="3200" b="1" dirty="0" smtClean="0"/>
              <a:t>.. وتحفيزهم</a:t>
            </a:r>
            <a:endParaRPr lang="ar-JO" sz="3200" b="1" dirty="0"/>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ar-JO" b="1" dirty="0" smtClean="0"/>
              <a:t>مكان العمل</a:t>
            </a:r>
            <a:r>
              <a:rPr lang="en-US" b="1" dirty="0" smtClean="0"/>
              <a:t>premises </a:t>
            </a:r>
            <a:r>
              <a:rPr lang="ar-JO" b="1" dirty="0" smtClean="0"/>
              <a:t> </a:t>
            </a:r>
            <a:endParaRPr lang="ar-JO" dirty="0"/>
          </a:p>
        </p:txBody>
      </p:sp>
      <p:sp>
        <p:nvSpPr>
          <p:cNvPr id="3" name="Content Placeholder 2"/>
          <p:cNvSpPr>
            <a:spLocks noGrp="1"/>
          </p:cNvSpPr>
          <p:nvPr>
            <p:ph idx="1"/>
          </p:nvPr>
        </p:nvSpPr>
        <p:spPr/>
        <p:txBody>
          <a:bodyPr>
            <a:normAutofit/>
          </a:bodyPr>
          <a:lstStyle/>
          <a:p>
            <a:pPr algn="r" rtl="1"/>
            <a:r>
              <a:rPr lang="ar-JO" sz="3200" b="1" dirty="0" smtClean="0"/>
              <a:t>قاعات الإنتاج ينبغي أن ترتب بطريقة تقلل إحتمالات التلوث</a:t>
            </a:r>
          </a:p>
          <a:p>
            <a:pPr algn="r" rtl="1"/>
            <a:r>
              <a:rPr lang="ar-JO" sz="3200" b="1" dirty="0" smtClean="0"/>
              <a:t>وتسهل الحفاظ على نظافة المكان.</a:t>
            </a:r>
          </a:p>
          <a:p>
            <a:pPr algn="r" rtl="1"/>
            <a:r>
              <a:rPr lang="ar-JO" sz="3200" b="1" dirty="0" smtClean="0"/>
              <a:t>وتضمن تدفق سلس للمواد. </a:t>
            </a:r>
          </a:p>
          <a:p>
            <a:pPr algn="r" rtl="1"/>
            <a:r>
              <a:rPr lang="ar-JO" sz="3200" b="1" dirty="0" smtClean="0"/>
              <a:t>وحركة سهلة للعاملين.</a:t>
            </a:r>
          </a:p>
          <a:p>
            <a:pPr algn="r" rtl="1"/>
            <a:r>
              <a:rPr lang="ar-JO" sz="3200" b="1" dirty="0" smtClean="0"/>
              <a:t>وتواصل فعال.</a:t>
            </a:r>
            <a:endParaRPr lang="ar-JO" sz="3200" b="1" dirty="0"/>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ar-JO" b="1" dirty="0" smtClean="0"/>
              <a:t>المعدات</a:t>
            </a:r>
            <a:r>
              <a:rPr lang="en-US" b="1" dirty="0" smtClean="0"/>
              <a:t>equipment and systems </a:t>
            </a:r>
            <a:endParaRPr lang="ar-JO" dirty="0"/>
          </a:p>
        </p:txBody>
      </p:sp>
      <p:sp>
        <p:nvSpPr>
          <p:cNvPr id="3" name="Content Placeholder 2"/>
          <p:cNvSpPr>
            <a:spLocks noGrp="1"/>
          </p:cNvSpPr>
          <p:nvPr>
            <p:ph idx="1"/>
          </p:nvPr>
        </p:nvSpPr>
        <p:spPr/>
        <p:txBody>
          <a:bodyPr>
            <a:normAutofit/>
          </a:bodyPr>
          <a:lstStyle/>
          <a:p>
            <a:pPr algn="r" rtl="1"/>
            <a:r>
              <a:rPr lang="ar-JO" sz="3200" b="1" dirty="0" smtClean="0"/>
              <a:t>ينبغي إختيار المعدات من مصادر معروفة</a:t>
            </a:r>
          </a:p>
          <a:p>
            <a:pPr algn="r" rtl="1"/>
            <a:r>
              <a:rPr lang="ar-JO" sz="3200" b="1" dirty="0" smtClean="0"/>
              <a:t>وترتيبها بطريقة مدروسة</a:t>
            </a:r>
          </a:p>
          <a:p>
            <a:pPr algn="r" rtl="1"/>
            <a:r>
              <a:rPr lang="ar-JO" sz="3200" b="1" dirty="0" smtClean="0"/>
              <a:t>تمنع إحتمالات التلوث</a:t>
            </a:r>
          </a:p>
          <a:p>
            <a:pPr algn="r" rtl="1"/>
            <a:r>
              <a:rPr lang="ar-JO" sz="3200" b="1" dirty="0" smtClean="0"/>
              <a:t>وتضمن نظافة المكان والمنتجات.</a:t>
            </a:r>
            <a:endParaRPr lang="ar-JO" sz="3200" b="1" dirty="0"/>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ar-JO" b="1" dirty="0" smtClean="0"/>
              <a:t>مدخلات الإنتاج</a:t>
            </a:r>
            <a:r>
              <a:rPr lang="en-US" b="1" dirty="0" smtClean="0"/>
              <a:t> raw materials</a:t>
            </a:r>
            <a:endParaRPr lang="ar-JO" dirty="0"/>
          </a:p>
        </p:txBody>
      </p:sp>
      <p:sp>
        <p:nvSpPr>
          <p:cNvPr id="3" name="Content Placeholder 2"/>
          <p:cNvSpPr>
            <a:spLocks noGrp="1"/>
          </p:cNvSpPr>
          <p:nvPr>
            <p:ph idx="1"/>
          </p:nvPr>
        </p:nvSpPr>
        <p:spPr/>
        <p:txBody>
          <a:bodyPr>
            <a:normAutofit/>
          </a:bodyPr>
          <a:lstStyle/>
          <a:p>
            <a:pPr algn="r" rtl="1"/>
            <a:r>
              <a:rPr lang="ar-JO" sz="3200" b="1" dirty="0" smtClean="0"/>
              <a:t>يجب الحصول على مدخلات الإنتاج من مصادر ذات سمعة بحيث يضمن مكوناتها ونظافتها </a:t>
            </a:r>
          </a:p>
          <a:p>
            <a:pPr algn="r" rtl="1"/>
            <a:r>
              <a:rPr lang="ar-JO" sz="3200" b="1" dirty="0" smtClean="0"/>
              <a:t>كما ينبغي مراعاة أن تكون المياه المستخدمة في الإنتاج مطابقة للمواصفات المطلوبة.</a:t>
            </a:r>
          </a:p>
          <a:p>
            <a:pPr algn="r" rtl="1"/>
            <a:r>
              <a:rPr lang="ar-JO" sz="3200" b="1" dirty="0" smtClean="0"/>
              <a:t>ينبغي تخزين المواد الأولية والمياه بحيث لا تتلوث ولا تتغير مواصفاتها.</a:t>
            </a:r>
            <a:endParaRPr lang="ar-JO" sz="3200" dirty="0"/>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9900"/>
                </a:solidFill>
              </a:rPr>
              <a:t>Beyond GMP</a:t>
            </a:r>
            <a:endParaRPr lang="ar-JO" b="1" dirty="0"/>
          </a:p>
        </p:txBody>
      </p:sp>
      <p:sp>
        <p:nvSpPr>
          <p:cNvPr id="3" name="Content Placeholder 2"/>
          <p:cNvSpPr>
            <a:spLocks noGrp="1"/>
          </p:cNvSpPr>
          <p:nvPr>
            <p:ph idx="1"/>
          </p:nvPr>
        </p:nvSpPr>
        <p:spPr/>
        <p:txBody>
          <a:bodyPr/>
          <a:lstStyle/>
          <a:p>
            <a:pPr algn="l" rtl="0">
              <a:lnSpc>
                <a:spcPct val="90000"/>
              </a:lnSpc>
              <a:defRPr/>
            </a:pPr>
            <a:r>
              <a:rPr lang="en-US" b="1" dirty="0" smtClean="0">
                <a:solidFill>
                  <a:schemeClr val="tx2"/>
                </a:solidFill>
              </a:rPr>
              <a:t>Reduce pollution -</a:t>
            </a:r>
            <a:r>
              <a:rPr lang="en-US" b="1" dirty="0" smtClean="0">
                <a:solidFill>
                  <a:schemeClr val="tx2"/>
                </a:solidFill>
                <a:sym typeface="Wingdings" pitchFamily="2" charset="2"/>
              </a:rPr>
              <a:t> Zero discharge</a:t>
            </a:r>
            <a:endParaRPr lang="ar-JO" b="1" dirty="0" smtClean="0">
              <a:solidFill>
                <a:schemeClr val="tx2"/>
              </a:solidFill>
              <a:sym typeface="Wingdings" pitchFamily="2" charset="2"/>
            </a:endParaRPr>
          </a:p>
          <a:p>
            <a:pPr algn="l" rtl="0">
              <a:lnSpc>
                <a:spcPct val="90000"/>
              </a:lnSpc>
              <a:defRPr/>
            </a:pPr>
            <a:endParaRPr lang="en-US" b="1" dirty="0" smtClean="0">
              <a:solidFill>
                <a:schemeClr val="tx2"/>
              </a:solidFill>
              <a:sym typeface="Wingdings" pitchFamily="2" charset="2"/>
            </a:endParaRPr>
          </a:p>
          <a:p>
            <a:pPr algn="r">
              <a:lnSpc>
                <a:spcPct val="90000"/>
              </a:lnSpc>
              <a:defRPr/>
            </a:pPr>
            <a:r>
              <a:rPr lang="ar-JO" sz="3200" b="1" dirty="0" smtClean="0">
                <a:solidFill>
                  <a:srgbClr val="00B050"/>
                </a:solidFill>
                <a:sym typeface="Wingdings" pitchFamily="2" charset="2"/>
              </a:rPr>
              <a:t>خفض التلوث                    لا يوجد تصريف </a:t>
            </a:r>
            <a:endParaRPr lang="en-US" sz="3200" b="1" dirty="0" smtClean="0">
              <a:solidFill>
                <a:srgbClr val="00B050"/>
              </a:solidFill>
              <a:sym typeface="Wingdings" pitchFamily="2" charset="2"/>
            </a:endParaRPr>
          </a:p>
        </p:txBody>
      </p:sp>
      <p:sp>
        <p:nvSpPr>
          <p:cNvPr id="6" name="Left Arrow 5"/>
          <p:cNvSpPr/>
          <p:nvPr/>
        </p:nvSpPr>
        <p:spPr>
          <a:xfrm>
            <a:off x="4495800" y="2819400"/>
            <a:ext cx="18166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9900"/>
                </a:solidFill>
              </a:rPr>
              <a:t>Beyond GMP</a:t>
            </a:r>
            <a:endParaRPr lang="ar-JO" b="1" dirty="0"/>
          </a:p>
        </p:txBody>
      </p:sp>
      <p:sp>
        <p:nvSpPr>
          <p:cNvPr id="3" name="Content Placeholder 2"/>
          <p:cNvSpPr>
            <a:spLocks noGrp="1"/>
          </p:cNvSpPr>
          <p:nvPr>
            <p:ph idx="1"/>
          </p:nvPr>
        </p:nvSpPr>
        <p:spPr>
          <a:xfrm>
            <a:off x="457200" y="2468880"/>
            <a:ext cx="8229600" cy="4389120"/>
          </a:xfrm>
        </p:spPr>
        <p:txBody>
          <a:bodyPr/>
          <a:lstStyle/>
          <a:p>
            <a:pPr algn="l" rtl="0">
              <a:lnSpc>
                <a:spcPct val="90000"/>
              </a:lnSpc>
              <a:defRPr/>
            </a:pPr>
            <a:r>
              <a:rPr lang="en-US" b="1" dirty="0" smtClean="0">
                <a:latin typeface="Arial" pitchFamily="34" charset="0"/>
                <a:cs typeface="Arial" pitchFamily="34" charset="0"/>
                <a:sym typeface="Wingdings" pitchFamily="2" charset="2"/>
              </a:rPr>
              <a:t>Adaptation of environment friendly methods</a:t>
            </a:r>
            <a:endParaRPr lang="ar-JO" b="1" dirty="0" smtClean="0">
              <a:latin typeface="Arial" pitchFamily="34" charset="0"/>
              <a:cs typeface="Arial" pitchFamily="34" charset="0"/>
              <a:sym typeface="Wingdings" pitchFamily="2" charset="2"/>
            </a:endParaRPr>
          </a:p>
          <a:p>
            <a:pPr algn="r">
              <a:lnSpc>
                <a:spcPct val="90000"/>
              </a:lnSpc>
              <a:defRPr/>
            </a:pPr>
            <a:r>
              <a:rPr lang="ar-JO" sz="3200" b="1" dirty="0" smtClean="0">
                <a:solidFill>
                  <a:srgbClr val="00B050"/>
                </a:solidFill>
                <a:sym typeface="Wingdings" pitchFamily="2" charset="2"/>
              </a:rPr>
              <a:t>إعتماد أساليب رفيقة بالبيئة.</a:t>
            </a:r>
            <a:endParaRPr lang="en-US" sz="3200" b="1" dirty="0" smtClean="0">
              <a:solidFill>
                <a:srgbClr val="00B050"/>
              </a:solidFill>
              <a:sym typeface="Wingdings" pitchFamily="2" charset="2"/>
            </a:endParaRPr>
          </a:p>
          <a:p>
            <a:pPr>
              <a:lnSpc>
                <a:spcPct val="90000"/>
              </a:lnSpc>
              <a:buNone/>
              <a:defRPr/>
            </a:pPr>
            <a:endParaRPr lang="ar-JO" dirty="0"/>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9900"/>
                </a:solidFill>
              </a:rPr>
              <a:t>Beyond GMP</a:t>
            </a:r>
            <a:endParaRPr lang="ar-JO" b="1" dirty="0"/>
          </a:p>
        </p:txBody>
      </p:sp>
      <p:sp>
        <p:nvSpPr>
          <p:cNvPr id="3" name="Content Placeholder 2"/>
          <p:cNvSpPr>
            <a:spLocks noGrp="1"/>
          </p:cNvSpPr>
          <p:nvPr>
            <p:ph idx="1"/>
          </p:nvPr>
        </p:nvSpPr>
        <p:spPr>
          <a:xfrm>
            <a:off x="533400" y="2133600"/>
            <a:ext cx="8229600" cy="4389120"/>
          </a:xfrm>
        </p:spPr>
        <p:txBody>
          <a:bodyPr/>
          <a:lstStyle/>
          <a:p>
            <a:pPr algn="l" rtl="0">
              <a:lnSpc>
                <a:spcPct val="90000"/>
              </a:lnSpc>
              <a:defRPr/>
            </a:pPr>
            <a:r>
              <a:rPr lang="en-US" sz="3200" b="1" dirty="0" smtClean="0">
                <a:solidFill>
                  <a:srgbClr val="FF00FF"/>
                </a:solidFill>
                <a:latin typeface="Arial" pitchFamily="34" charset="0"/>
                <a:cs typeface="Arial" pitchFamily="34" charset="0"/>
                <a:sym typeface="Wingdings" pitchFamily="2" charset="2"/>
              </a:rPr>
              <a:t>Consideration for better and healthier life tomorrow</a:t>
            </a:r>
            <a:r>
              <a:rPr lang="ar-JO" sz="3200" b="1" dirty="0" smtClean="0">
                <a:solidFill>
                  <a:srgbClr val="FF00FF"/>
                </a:solidFill>
                <a:latin typeface="Arial" pitchFamily="34" charset="0"/>
                <a:cs typeface="Arial" pitchFamily="34" charset="0"/>
                <a:sym typeface="Wingdings" pitchFamily="2" charset="2"/>
              </a:rPr>
              <a:t>.</a:t>
            </a:r>
          </a:p>
          <a:p>
            <a:pPr algn="r">
              <a:lnSpc>
                <a:spcPct val="90000"/>
              </a:lnSpc>
              <a:defRPr/>
            </a:pPr>
            <a:r>
              <a:rPr lang="ar-JO" sz="3200" b="1" dirty="0" smtClean="0">
                <a:solidFill>
                  <a:srgbClr val="FF00FF"/>
                </a:solidFill>
                <a:sym typeface="Wingdings" pitchFamily="2" charset="2"/>
              </a:rPr>
              <a:t>التوجه إلى حياة أفضل وأصح في الغد.</a:t>
            </a:r>
            <a:endParaRPr lang="en-US" sz="3200" b="1" dirty="0" smtClean="0">
              <a:solidFill>
                <a:srgbClr val="FF00FF"/>
              </a:solidFill>
              <a:sym typeface="Wingdings" pitchFamily="2" charset="2"/>
            </a:endParaRPr>
          </a:p>
          <a:p>
            <a:endParaRPr lang="ar-JO"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Why GMP is important?.</a:t>
            </a:r>
            <a:endParaRPr lang="ar-JO" b="1" dirty="0"/>
          </a:p>
        </p:txBody>
      </p:sp>
      <p:sp>
        <p:nvSpPr>
          <p:cNvPr id="3" name="Content Placeholder 2"/>
          <p:cNvSpPr>
            <a:spLocks noGrp="1"/>
          </p:cNvSpPr>
          <p:nvPr>
            <p:ph idx="1"/>
          </p:nvPr>
        </p:nvSpPr>
        <p:spPr/>
        <p:txBody>
          <a:bodyPr>
            <a:normAutofit/>
          </a:bodyPr>
          <a:lstStyle/>
          <a:p>
            <a:pPr lvl="1">
              <a:buFont typeface="Courier New" pitchFamily="49" charset="0"/>
              <a:buChar char="o"/>
              <a:defRPr/>
            </a:pPr>
            <a:r>
              <a:rPr lang="en-US" sz="3200" b="1" dirty="0" smtClean="0"/>
              <a:t>A poor quality medicine may contain toxic substances that have been unintentionally added. </a:t>
            </a:r>
          </a:p>
          <a:p>
            <a:pPr lvl="1" algn="r" rtl="1">
              <a:buFont typeface="Courier New" pitchFamily="49" charset="0"/>
              <a:buChar char="o"/>
              <a:defRPr/>
            </a:pPr>
            <a:r>
              <a:rPr lang="ar-JO" sz="3200" b="1" dirty="0" smtClean="0"/>
              <a:t>الأدوية سيئة الصنع قد تحتوي على مواد سامة أضيفت إليها عن غير قصد.</a:t>
            </a:r>
            <a:endParaRPr lang="en-US" sz="3200" dirty="0" smtClean="0">
              <a:solidFill>
                <a:schemeClr val="tx2"/>
              </a:solidFill>
            </a:endParaRPr>
          </a:p>
          <a:p>
            <a:pPr>
              <a:buNone/>
              <a:defRPr/>
            </a:pPr>
            <a:endParaRPr lang="en-US" dirty="0" smtClean="0"/>
          </a:p>
          <a:p>
            <a:endParaRPr lang="ar-JO" dirty="0"/>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9900"/>
                </a:solidFill>
              </a:rPr>
              <a:t>Beyond GMP</a:t>
            </a:r>
            <a:endParaRPr lang="ar-JO" b="1" dirty="0"/>
          </a:p>
        </p:txBody>
      </p:sp>
      <p:sp>
        <p:nvSpPr>
          <p:cNvPr id="3" name="Content Placeholder 2"/>
          <p:cNvSpPr>
            <a:spLocks noGrp="1"/>
          </p:cNvSpPr>
          <p:nvPr>
            <p:ph idx="1"/>
          </p:nvPr>
        </p:nvSpPr>
        <p:spPr/>
        <p:txBody>
          <a:bodyPr/>
          <a:lstStyle/>
          <a:p>
            <a:pPr algn="l" rtl="0">
              <a:lnSpc>
                <a:spcPct val="90000"/>
              </a:lnSpc>
              <a:defRPr/>
            </a:pPr>
            <a:r>
              <a:rPr lang="en-US" sz="3200" b="1" dirty="0" smtClean="0">
                <a:solidFill>
                  <a:schemeClr val="tx2"/>
                </a:solidFill>
                <a:latin typeface="Arial" pitchFamily="34" charset="0"/>
                <a:cs typeface="Arial" pitchFamily="34" charset="0"/>
                <a:sym typeface="Wingdings" pitchFamily="2" charset="2"/>
              </a:rPr>
              <a:t>Consideration of ethics in life</a:t>
            </a:r>
            <a:r>
              <a:rPr lang="ar-JO" sz="3200" b="1" dirty="0" smtClean="0">
                <a:solidFill>
                  <a:schemeClr val="tx2"/>
                </a:solidFill>
                <a:latin typeface="Arial" pitchFamily="34" charset="0"/>
                <a:cs typeface="Arial" pitchFamily="34" charset="0"/>
                <a:sym typeface="Wingdings" pitchFamily="2" charset="2"/>
              </a:rPr>
              <a:t>.</a:t>
            </a:r>
            <a:endParaRPr lang="en-US" sz="3200" b="1" dirty="0" smtClean="0">
              <a:solidFill>
                <a:schemeClr val="tx2"/>
              </a:solidFill>
              <a:latin typeface="Arial" pitchFamily="34" charset="0"/>
              <a:cs typeface="Arial" pitchFamily="34" charset="0"/>
              <a:sym typeface="Wingdings" pitchFamily="2" charset="2"/>
            </a:endParaRPr>
          </a:p>
          <a:p>
            <a:r>
              <a:rPr lang="ar-JO" sz="3200" b="1" dirty="0" smtClean="0">
                <a:solidFill>
                  <a:srgbClr val="00B050"/>
                </a:solidFill>
              </a:rPr>
              <a:t>تعزيز المسلكيات الحميدة في الحياة.</a:t>
            </a:r>
            <a:endParaRPr lang="ar-JO" sz="3200" b="1" dirty="0">
              <a:solidFill>
                <a:srgbClr val="00B050"/>
              </a:solidFill>
            </a:endParaRPr>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وقفة نقاشية</a:t>
            </a:r>
            <a:endParaRPr lang="ar-JO" b="1" dirty="0"/>
          </a:p>
        </p:txBody>
      </p:sp>
      <p:sp>
        <p:nvSpPr>
          <p:cNvPr id="3" name="Content Placeholder 2"/>
          <p:cNvSpPr>
            <a:spLocks noGrp="1"/>
          </p:cNvSpPr>
          <p:nvPr>
            <p:ph idx="1"/>
          </p:nvPr>
        </p:nvSpPr>
        <p:spPr/>
        <p:txBody>
          <a:bodyPr>
            <a:normAutofit/>
          </a:bodyPr>
          <a:lstStyle/>
          <a:p>
            <a:r>
              <a:rPr lang="ar-JO" sz="3200" b="1" dirty="0" smtClean="0">
                <a:solidFill>
                  <a:schemeClr val="accent4">
                    <a:lumMod val="75000"/>
                  </a:schemeClr>
                </a:solidFill>
              </a:rPr>
              <a:t>البعد الأخلاقي لممارسة التصنيع الجيد..</a:t>
            </a:r>
          </a:p>
          <a:p>
            <a:r>
              <a:rPr lang="ar-JO" sz="3200" b="1" dirty="0" smtClean="0">
                <a:solidFill>
                  <a:schemeClr val="accent4">
                    <a:lumMod val="75000"/>
                  </a:schemeClr>
                </a:solidFill>
              </a:rPr>
              <a:t>هل تتخيل تطبيق ناجح في مؤسسة تسودها قيم سلبية؟.</a:t>
            </a:r>
            <a:endParaRPr lang="ar-JO" sz="3200" b="1" dirty="0">
              <a:solidFill>
                <a:schemeClr val="accent4">
                  <a:lumMod val="75000"/>
                </a:schemeClr>
              </a:solidFill>
            </a:endParaRPr>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9900"/>
                </a:solidFill>
              </a:rPr>
              <a:t>Beyond GMP</a:t>
            </a:r>
            <a:endParaRPr lang="ar-JO" b="1" dirty="0"/>
          </a:p>
        </p:txBody>
      </p:sp>
      <p:sp>
        <p:nvSpPr>
          <p:cNvPr id="3" name="Content Placeholder 2"/>
          <p:cNvSpPr>
            <a:spLocks noGrp="1"/>
          </p:cNvSpPr>
          <p:nvPr>
            <p:ph idx="1"/>
          </p:nvPr>
        </p:nvSpPr>
        <p:spPr/>
        <p:txBody>
          <a:bodyPr/>
          <a:lstStyle/>
          <a:p>
            <a:pPr algn="l" rtl="0">
              <a:lnSpc>
                <a:spcPct val="90000"/>
              </a:lnSpc>
              <a:defRPr/>
            </a:pPr>
            <a:r>
              <a:rPr lang="en-US" b="1" dirty="0" smtClean="0">
                <a:latin typeface="Arial" pitchFamily="34" charset="0"/>
                <a:cs typeface="Arial" pitchFamily="34" charset="0"/>
                <a:sym typeface="Wingdings" pitchFamily="2" charset="2"/>
              </a:rPr>
              <a:t>One should begin with end in mind otherwise it will be the beginning of the end</a:t>
            </a:r>
            <a:r>
              <a:rPr lang="ar-JO" b="1" dirty="0" smtClean="0">
                <a:latin typeface="Arial" pitchFamily="34" charset="0"/>
                <a:cs typeface="Arial" pitchFamily="34" charset="0"/>
                <a:sym typeface="Wingdings" pitchFamily="2" charset="2"/>
              </a:rPr>
              <a:t>.</a:t>
            </a:r>
            <a:r>
              <a:rPr lang="en-US" b="1" dirty="0" smtClean="0">
                <a:latin typeface="Arial" pitchFamily="34" charset="0"/>
                <a:cs typeface="Arial" pitchFamily="34" charset="0"/>
                <a:sym typeface="Wingdings" pitchFamily="2" charset="2"/>
              </a:rPr>
              <a:t> </a:t>
            </a:r>
            <a:endParaRPr lang="ar-JO" b="1" dirty="0" smtClean="0">
              <a:latin typeface="Arial" pitchFamily="34" charset="0"/>
              <a:cs typeface="Arial" pitchFamily="34" charset="0"/>
              <a:sym typeface="Wingdings" pitchFamily="2" charset="2"/>
            </a:endParaRPr>
          </a:p>
          <a:p>
            <a:pPr algn="r">
              <a:lnSpc>
                <a:spcPct val="90000"/>
              </a:lnSpc>
              <a:buNone/>
              <a:defRPr/>
            </a:pPr>
            <a:endParaRPr lang="ar-JO" b="1" dirty="0" smtClean="0">
              <a:latin typeface="Arial" pitchFamily="34" charset="0"/>
              <a:cs typeface="Arial" pitchFamily="34" charset="0"/>
              <a:sym typeface="Wingdings" pitchFamily="2" charset="2"/>
            </a:endParaRPr>
          </a:p>
          <a:p>
            <a:pPr>
              <a:lnSpc>
                <a:spcPct val="90000"/>
              </a:lnSpc>
              <a:defRPr/>
            </a:pPr>
            <a:r>
              <a:rPr lang="ar-JO" sz="3200" b="1" dirty="0" smtClean="0">
                <a:solidFill>
                  <a:srgbClr val="00B050"/>
                </a:solidFill>
                <a:latin typeface="Arial" pitchFamily="34" charset="0"/>
                <a:cs typeface="Arial" pitchFamily="34" charset="0"/>
                <a:sym typeface="Wingdings" pitchFamily="2" charset="2"/>
              </a:rPr>
              <a:t>ينبغي البدء والنهاية المرجوة بمخيلتنا وإلا ستكون بداية النهاية</a:t>
            </a:r>
            <a:r>
              <a:rPr lang="ar-JO" b="1" dirty="0" smtClean="0">
                <a:latin typeface="Arial" pitchFamily="34" charset="0"/>
                <a:cs typeface="Arial" pitchFamily="34" charset="0"/>
                <a:sym typeface="Wingdings" pitchFamily="2" charset="2"/>
              </a:rPr>
              <a:t>. </a:t>
            </a:r>
            <a:endParaRPr lang="en-US" b="1" dirty="0" smtClean="0">
              <a:latin typeface="Arial" pitchFamily="34" charset="0"/>
              <a:cs typeface="Arial" pitchFamily="34" charset="0"/>
              <a:sym typeface="Wingdings" pitchFamily="2" charset="2"/>
            </a:endParaRPr>
          </a:p>
          <a:p>
            <a:endParaRPr lang="ar-JO" dirty="0"/>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GMP</a:t>
            </a:r>
            <a:endParaRPr lang="ar-JO" b="1" dirty="0"/>
          </a:p>
        </p:txBody>
      </p:sp>
      <p:sp>
        <p:nvSpPr>
          <p:cNvPr id="3" name="Content Placeholder 2"/>
          <p:cNvSpPr>
            <a:spLocks noGrp="1"/>
          </p:cNvSpPr>
          <p:nvPr>
            <p:ph idx="1"/>
          </p:nvPr>
        </p:nvSpPr>
        <p:spPr/>
        <p:txBody>
          <a:bodyPr>
            <a:normAutofit/>
          </a:bodyPr>
          <a:lstStyle/>
          <a:p>
            <a:pPr algn="r" rtl="1"/>
            <a:r>
              <a:rPr lang="ar-JO" sz="3200" b="1" dirty="0" smtClean="0"/>
              <a:t>إكتسبت ممارسة التصنيع الجيد (</a:t>
            </a:r>
            <a:r>
              <a:rPr lang="en-US" sz="3200" b="1" dirty="0" smtClean="0"/>
              <a:t>GMP</a:t>
            </a:r>
            <a:r>
              <a:rPr lang="ar-JO" sz="3200" b="1" dirty="0" smtClean="0"/>
              <a:t> ) إجماعاً عالمياً.</a:t>
            </a:r>
          </a:p>
          <a:p>
            <a:pPr algn="r" rtl="1"/>
            <a:r>
              <a:rPr lang="ar-JO" sz="3200" b="1" dirty="0" smtClean="0"/>
              <a:t>فهي مطبقة في جميع الدول التي تنتج أدوية وتستوردها بشكل نظامي </a:t>
            </a:r>
          </a:p>
          <a:p>
            <a:pPr algn="r" rtl="1"/>
            <a:r>
              <a:rPr lang="ar-JO" sz="3200" b="1" dirty="0" smtClean="0"/>
              <a:t>تتراوح أشكالها من بلد لآخر ولكن مبادءها الأساسية متقاربة.. وهي آخذة بالتقارب لدرجة التطابق.</a:t>
            </a:r>
          </a:p>
          <a:p>
            <a:pPr algn="r" rtl="1"/>
            <a:r>
              <a:rPr lang="ar-JO" sz="3200" b="1" dirty="0" smtClean="0"/>
              <a:t>وتلعب في ذلك ( </a:t>
            </a:r>
            <a:r>
              <a:rPr lang="en-US" sz="3200" b="1" dirty="0" smtClean="0"/>
              <a:t>WHO</a:t>
            </a:r>
            <a:r>
              <a:rPr lang="ar-JO" sz="3200" b="1" dirty="0" smtClean="0"/>
              <a:t> ) و ( </a:t>
            </a:r>
            <a:r>
              <a:rPr lang="en-US" sz="3200" b="1" dirty="0" smtClean="0"/>
              <a:t>ICH</a:t>
            </a:r>
            <a:r>
              <a:rPr lang="ar-JO" sz="3200" b="1" dirty="0" smtClean="0"/>
              <a:t> ) دوراً مركزياً.</a:t>
            </a:r>
          </a:p>
          <a:p>
            <a:pPr algn="r" rtl="1"/>
            <a:endParaRPr lang="ar-JO" sz="3200" b="1" dirty="0"/>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GMP</a:t>
            </a:r>
            <a:endParaRPr lang="ar-JO" dirty="0"/>
          </a:p>
        </p:txBody>
      </p:sp>
      <p:sp>
        <p:nvSpPr>
          <p:cNvPr id="3" name="Content Placeholder 2"/>
          <p:cNvSpPr>
            <a:spLocks noGrp="1"/>
          </p:cNvSpPr>
          <p:nvPr>
            <p:ph idx="1"/>
          </p:nvPr>
        </p:nvSpPr>
        <p:spPr/>
        <p:txBody>
          <a:bodyPr>
            <a:normAutofit/>
          </a:bodyPr>
          <a:lstStyle/>
          <a:p>
            <a:pPr algn="r" rtl="1"/>
            <a:r>
              <a:rPr lang="ar-JO" sz="3200" b="1" dirty="0" smtClean="0"/>
              <a:t>لضمان نجاح هذه الممارسة يشترط الإلتزام الفعلي بإجراءاتها وإرشاداتها.</a:t>
            </a:r>
          </a:p>
          <a:p>
            <a:pPr algn="r" rtl="1"/>
            <a:r>
              <a:rPr lang="ar-JO" sz="3200" b="1" dirty="0" smtClean="0"/>
              <a:t>إنها ليست شهادة تعلق على الحائط </a:t>
            </a:r>
          </a:p>
          <a:p>
            <a:pPr algn="r" rtl="1"/>
            <a:r>
              <a:rPr lang="ar-JO" sz="3200" b="1" dirty="0" smtClean="0"/>
              <a:t>أو ضرورة من أجل أن يعتمد المصنع من قبل إحدى الدول أو إحدى الشركات المستوردة.</a:t>
            </a:r>
          </a:p>
          <a:p>
            <a:pPr algn="r" rtl="1"/>
            <a:r>
              <a:rPr lang="ar-JO" sz="3200" b="1" dirty="0" smtClean="0"/>
              <a:t>إنما هو نظام لا يقبل الخطأ .. ولا يوجد به طرق مختصرة .. ولا يحتمل الترقيع ..</a:t>
            </a:r>
            <a:endParaRPr lang="ar-JO" sz="3200" b="1" dirty="0"/>
          </a:p>
        </p:txBody>
      </p:sp>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Documentation</a:t>
            </a:r>
            <a:endParaRPr lang="ar-JO" b="1" dirty="0"/>
          </a:p>
        </p:txBody>
      </p:sp>
      <p:sp>
        <p:nvSpPr>
          <p:cNvPr id="3" name="Text Placeholder 2"/>
          <p:cNvSpPr>
            <a:spLocks noGrp="1"/>
          </p:cNvSpPr>
          <p:nvPr>
            <p:ph type="body" idx="1"/>
          </p:nvPr>
        </p:nvSpPr>
        <p:spPr/>
        <p:txBody>
          <a:bodyPr/>
          <a:lstStyle/>
          <a:p>
            <a:r>
              <a:rPr lang="en-US" dirty="0" smtClean="0">
                <a:latin typeface="Arial" charset="0"/>
              </a:rPr>
              <a:t>Bottom Line </a:t>
            </a:r>
            <a:endParaRPr lang="ar-JO" dirty="0"/>
          </a:p>
        </p:txBody>
      </p:sp>
      <p:sp>
        <p:nvSpPr>
          <p:cNvPr id="5" name="Text Placeholder 4"/>
          <p:cNvSpPr>
            <a:spLocks noGrp="1"/>
          </p:cNvSpPr>
          <p:nvPr>
            <p:ph type="body" sz="half" idx="3"/>
          </p:nvPr>
        </p:nvSpPr>
        <p:spPr/>
        <p:txBody>
          <a:bodyPr/>
          <a:lstStyle/>
          <a:p>
            <a:pPr algn="r" rtl="1"/>
            <a:r>
              <a:rPr lang="ar-JO" dirty="0" smtClean="0"/>
              <a:t>الخلاصة</a:t>
            </a:r>
            <a:endParaRPr lang="ar-JO" dirty="0"/>
          </a:p>
        </p:txBody>
      </p:sp>
      <p:sp>
        <p:nvSpPr>
          <p:cNvPr id="4" name="Content Placeholder 3"/>
          <p:cNvSpPr>
            <a:spLocks noGrp="1"/>
          </p:cNvSpPr>
          <p:nvPr>
            <p:ph sz="quarter" idx="2"/>
          </p:nvPr>
        </p:nvSpPr>
        <p:spPr/>
        <p:txBody>
          <a:bodyPr>
            <a:normAutofit lnSpcReduction="10000"/>
          </a:bodyPr>
          <a:lstStyle/>
          <a:p>
            <a:pPr algn="ctr">
              <a:buFont typeface="Monotype Sorts" pitchFamily="2" charset="2"/>
              <a:buNone/>
            </a:pPr>
            <a:r>
              <a:rPr lang="en-US" b="1" dirty="0" smtClean="0">
                <a:latin typeface="Arial" charset="0"/>
              </a:rPr>
              <a:t>Document, Document, Document!!!</a:t>
            </a:r>
          </a:p>
          <a:p>
            <a:pPr>
              <a:buFont typeface="Monotype Sorts" pitchFamily="2" charset="2"/>
              <a:buNone/>
            </a:pPr>
            <a:endParaRPr lang="en-US" dirty="0" smtClean="0">
              <a:latin typeface="Arial" charset="0"/>
            </a:endParaRPr>
          </a:p>
          <a:p>
            <a:pPr>
              <a:buFont typeface="Monotype Sorts" pitchFamily="2" charset="2"/>
              <a:buNone/>
            </a:pPr>
            <a:r>
              <a:rPr lang="en-US" b="1" dirty="0" smtClean="0">
                <a:latin typeface="Arial" charset="0"/>
              </a:rPr>
              <a:t>In FDA-speak:</a:t>
            </a:r>
          </a:p>
          <a:p>
            <a:pPr>
              <a:buFont typeface="Monotype Sorts" pitchFamily="2" charset="2"/>
              <a:buNone/>
            </a:pPr>
            <a:endParaRPr lang="en-US" b="1" dirty="0" smtClean="0">
              <a:latin typeface="Arial" charset="0"/>
            </a:endParaRPr>
          </a:p>
          <a:p>
            <a:pPr lvl="1">
              <a:buFont typeface="Monotype Sorts" pitchFamily="2" charset="2"/>
              <a:buNone/>
            </a:pPr>
            <a:r>
              <a:rPr lang="en-US" sz="2400" b="1" dirty="0" smtClean="0">
                <a:latin typeface="Arial" charset="0"/>
              </a:rPr>
              <a:t>“If it is not documented . . .</a:t>
            </a:r>
          </a:p>
          <a:p>
            <a:pPr lvl="4">
              <a:buFontTx/>
              <a:buNone/>
            </a:pPr>
            <a:r>
              <a:rPr lang="en-US" sz="2400" b="1" dirty="0" smtClean="0">
                <a:latin typeface="Arial" charset="0"/>
              </a:rPr>
              <a:t>it did not happen!”</a:t>
            </a:r>
            <a:r>
              <a:rPr lang="en-US" sz="1800" b="1" dirty="0" smtClean="0">
                <a:latin typeface="Arial" charset="0"/>
              </a:rPr>
              <a:t> </a:t>
            </a:r>
            <a:endParaRPr lang="en-US" b="1" dirty="0" smtClean="0">
              <a:latin typeface="Arial" charset="0"/>
            </a:endParaRPr>
          </a:p>
          <a:p>
            <a:pPr lvl="4">
              <a:buFontTx/>
              <a:buNone/>
            </a:pPr>
            <a:r>
              <a:rPr lang="en-US" sz="2400" b="1" dirty="0" smtClean="0">
                <a:latin typeface="Arial" charset="0"/>
              </a:rPr>
              <a:t>or, it’s a rumor!”</a:t>
            </a:r>
            <a:endParaRPr lang="en-US" b="1" dirty="0" smtClean="0">
              <a:latin typeface="Arial" charset="0"/>
            </a:endParaRPr>
          </a:p>
          <a:p>
            <a:endParaRPr lang="ar-JO" dirty="0"/>
          </a:p>
        </p:txBody>
      </p:sp>
      <p:sp>
        <p:nvSpPr>
          <p:cNvPr id="6" name="Content Placeholder 5"/>
          <p:cNvSpPr>
            <a:spLocks noGrp="1"/>
          </p:cNvSpPr>
          <p:nvPr>
            <p:ph sz="quarter" idx="4"/>
          </p:nvPr>
        </p:nvSpPr>
        <p:spPr/>
        <p:txBody>
          <a:bodyPr>
            <a:normAutofit lnSpcReduction="10000"/>
          </a:bodyPr>
          <a:lstStyle/>
          <a:p>
            <a:pPr algn="r" rtl="1"/>
            <a:r>
              <a:rPr lang="ar-JO" sz="3200" b="1" dirty="0" smtClean="0">
                <a:solidFill>
                  <a:srgbClr val="7030A0"/>
                </a:solidFill>
              </a:rPr>
              <a:t>وثق .. وثق .. وثق !!!</a:t>
            </a:r>
          </a:p>
          <a:p>
            <a:pPr algn="r" rtl="1"/>
            <a:endParaRPr lang="ar-JO" sz="3200" b="1" dirty="0" smtClean="0">
              <a:solidFill>
                <a:srgbClr val="7030A0"/>
              </a:solidFill>
            </a:endParaRPr>
          </a:p>
          <a:p>
            <a:pPr algn="r" rtl="1"/>
            <a:r>
              <a:rPr lang="ar-JO" sz="3200" b="1" dirty="0" smtClean="0">
                <a:solidFill>
                  <a:srgbClr val="7030A0"/>
                </a:solidFill>
              </a:rPr>
              <a:t>في منطق الـ </a:t>
            </a:r>
            <a:r>
              <a:rPr lang="en-US" sz="3200" b="1" dirty="0" smtClean="0">
                <a:solidFill>
                  <a:srgbClr val="7030A0"/>
                </a:solidFill>
              </a:rPr>
              <a:t>FDA</a:t>
            </a:r>
            <a:endParaRPr lang="ar-JO" sz="3200" b="1" dirty="0" smtClean="0">
              <a:solidFill>
                <a:srgbClr val="7030A0"/>
              </a:solidFill>
            </a:endParaRPr>
          </a:p>
          <a:p>
            <a:pPr algn="r" rtl="1">
              <a:buNone/>
            </a:pPr>
            <a:endParaRPr lang="en-US" sz="3200" b="1" dirty="0" smtClean="0">
              <a:solidFill>
                <a:srgbClr val="7030A0"/>
              </a:solidFill>
            </a:endParaRPr>
          </a:p>
          <a:p>
            <a:pPr algn="r" rtl="1"/>
            <a:r>
              <a:rPr lang="ar-JO" sz="3200" b="1" dirty="0" smtClean="0">
                <a:solidFill>
                  <a:srgbClr val="7030A0"/>
                </a:solidFill>
              </a:rPr>
              <a:t>” إذا لم توثق .. فإنها لم تحدث .. فقد تكون إشاعة!“</a:t>
            </a:r>
            <a:endParaRPr lang="ar-JO" sz="3200" b="1" dirty="0">
              <a:solidFill>
                <a:srgbClr val="7030A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Why GMP is important?.</a:t>
            </a:r>
            <a:endParaRPr lang="ar-JO" dirty="0"/>
          </a:p>
        </p:txBody>
      </p:sp>
      <p:sp>
        <p:nvSpPr>
          <p:cNvPr id="3" name="Content Placeholder 2"/>
          <p:cNvSpPr>
            <a:spLocks noGrp="1"/>
          </p:cNvSpPr>
          <p:nvPr>
            <p:ph idx="1"/>
          </p:nvPr>
        </p:nvSpPr>
        <p:spPr/>
        <p:txBody>
          <a:bodyPr/>
          <a:lstStyle/>
          <a:p>
            <a:pPr lvl="1">
              <a:buFont typeface="Courier New" pitchFamily="49" charset="0"/>
              <a:buChar char="o"/>
              <a:defRPr/>
            </a:pPr>
            <a:r>
              <a:rPr lang="en-US" sz="3200" b="1" dirty="0" smtClean="0"/>
              <a:t>A medicine that contains little or none of the claimed ingredient will not have the intended therapeutic effect. </a:t>
            </a:r>
            <a:endParaRPr lang="ar-JO" sz="3200" b="1" dirty="0" smtClean="0"/>
          </a:p>
          <a:p>
            <a:pPr lvl="1" algn="r" rtl="1">
              <a:buFont typeface="Courier New" pitchFamily="49" charset="0"/>
              <a:buChar char="o"/>
              <a:defRPr/>
            </a:pPr>
            <a:r>
              <a:rPr lang="ar-JO" sz="3200" b="1" dirty="0" smtClean="0"/>
              <a:t>الدواء الذي يحتوي كمية أقل من إحدى المكونات مما هو مطلوب لن يكون له التأثير العلاجي المقصود.</a:t>
            </a:r>
            <a:endParaRPr lang="en-US" sz="3200" b="1" dirty="0" smtClean="0"/>
          </a:p>
          <a:p>
            <a:pPr>
              <a:buNone/>
            </a:pPr>
            <a:endParaRPr lang="ar-JO"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solidFill>
                  <a:schemeClr val="accent4">
                    <a:lumMod val="50000"/>
                  </a:schemeClr>
                </a:solidFill>
              </a:rPr>
              <a:t>أمثلة من المخاطر التي يمكن أن تحدث</a:t>
            </a:r>
            <a:endParaRPr lang="ar-JO" dirty="0"/>
          </a:p>
        </p:txBody>
      </p:sp>
      <p:sp>
        <p:nvSpPr>
          <p:cNvPr id="3" name="Content Placeholder 2"/>
          <p:cNvSpPr>
            <a:spLocks noGrp="1"/>
          </p:cNvSpPr>
          <p:nvPr>
            <p:ph idx="1"/>
          </p:nvPr>
        </p:nvSpPr>
        <p:spPr>
          <a:xfrm>
            <a:off x="533400" y="2057400"/>
            <a:ext cx="8229600" cy="4800600"/>
          </a:xfrm>
        </p:spPr>
        <p:txBody>
          <a:bodyPr/>
          <a:lstStyle/>
          <a:p>
            <a:endParaRPr lang="ar-JO"/>
          </a:p>
        </p:txBody>
      </p:sp>
      <p:sp>
        <p:nvSpPr>
          <p:cNvPr id="4" name="Oval 3"/>
          <p:cNvSpPr/>
          <p:nvPr/>
        </p:nvSpPr>
        <p:spPr>
          <a:xfrm>
            <a:off x="304800" y="1905000"/>
            <a:ext cx="8305800" cy="441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r" rtl="1">
              <a:defRPr/>
            </a:pPr>
            <a:r>
              <a:rPr lang="ar-JO" sz="3200" b="1" dirty="0" smtClean="0">
                <a:solidFill>
                  <a:srgbClr val="FFC000"/>
                </a:solidFill>
              </a:rPr>
              <a:t>تلوث المنتجات الدوائية قد يتسبب بضرر للصحة، وقد يتسبب بالموت.</a:t>
            </a:r>
          </a:p>
          <a:p>
            <a:pPr lvl="1" algn="r" rtl="1">
              <a:defRPr/>
            </a:pPr>
            <a:r>
              <a:rPr lang="ar-JO" sz="3200" b="1" dirty="0" smtClean="0">
                <a:solidFill>
                  <a:srgbClr val="FFC000"/>
                </a:solidFill>
              </a:rPr>
              <a:t>إضافة الليبل الخطأ على العلبة غالباً ما يؤدي لأن يتلقى المريض الدواء الخطأ.</a:t>
            </a:r>
          </a:p>
          <a:p>
            <a:pPr lvl="1" algn="r" rtl="1">
              <a:defRPr/>
            </a:pPr>
            <a:r>
              <a:rPr lang="ar-JO" sz="3200" b="1" dirty="0" smtClean="0">
                <a:solidFill>
                  <a:srgbClr val="FFC000"/>
                </a:solidFill>
              </a:rPr>
              <a:t>كمية غير كافية من المادة الفعالة </a:t>
            </a:r>
            <a:r>
              <a:rPr lang="en-US" sz="3200" b="1" dirty="0" smtClean="0">
                <a:solidFill>
                  <a:srgbClr val="FFC000"/>
                </a:solidFill>
              </a:rPr>
              <a:t>active ingredient</a:t>
            </a:r>
            <a:r>
              <a:rPr lang="ar-JO" sz="3200" b="1" dirty="0" smtClean="0">
                <a:solidFill>
                  <a:srgbClr val="FFC000"/>
                </a:solidFill>
              </a:rPr>
              <a:t> أو كمية زائدة منها ينجم عن ذلك علاج غير فعال أو نتائج سلبية.</a:t>
            </a:r>
            <a:endParaRPr lang="en-US" sz="3200" b="1" dirty="0" smtClean="0">
              <a:solidFill>
                <a:srgbClr val="FFC0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حساسية الصناعات الدوائية</a:t>
            </a:r>
            <a:endParaRPr lang="ar-JO" b="1" dirty="0"/>
          </a:p>
        </p:txBody>
      </p:sp>
      <p:sp>
        <p:nvSpPr>
          <p:cNvPr id="3" name="Content Placeholder 2"/>
          <p:cNvSpPr>
            <a:spLocks noGrp="1"/>
          </p:cNvSpPr>
          <p:nvPr>
            <p:ph idx="1"/>
          </p:nvPr>
        </p:nvSpPr>
        <p:spPr/>
        <p:txBody>
          <a:bodyPr>
            <a:normAutofit/>
          </a:bodyPr>
          <a:lstStyle/>
          <a:p>
            <a:pPr algn="r" rtl="1"/>
            <a:r>
              <a:rPr lang="ar-JO" sz="3200" b="1" dirty="0" smtClean="0"/>
              <a:t>للصناعات الدوائية أهمية كبيرة.</a:t>
            </a:r>
          </a:p>
          <a:p>
            <a:pPr algn="r" rtl="1"/>
            <a:r>
              <a:rPr lang="ar-JO" sz="3200" b="1" dirty="0" smtClean="0"/>
              <a:t>من الحقائق الأساسية في مجال الطب أن يؤدي الدواء الغرض المتوقع منه.</a:t>
            </a:r>
          </a:p>
          <a:p>
            <a:pPr algn="r" rtl="1"/>
            <a:r>
              <a:rPr lang="ar-JO" sz="3200" b="1" dirty="0" smtClean="0"/>
              <a:t>هناك إحصاءات مذهلة عن وفيات ناجمة عن أخطاء طبية تعزى لإستخدام دواء غير مطابق للمواصفات. </a:t>
            </a:r>
            <a:endParaRPr lang="ar-JO" sz="3200"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JO" b="1" dirty="0" smtClean="0"/>
              <a:t>دعم التصدير</a:t>
            </a:r>
            <a:endParaRPr lang="ar-JO" b="1" dirty="0"/>
          </a:p>
        </p:txBody>
      </p:sp>
      <p:sp>
        <p:nvSpPr>
          <p:cNvPr id="3" name="Content Placeholder 2"/>
          <p:cNvSpPr>
            <a:spLocks noGrp="1"/>
          </p:cNvSpPr>
          <p:nvPr>
            <p:ph idx="1"/>
          </p:nvPr>
        </p:nvSpPr>
        <p:spPr/>
        <p:txBody>
          <a:bodyPr>
            <a:normAutofit/>
          </a:bodyPr>
          <a:lstStyle/>
          <a:p>
            <a:pPr>
              <a:lnSpc>
                <a:spcPct val="80000"/>
              </a:lnSpc>
              <a:buNone/>
              <a:defRPr/>
            </a:pPr>
            <a:endParaRPr lang="ar-JO" sz="2800" dirty="0" smtClean="0"/>
          </a:p>
          <a:p>
            <a:pPr algn="r" rtl="1">
              <a:lnSpc>
                <a:spcPct val="80000"/>
              </a:lnSpc>
              <a:defRPr/>
            </a:pPr>
            <a:r>
              <a:rPr lang="ar-JO" sz="3200" b="1" dirty="0" smtClean="0"/>
              <a:t>معظم دول العالم توافق على إستيراد أو شراء الأدوية من مصادر تم الإنتاج فيها وفق ” ممارسة التصنيع الجيد ” </a:t>
            </a:r>
            <a:r>
              <a:rPr lang="en-US" sz="3200" b="1" dirty="0" smtClean="0">
                <a:solidFill>
                  <a:srgbClr val="7030A0"/>
                </a:solidFill>
              </a:rPr>
              <a:t>GMP</a:t>
            </a:r>
            <a:r>
              <a:rPr lang="ar-JO" sz="3200" b="1" dirty="0" smtClean="0"/>
              <a:t>  معتمدة عالمياً. </a:t>
            </a:r>
            <a:endParaRPr lang="en-US" sz="3200" b="1" dirty="0" smtClean="0"/>
          </a:p>
          <a:p>
            <a:pPr algn="r" rtl="1">
              <a:lnSpc>
                <a:spcPct val="80000"/>
              </a:lnSpc>
              <a:defRPr/>
            </a:pPr>
            <a:r>
              <a:rPr lang="ar-JO" sz="3200" b="1" dirty="0" smtClean="0"/>
              <a:t>الدول التي تسعى إلى تعزيز صادراتها الدوائية تجعل من تطبيق ” ممارسة التصنيع الجيد ” </a:t>
            </a:r>
            <a:r>
              <a:rPr lang="en-US" sz="3200" b="1" dirty="0" smtClean="0">
                <a:solidFill>
                  <a:srgbClr val="7030A0"/>
                </a:solidFill>
              </a:rPr>
              <a:t>GMP</a:t>
            </a:r>
            <a:r>
              <a:rPr lang="ar-JO" sz="3200" b="1" dirty="0" smtClean="0"/>
              <a:t> إلزامية وتعمد إلى تدريب مفتشين لمتابعة ذلك.</a:t>
            </a:r>
            <a:endParaRPr lang="ar-JO" sz="3200" b="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القواعد الأساسية1</a:t>
            </a:r>
            <a:endParaRPr lang="ar-JO" b="1" dirty="0"/>
          </a:p>
        </p:txBody>
      </p:sp>
      <p:sp>
        <p:nvSpPr>
          <p:cNvPr id="3" name="Content Placeholder 2"/>
          <p:cNvSpPr>
            <a:spLocks noGrp="1"/>
          </p:cNvSpPr>
          <p:nvPr>
            <p:ph idx="1"/>
          </p:nvPr>
        </p:nvSpPr>
        <p:spPr>
          <a:xfrm>
            <a:off x="228600" y="1935480"/>
            <a:ext cx="8458200" cy="4389120"/>
          </a:xfrm>
        </p:spPr>
        <p:txBody>
          <a:bodyPr>
            <a:normAutofit/>
          </a:bodyPr>
          <a:lstStyle/>
          <a:p>
            <a:r>
              <a:rPr lang="en-US" sz="3200" b="1" dirty="0" smtClean="0"/>
              <a:t>Although there are a number of them, all guidelines follow a few basic principles:</a:t>
            </a:r>
            <a:endParaRPr lang="ar-JO" sz="3200" b="1" dirty="0" smtClean="0"/>
          </a:p>
          <a:p>
            <a:pPr algn="r" rtl="1"/>
            <a:r>
              <a:rPr lang="ar-JO" sz="3200" b="1" dirty="0" smtClean="0"/>
              <a:t>يوجد في العالم الكثير من المنظومات الإرشادية لممارسة التصنيع الجيد ( </a:t>
            </a:r>
            <a:r>
              <a:rPr lang="en-US" sz="3200" b="1" dirty="0" smtClean="0"/>
              <a:t>GMP</a:t>
            </a:r>
            <a:r>
              <a:rPr lang="ar-JO" sz="3200" b="1" dirty="0" smtClean="0"/>
              <a:t> ) تشترك جميعها في القواعد الأساسية التالية:</a:t>
            </a:r>
            <a:endParaRPr lang="en-US" sz="3200" b="1"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2</a:t>
            </a:r>
            <a:r>
              <a:rPr lang="ar-JO" b="1" dirty="0" smtClean="0"/>
              <a:t>القواعد الأساسية</a:t>
            </a:r>
            <a:endParaRPr lang="ar-JO" dirty="0"/>
          </a:p>
        </p:txBody>
      </p:sp>
      <p:sp>
        <p:nvSpPr>
          <p:cNvPr id="3" name="Content Placeholder 2"/>
          <p:cNvSpPr>
            <a:spLocks noGrp="1"/>
          </p:cNvSpPr>
          <p:nvPr>
            <p:ph idx="1"/>
          </p:nvPr>
        </p:nvSpPr>
        <p:spPr>
          <a:xfrm>
            <a:off x="0" y="1935480"/>
            <a:ext cx="9144000" cy="4389120"/>
          </a:xfrm>
        </p:spPr>
        <p:txBody>
          <a:bodyPr>
            <a:normAutofit/>
          </a:bodyPr>
          <a:lstStyle/>
          <a:p>
            <a:r>
              <a:rPr lang="en-US" sz="3200" b="1" dirty="0" smtClean="0"/>
              <a:t>Manufacturing processes are clearly defined and controlled. </a:t>
            </a:r>
          </a:p>
          <a:p>
            <a:pPr algn="r" rtl="1"/>
            <a:r>
              <a:rPr lang="ar-JO" sz="3200" b="1" dirty="0" smtClean="0"/>
              <a:t>عمليات الإنتاج محددة بوضوح ومضبوطة</a:t>
            </a:r>
            <a:r>
              <a:rPr lang="en-US" sz="3200" b="1" dirty="0" smtClean="0"/>
              <a:t>.</a:t>
            </a:r>
            <a:endParaRPr lang="ar-JO" sz="3200" b="1" dirty="0" smtClean="0"/>
          </a:p>
          <a:p>
            <a:r>
              <a:rPr lang="en-US" sz="3200" b="1" dirty="0" smtClean="0"/>
              <a:t>All critical processes are validated to ensure consistency and compliance with specifications.</a:t>
            </a:r>
            <a:endParaRPr lang="ar-JO" sz="3200" b="1" dirty="0" smtClean="0"/>
          </a:p>
          <a:p>
            <a:pPr algn="r" rtl="1"/>
            <a:r>
              <a:rPr lang="ar-JO" sz="3200" b="1" dirty="0" smtClean="0"/>
              <a:t>جميع العمليات الحرجة محققة لضمان إتباع المواصفات بشكل متسق.</a:t>
            </a:r>
            <a:endParaRPr lang="en-US" sz="3200" b="1" dirty="0" smtClean="0"/>
          </a:p>
          <a:p>
            <a:endParaRPr lang="ar-JO" sz="32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القواعد الأساسية3</a:t>
            </a:r>
            <a:endParaRPr lang="ar-JO" dirty="0"/>
          </a:p>
        </p:txBody>
      </p:sp>
      <p:sp>
        <p:nvSpPr>
          <p:cNvPr id="3" name="Content Placeholder 2"/>
          <p:cNvSpPr>
            <a:spLocks noGrp="1"/>
          </p:cNvSpPr>
          <p:nvPr>
            <p:ph idx="1"/>
          </p:nvPr>
        </p:nvSpPr>
        <p:spPr>
          <a:xfrm>
            <a:off x="0" y="1935480"/>
            <a:ext cx="9144000" cy="4389120"/>
          </a:xfrm>
        </p:spPr>
        <p:txBody>
          <a:bodyPr>
            <a:normAutofit/>
          </a:bodyPr>
          <a:lstStyle/>
          <a:p>
            <a:r>
              <a:rPr lang="en-US" sz="3200" b="1" dirty="0" smtClean="0"/>
              <a:t>Manufacturing processes are controlled, and any changes to the process are evaluated. </a:t>
            </a:r>
            <a:endParaRPr lang="ar-JO" sz="3200" b="1" dirty="0" smtClean="0"/>
          </a:p>
          <a:p>
            <a:pPr algn="r" rtl="1"/>
            <a:r>
              <a:rPr lang="ar-JO" sz="3200" b="1" dirty="0" smtClean="0"/>
              <a:t>عمليات الإنتاج مسيطر عليها بحيث يتم ضبط أي إنحراف وتقديره.</a:t>
            </a:r>
          </a:p>
          <a:p>
            <a:r>
              <a:rPr lang="en-US" sz="3200" b="1" dirty="0" smtClean="0"/>
              <a:t>Changes that have an impact on the quality of the drug are validated as necessary.</a:t>
            </a:r>
          </a:p>
          <a:p>
            <a:pPr algn="r" rtl="1"/>
            <a:r>
              <a:rPr lang="ar-JO" sz="3200" b="1" dirty="0" smtClean="0"/>
              <a:t>يتم التحقق من التغييرات ( الإنحرافات ) التي لها تأثير على الجودة حسب الضرورة.</a:t>
            </a:r>
          </a:p>
          <a:p>
            <a:endParaRPr lang="en-US" sz="3200" dirty="0" smtClean="0"/>
          </a:p>
          <a:p>
            <a:endParaRPr lang="ar-JO"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ممارسة التصنيع الجيد ج2</a:t>
            </a:r>
            <a:endParaRPr lang="ar-JO" b="1" dirty="0"/>
          </a:p>
        </p:txBody>
      </p:sp>
      <p:sp>
        <p:nvSpPr>
          <p:cNvPr id="3" name="Content Placeholder 2"/>
          <p:cNvSpPr>
            <a:spLocks noGrp="1"/>
          </p:cNvSpPr>
          <p:nvPr>
            <p:ph idx="1"/>
          </p:nvPr>
        </p:nvSpPr>
        <p:spPr/>
        <p:txBody>
          <a:bodyPr>
            <a:normAutofit/>
          </a:bodyPr>
          <a:lstStyle/>
          <a:p>
            <a:r>
              <a:rPr lang="ar-JO" sz="3200" b="1" dirty="0" smtClean="0">
                <a:solidFill>
                  <a:schemeClr val="bg2">
                    <a:lumMod val="25000"/>
                  </a:schemeClr>
                </a:solidFill>
              </a:rPr>
              <a:t>تعريف</a:t>
            </a:r>
          </a:p>
          <a:p>
            <a:r>
              <a:rPr lang="ar-JO" sz="3200" b="1" dirty="0" smtClean="0">
                <a:solidFill>
                  <a:schemeClr val="bg2">
                    <a:lumMod val="25000"/>
                  </a:schemeClr>
                </a:solidFill>
              </a:rPr>
              <a:t>أهمية ممارسة التصنيع الجيد (</a:t>
            </a:r>
            <a:r>
              <a:rPr lang="en-US" sz="3200" b="1" dirty="0" smtClean="0">
                <a:solidFill>
                  <a:schemeClr val="bg2">
                    <a:lumMod val="25000"/>
                  </a:schemeClr>
                </a:solidFill>
              </a:rPr>
              <a:t>GMP</a:t>
            </a:r>
            <a:r>
              <a:rPr lang="ar-JO" sz="3200" b="1" dirty="0" smtClean="0">
                <a:solidFill>
                  <a:schemeClr val="bg2">
                    <a:lumMod val="25000"/>
                  </a:schemeClr>
                </a:solidFill>
              </a:rPr>
              <a:t> )</a:t>
            </a:r>
          </a:p>
          <a:p>
            <a:r>
              <a:rPr lang="ar-JO" sz="3200" b="1" dirty="0" smtClean="0">
                <a:solidFill>
                  <a:schemeClr val="bg2">
                    <a:lumMod val="25000"/>
                  </a:schemeClr>
                </a:solidFill>
              </a:rPr>
              <a:t>القواعد الأساسية</a:t>
            </a:r>
          </a:p>
          <a:p>
            <a:r>
              <a:rPr lang="ar-JO" sz="3200" b="1" dirty="0" smtClean="0">
                <a:solidFill>
                  <a:schemeClr val="bg2">
                    <a:lumMod val="25000"/>
                  </a:schemeClr>
                </a:solidFill>
              </a:rPr>
              <a:t>متطلبات ممارسة التصنيع الجيد (</a:t>
            </a:r>
            <a:r>
              <a:rPr lang="en-US" sz="3200" b="1" dirty="0" smtClean="0">
                <a:solidFill>
                  <a:schemeClr val="bg2">
                    <a:lumMod val="25000"/>
                  </a:schemeClr>
                </a:solidFill>
              </a:rPr>
              <a:t>GMP</a:t>
            </a:r>
            <a:r>
              <a:rPr lang="ar-JO" sz="3200" b="1" dirty="0" smtClean="0">
                <a:solidFill>
                  <a:schemeClr val="bg2">
                    <a:lumMod val="25000"/>
                  </a:schemeClr>
                </a:solidFill>
              </a:rPr>
              <a:t>)</a:t>
            </a:r>
          </a:p>
          <a:p>
            <a:r>
              <a:rPr lang="ar-JO" sz="3200" b="1" dirty="0" smtClean="0">
                <a:solidFill>
                  <a:schemeClr val="bg2">
                    <a:lumMod val="25000"/>
                  </a:schemeClr>
                </a:solidFill>
              </a:rPr>
              <a:t>نظم أخرى</a:t>
            </a:r>
          </a:p>
          <a:p>
            <a:r>
              <a:rPr lang="ar-JO" sz="3200" b="1" dirty="0" smtClean="0">
                <a:solidFill>
                  <a:schemeClr val="bg2">
                    <a:lumMod val="25000"/>
                  </a:schemeClr>
                </a:solidFill>
              </a:rPr>
              <a:t>ما بعد الممارسة (</a:t>
            </a:r>
            <a:r>
              <a:rPr lang="en-US" sz="3200" b="1" dirty="0" smtClean="0">
                <a:solidFill>
                  <a:schemeClr val="bg2">
                    <a:lumMod val="25000"/>
                  </a:schemeClr>
                </a:solidFill>
              </a:rPr>
              <a:t>GMP</a:t>
            </a:r>
            <a:r>
              <a:rPr lang="ar-JO" sz="3200" b="1" dirty="0" smtClean="0">
                <a:solidFill>
                  <a:schemeClr val="bg2">
                    <a:lumMod val="25000"/>
                  </a:schemeClr>
                </a:solidFill>
              </a:rPr>
              <a:t> )</a:t>
            </a:r>
            <a:endParaRPr lang="ar-JO" sz="3200" b="1" dirty="0">
              <a:solidFill>
                <a:schemeClr val="bg2">
                  <a:lumMod val="25000"/>
                </a:schemeClr>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4</a:t>
            </a:r>
            <a:r>
              <a:rPr lang="ar-JO" b="1" dirty="0" smtClean="0"/>
              <a:t>القواعد الأساسية</a:t>
            </a:r>
            <a:endParaRPr lang="ar-JO" dirty="0"/>
          </a:p>
        </p:txBody>
      </p:sp>
      <p:sp>
        <p:nvSpPr>
          <p:cNvPr id="3" name="Content Placeholder 2"/>
          <p:cNvSpPr>
            <a:spLocks noGrp="1"/>
          </p:cNvSpPr>
          <p:nvPr>
            <p:ph idx="1"/>
          </p:nvPr>
        </p:nvSpPr>
        <p:spPr/>
        <p:txBody>
          <a:bodyPr>
            <a:normAutofit/>
          </a:bodyPr>
          <a:lstStyle/>
          <a:p>
            <a:r>
              <a:rPr lang="en-US" sz="3200" b="1" dirty="0" smtClean="0"/>
              <a:t>Instructions and procedures are written in clear and unambiguous language.</a:t>
            </a:r>
            <a:endParaRPr lang="ar-JO" sz="3200" b="1" dirty="0" smtClean="0"/>
          </a:p>
          <a:p>
            <a:pPr algn="r" rtl="1"/>
            <a:r>
              <a:rPr lang="ar-JO" sz="3200" b="1" dirty="0" smtClean="0"/>
              <a:t>التعليمات والإجراءات موثقة بلغة واضحة وسهلة</a:t>
            </a:r>
            <a:r>
              <a:rPr lang="en-US" sz="3200" b="1" dirty="0" smtClean="0"/>
              <a:t>.</a:t>
            </a:r>
            <a:r>
              <a:rPr lang="ar-JO" sz="3200" b="1" dirty="0" smtClean="0"/>
              <a:t> </a:t>
            </a:r>
          </a:p>
          <a:p>
            <a:r>
              <a:rPr lang="en-US" sz="3200" b="1" dirty="0" smtClean="0"/>
              <a:t>Operators are trained to carry out and document procedures.</a:t>
            </a:r>
          </a:p>
          <a:p>
            <a:pPr algn="r" rtl="1"/>
            <a:r>
              <a:rPr lang="ar-JO" sz="3200" b="1" dirty="0" smtClean="0"/>
              <a:t>المشغلون مدربون على تنفيذ الإجراءات</a:t>
            </a:r>
            <a:r>
              <a:rPr lang="en-US" sz="3200" b="1" dirty="0" smtClean="0"/>
              <a:t> </a:t>
            </a:r>
            <a:r>
              <a:rPr lang="ar-JO" sz="3200" b="1" dirty="0" smtClean="0"/>
              <a:t>وتوثيقها.</a:t>
            </a:r>
          </a:p>
          <a:p>
            <a:pPr>
              <a:buNone/>
            </a:pPr>
            <a:endParaRPr lang="en-US" sz="3200" b="1" dirty="0" smtClean="0"/>
          </a:p>
          <a:p>
            <a:endParaRPr lang="ar-JO" b="1"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8229600" cy="1143000"/>
          </a:xfrm>
        </p:spPr>
        <p:txBody>
          <a:bodyPr/>
          <a:lstStyle/>
          <a:p>
            <a:r>
              <a:rPr lang="en-US" b="1" dirty="0" smtClean="0"/>
              <a:t>5</a:t>
            </a:r>
            <a:r>
              <a:rPr lang="ar-JO" b="1" dirty="0" smtClean="0"/>
              <a:t>القواعد الأساسية</a:t>
            </a:r>
            <a:endParaRPr lang="ar-JO" dirty="0"/>
          </a:p>
        </p:txBody>
      </p:sp>
      <p:sp>
        <p:nvSpPr>
          <p:cNvPr id="3" name="Content Placeholder 2"/>
          <p:cNvSpPr>
            <a:spLocks noGrp="1"/>
          </p:cNvSpPr>
          <p:nvPr>
            <p:ph idx="1"/>
          </p:nvPr>
        </p:nvSpPr>
        <p:spPr>
          <a:xfrm>
            <a:off x="0" y="1828800"/>
            <a:ext cx="9144000" cy="5029200"/>
          </a:xfrm>
        </p:spPr>
        <p:txBody>
          <a:bodyPr>
            <a:noAutofit/>
          </a:bodyPr>
          <a:lstStyle/>
          <a:p>
            <a:r>
              <a:rPr lang="en-US" b="1" dirty="0" smtClean="0"/>
              <a:t>Records are made, manually or by instruments, during manufacture that demonstrate that all the steps required by the defined procedures and instructions were in fact taken and that the quantity and quality of the drug was as expected.</a:t>
            </a:r>
            <a:endParaRPr lang="ar-JO" b="1" dirty="0" smtClean="0"/>
          </a:p>
          <a:p>
            <a:pPr algn="r" rtl="1"/>
            <a:r>
              <a:rPr lang="ar-JO" sz="3200" b="1" dirty="0" smtClean="0"/>
              <a:t>يتم تعبئة السجلات يدوياً أو آلياً أثناء الإنتاج مما يدلل على أن جميع الخطوات المحددة بالإجراءات تم إتباعها وأن الجودة والكميات المنتجة كما هو متوقع.</a:t>
            </a:r>
          </a:p>
          <a:p>
            <a:pPr algn="l"/>
            <a:r>
              <a:rPr lang="en-US" b="1" dirty="0" smtClean="0"/>
              <a:t>Deviations are investigated and documented.</a:t>
            </a:r>
          </a:p>
          <a:p>
            <a:pPr algn="r" rtl="1"/>
            <a:r>
              <a:rPr lang="ar-JO" sz="3200" b="1" dirty="0" smtClean="0"/>
              <a:t>جميع الإنحرافات يتم بحثها وتوثيقها.</a:t>
            </a:r>
          </a:p>
          <a:p>
            <a:pPr algn="l">
              <a:buNone/>
            </a:pPr>
            <a:endParaRPr lang="en-US" dirty="0" smtClean="0"/>
          </a:p>
          <a:p>
            <a:endParaRPr lang="ar-JO" dirty="0" smtClean="0"/>
          </a:p>
          <a:p>
            <a:endParaRPr lang="ar-JO"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6</a:t>
            </a:r>
            <a:r>
              <a:rPr lang="ar-JO" b="1" dirty="0" smtClean="0"/>
              <a:t>القواعد الأساسية</a:t>
            </a:r>
            <a:endParaRPr lang="ar-JO" dirty="0"/>
          </a:p>
        </p:txBody>
      </p:sp>
      <p:sp>
        <p:nvSpPr>
          <p:cNvPr id="3" name="Content Placeholder 2"/>
          <p:cNvSpPr>
            <a:spLocks noGrp="1"/>
          </p:cNvSpPr>
          <p:nvPr>
            <p:ph idx="1"/>
          </p:nvPr>
        </p:nvSpPr>
        <p:spPr/>
        <p:txBody>
          <a:bodyPr>
            <a:normAutofit/>
          </a:bodyPr>
          <a:lstStyle/>
          <a:p>
            <a:r>
              <a:rPr lang="en-US" b="1" dirty="0" smtClean="0"/>
              <a:t>Records of manufacture (including distribution) that enable the complete history of a batch to be traced are retained in a comprehensible and accessible form.</a:t>
            </a:r>
            <a:endParaRPr lang="ar-JO" b="1" dirty="0" smtClean="0"/>
          </a:p>
          <a:p>
            <a:pPr algn="r" rtl="1"/>
            <a:r>
              <a:rPr lang="ar-JO" sz="3200" b="1" dirty="0" smtClean="0"/>
              <a:t>يتم حفظ جميع السجلات ( الإنتاج والتوزيع ) بحيث يسهل تتبع تاريخ أي وجبة إنتاج. </a:t>
            </a:r>
          </a:p>
          <a:p>
            <a:r>
              <a:rPr lang="en-US" b="1" dirty="0" smtClean="0"/>
              <a:t>The distribution of the drugs minimizes any risk to their quality.</a:t>
            </a:r>
          </a:p>
          <a:p>
            <a:pPr algn="r" rtl="1"/>
            <a:r>
              <a:rPr lang="ar-JO" sz="3200" b="1" dirty="0" smtClean="0"/>
              <a:t>تتم عملية توزيع الأدوية بحيث لا تؤثر سلباً على الجودة.</a:t>
            </a:r>
            <a:endParaRPr lang="en-US" sz="3200" b="1" dirty="0" smtClean="0"/>
          </a:p>
          <a:p>
            <a:endParaRPr lang="en-US" dirty="0" smtClean="0"/>
          </a:p>
          <a:p>
            <a:endParaRPr lang="ar-JO"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القواعد الأساسية7</a:t>
            </a:r>
            <a:endParaRPr lang="ar-JO" dirty="0"/>
          </a:p>
        </p:txBody>
      </p:sp>
      <p:sp>
        <p:nvSpPr>
          <p:cNvPr id="3" name="Content Placeholder 2"/>
          <p:cNvSpPr>
            <a:spLocks noGrp="1"/>
          </p:cNvSpPr>
          <p:nvPr>
            <p:ph idx="1"/>
          </p:nvPr>
        </p:nvSpPr>
        <p:spPr>
          <a:xfrm>
            <a:off x="304800" y="1935480"/>
            <a:ext cx="8382000" cy="4389120"/>
          </a:xfrm>
        </p:spPr>
        <p:txBody>
          <a:bodyPr>
            <a:normAutofit fontScale="92500" lnSpcReduction="20000"/>
          </a:bodyPr>
          <a:lstStyle/>
          <a:p>
            <a:r>
              <a:rPr lang="en-US" b="1" dirty="0" smtClean="0"/>
              <a:t>A system is available for recalling any batch of drug from sale or supply.</a:t>
            </a:r>
            <a:endParaRPr lang="ar-JO" b="1" dirty="0" smtClean="0"/>
          </a:p>
          <a:p>
            <a:pPr algn="r" rtl="1"/>
            <a:r>
              <a:rPr lang="ar-JO" sz="3500" b="1" dirty="0" smtClean="0"/>
              <a:t>وجود نظام لإستعادة أي وجبة إنتاج من السوق أو للموردين.</a:t>
            </a:r>
          </a:p>
          <a:p>
            <a:r>
              <a:rPr lang="en-US" b="1" dirty="0" smtClean="0"/>
              <a:t>Complaints about marketed drugs are examined, the causes of quality defects are investigated, and appropriate measures are taken with respect to the defective drugs and to prevent recurrence.</a:t>
            </a:r>
            <a:endParaRPr lang="ar-JO" b="1" dirty="0" smtClean="0"/>
          </a:p>
          <a:p>
            <a:pPr algn="r" rtl="1"/>
            <a:r>
              <a:rPr lang="ar-JO" sz="3500" b="1" dirty="0" smtClean="0"/>
              <a:t>وجود نظام لدراسة الشكاوي الخاصة بالأدوية المسوقة:</a:t>
            </a:r>
          </a:p>
          <a:p>
            <a:pPr algn="r" rtl="1">
              <a:buFont typeface="Wingdings" pitchFamily="2" charset="2"/>
              <a:buChar char="ü"/>
            </a:pPr>
            <a:r>
              <a:rPr lang="ar-JO" sz="3500" b="1" dirty="0" smtClean="0"/>
              <a:t>التحقق من أسباب عيوب الجودة</a:t>
            </a:r>
          </a:p>
          <a:p>
            <a:pPr algn="r" rtl="1">
              <a:buFont typeface="Wingdings" pitchFamily="2" charset="2"/>
              <a:buChar char="ü"/>
            </a:pPr>
            <a:r>
              <a:rPr lang="ar-JO" sz="3500" b="1" dirty="0" smtClean="0"/>
              <a:t>إتخاذ خطوات مناسبة للتعامل مع البضاعة المعيوبة</a:t>
            </a:r>
          </a:p>
          <a:p>
            <a:pPr algn="r" rtl="1">
              <a:buFont typeface="Wingdings" pitchFamily="2" charset="2"/>
              <a:buChar char="ü"/>
            </a:pPr>
            <a:r>
              <a:rPr lang="ar-JO" sz="3500" b="1" dirty="0" smtClean="0"/>
              <a:t>إتخاذ خطوات لمنع تكرار الخطأ   </a:t>
            </a:r>
            <a:endParaRPr lang="en-US" sz="3500" b="1" dirty="0" smtClean="0"/>
          </a:p>
          <a:p>
            <a:endParaRPr lang="en-US" dirty="0" smtClean="0"/>
          </a:p>
          <a:p>
            <a:endParaRPr lang="ar-JO"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8</a:t>
            </a:r>
            <a:r>
              <a:rPr lang="ar-JO" b="1" dirty="0" smtClean="0"/>
              <a:t>القواعد الأساسية</a:t>
            </a:r>
            <a:endParaRPr lang="ar-JO" dirty="0"/>
          </a:p>
        </p:txBody>
      </p:sp>
      <p:sp>
        <p:nvSpPr>
          <p:cNvPr id="3" name="Content Placeholder 2"/>
          <p:cNvSpPr>
            <a:spLocks noGrp="1"/>
          </p:cNvSpPr>
          <p:nvPr>
            <p:ph idx="1"/>
          </p:nvPr>
        </p:nvSpPr>
        <p:spPr/>
        <p:txBody>
          <a:bodyPr>
            <a:normAutofit/>
          </a:bodyPr>
          <a:lstStyle/>
          <a:p>
            <a:r>
              <a:rPr lang="en-US" b="1" dirty="0" smtClean="0"/>
              <a:t>GMP guidelines are not prescriptive instructions on how to manufacture products.</a:t>
            </a:r>
          </a:p>
          <a:p>
            <a:pPr algn="r" rtl="1"/>
            <a:r>
              <a:rPr lang="ar-JO" sz="3200" b="1" dirty="0" smtClean="0"/>
              <a:t>إرشادات ممارسة التصنيع الجيد (</a:t>
            </a:r>
            <a:r>
              <a:rPr lang="en-US" sz="3200" b="1" dirty="0" smtClean="0"/>
              <a:t>GMP</a:t>
            </a:r>
            <a:r>
              <a:rPr lang="ar-JO" sz="3200" b="1" dirty="0" smtClean="0"/>
              <a:t> ) ليست تعليمات إنتاج – أي لا تقدم وصف لكيفية الإنتاج</a:t>
            </a:r>
          </a:p>
          <a:p>
            <a:pPr algn="l"/>
            <a:r>
              <a:rPr lang="en-US" b="1" dirty="0" smtClean="0"/>
              <a:t>They are a series of general principles that must be observed during manufacturing.</a:t>
            </a:r>
          </a:p>
          <a:p>
            <a:pPr algn="r" rtl="1"/>
            <a:r>
              <a:rPr lang="ar-JO" sz="3200" b="1" dirty="0" smtClean="0"/>
              <a:t>ولكنها سلسلة من المبادئ العامة التي ينبغي التقيد بها أثناء الإنتاج.</a:t>
            </a:r>
          </a:p>
          <a:p>
            <a:pPr algn="l"/>
            <a:endParaRPr lang="ar-JO" dirty="0" smtClean="0"/>
          </a:p>
          <a:p>
            <a:endParaRPr lang="ar-JO"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9</a:t>
            </a:r>
            <a:r>
              <a:rPr lang="ar-JO" b="1" dirty="0" smtClean="0"/>
              <a:t>القواعد الأساسية</a:t>
            </a:r>
            <a:endParaRPr lang="ar-JO" dirty="0"/>
          </a:p>
        </p:txBody>
      </p:sp>
      <p:sp>
        <p:nvSpPr>
          <p:cNvPr id="3" name="Content Placeholder 2"/>
          <p:cNvSpPr>
            <a:spLocks noGrp="1"/>
          </p:cNvSpPr>
          <p:nvPr>
            <p:ph idx="1"/>
          </p:nvPr>
        </p:nvSpPr>
        <p:spPr/>
        <p:txBody>
          <a:bodyPr>
            <a:normAutofit lnSpcReduction="10000"/>
          </a:bodyPr>
          <a:lstStyle/>
          <a:p>
            <a:r>
              <a:rPr lang="en-US" dirty="0" smtClean="0"/>
              <a:t> </a:t>
            </a:r>
            <a:r>
              <a:rPr lang="en-US" b="1" dirty="0" smtClean="0"/>
              <a:t>When a company is setting up its quality program and manufacturing process, there may be many ways it can fulfill GMP requirements. </a:t>
            </a:r>
            <a:endParaRPr lang="ar-JO" b="1" dirty="0" smtClean="0"/>
          </a:p>
          <a:p>
            <a:pPr algn="r" rtl="1"/>
            <a:r>
              <a:rPr lang="ar-JO" sz="3200" b="1" dirty="0" smtClean="0"/>
              <a:t>عندما تنشئ شركة صناعية نظم الجودة والإنتاج الخاصة بها بإمكانها تلبية متطلبات الممارسة الجيدة (</a:t>
            </a:r>
            <a:r>
              <a:rPr lang="en-US" sz="3200" b="1" dirty="0" smtClean="0"/>
              <a:t>GMP</a:t>
            </a:r>
            <a:r>
              <a:rPr lang="ar-JO" sz="3200" b="1" dirty="0" smtClean="0"/>
              <a:t>).</a:t>
            </a:r>
          </a:p>
          <a:p>
            <a:r>
              <a:rPr lang="en-US" b="1" dirty="0" smtClean="0"/>
              <a:t>It is the company's responsibility to determine the most effective and efficient quality process.</a:t>
            </a:r>
          </a:p>
          <a:p>
            <a:pPr marL="342900" lvl="1" indent="-342900" algn="r" rtl="1">
              <a:buFont typeface="Arial" pitchFamily="34" charset="0"/>
              <a:buChar char="•"/>
            </a:pPr>
            <a:r>
              <a:rPr lang="ar-JO" sz="3500" b="1" dirty="0" smtClean="0"/>
              <a:t>إن من واجب الشركة ومسؤوليتها أن تكون منظومة الجودة فعالة ومؤثرة.</a:t>
            </a:r>
          </a:p>
          <a:p>
            <a:endParaRPr lang="en-US" dirty="0" smtClean="0"/>
          </a:p>
          <a:p>
            <a:endParaRPr lang="ar-JO"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JO" b="1" dirty="0" smtClean="0"/>
              <a:t>حالة السيطرة</a:t>
            </a:r>
            <a:br>
              <a:rPr lang="ar-JO" b="1" dirty="0" smtClean="0"/>
            </a:br>
            <a:r>
              <a:rPr lang="en-US" dirty="0" smtClean="0">
                <a:ea typeface="Osaka" charset="-128"/>
              </a:rPr>
              <a:t> </a:t>
            </a:r>
            <a:r>
              <a:rPr lang="en-US" b="1" dirty="0" smtClean="0">
                <a:ea typeface="Osaka" charset="-128"/>
              </a:rPr>
              <a:t>State of Control</a:t>
            </a:r>
            <a:endParaRPr lang="ar-JO" b="1" dirty="0"/>
          </a:p>
        </p:txBody>
      </p:sp>
      <p:sp>
        <p:nvSpPr>
          <p:cNvPr id="3" name="Content Placeholder 2"/>
          <p:cNvSpPr>
            <a:spLocks noGrp="1"/>
          </p:cNvSpPr>
          <p:nvPr>
            <p:ph idx="1"/>
          </p:nvPr>
        </p:nvSpPr>
        <p:spPr/>
        <p:txBody>
          <a:bodyPr>
            <a:normAutofit/>
          </a:bodyPr>
          <a:lstStyle/>
          <a:p>
            <a:pPr algn="r" rtl="1">
              <a:buNone/>
            </a:pPr>
            <a:r>
              <a:rPr lang="ar-JO" sz="3200" b="1" dirty="0" smtClean="0">
                <a:ea typeface="Osaka" charset="-128"/>
              </a:rPr>
              <a:t>يمكن إعتبار مؤسسة أنها تعمل ضمن حالة سيطرة  عندما تكون قادرة على  ضمان جودة </a:t>
            </a:r>
            <a:r>
              <a:rPr lang="en-US" sz="3200" b="1" dirty="0" smtClean="0">
                <a:ea typeface="Osaka" charset="-128"/>
              </a:rPr>
              <a:t>quality</a:t>
            </a:r>
            <a:r>
              <a:rPr lang="ar-JO" sz="3200" b="1" dirty="0" smtClean="0">
                <a:ea typeface="Osaka" charset="-128"/>
              </a:rPr>
              <a:t> وقوة </a:t>
            </a:r>
            <a:r>
              <a:rPr lang="en-US" sz="3200" b="1" dirty="0" smtClean="0">
                <a:ea typeface="Osaka" charset="-128"/>
              </a:rPr>
              <a:t>strength</a:t>
            </a:r>
            <a:r>
              <a:rPr lang="ar-JO" sz="3200" b="1" dirty="0" smtClean="0">
                <a:ea typeface="Osaka" charset="-128"/>
              </a:rPr>
              <a:t> ونقاء </a:t>
            </a:r>
            <a:r>
              <a:rPr lang="en-US" sz="3200" b="1" dirty="0" smtClean="0">
                <a:ea typeface="Osaka" charset="-128"/>
              </a:rPr>
              <a:t>purity</a:t>
            </a:r>
            <a:r>
              <a:rPr lang="ar-JO" sz="3200" b="1" dirty="0" smtClean="0">
                <a:ea typeface="Osaka" charset="-128"/>
              </a:rPr>
              <a:t> منتجاتها الدوائية خلال الإنتاج وأن المنتج مطابق لوصفه بالتسجيل </a:t>
            </a:r>
            <a:r>
              <a:rPr lang="en-US" sz="3200" b="1" dirty="0" smtClean="0">
                <a:ea typeface="Osaka" charset="-128"/>
              </a:rPr>
              <a:t>registration</a:t>
            </a:r>
          </a:p>
          <a:p>
            <a:endParaRPr lang="ar-JO"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أركان حالة السيطرة</a:t>
            </a:r>
            <a:endParaRPr lang="ar-JO" b="1" dirty="0"/>
          </a:p>
        </p:txBody>
      </p:sp>
      <p:sp>
        <p:nvSpPr>
          <p:cNvPr id="3" name="Content Placeholder 2"/>
          <p:cNvSpPr>
            <a:spLocks noGrp="1"/>
          </p:cNvSpPr>
          <p:nvPr>
            <p:ph idx="1"/>
          </p:nvPr>
        </p:nvSpPr>
        <p:spPr/>
        <p:txBody>
          <a:bodyPr>
            <a:normAutofit/>
          </a:bodyPr>
          <a:lstStyle/>
          <a:p>
            <a:pPr algn="r" rtl="1"/>
            <a:r>
              <a:rPr lang="ar-JO" sz="3200" b="1" dirty="0" smtClean="0"/>
              <a:t>المباني </a:t>
            </a:r>
            <a:r>
              <a:rPr lang="en-US" sz="3200" b="1" dirty="0" smtClean="0"/>
              <a:t>premises</a:t>
            </a:r>
            <a:endParaRPr lang="ar-JO" sz="3200" b="1" dirty="0" smtClean="0"/>
          </a:p>
          <a:p>
            <a:pPr algn="r" rtl="1"/>
            <a:r>
              <a:rPr lang="ar-JO" sz="3200" b="1" dirty="0" smtClean="0"/>
              <a:t>المعدات</a:t>
            </a:r>
            <a:r>
              <a:rPr lang="en-US" sz="3200" b="1" dirty="0" smtClean="0"/>
              <a:t>equipment </a:t>
            </a:r>
            <a:endParaRPr lang="ar-JO" sz="3200" b="1" dirty="0" smtClean="0"/>
          </a:p>
          <a:p>
            <a:pPr algn="r" rtl="1"/>
            <a:r>
              <a:rPr lang="ar-JO" sz="3200" b="1" dirty="0" smtClean="0"/>
              <a:t>الأساليب</a:t>
            </a:r>
            <a:r>
              <a:rPr lang="en-US" sz="3200" b="1" dirty="0" smtClean="0"/>
              <a:t>methods </a:t>
            </a:r>
            <a:endParaRPr lang="ar-JO" sz="3200" b="1" dirty="0" smtClean="0"/>
          </a:p>
          <a:p>
            <a:pPr algn="r" rtl="1"/>
            <a:r>
              <a:rPr lang="ar-JO" sz="3200" b="1" dirty="0" smtClean="0"/>
              <a:t>العاملين</a:t>
            </a:r>
            <a:r>
              <a:rPr lang="en-US" sz="3200" b="1" dirty="0" smtClean="0"/>
              <a:t>personnel </a:t>
            </a:r>
            <a:endParaRPr lang="ar-JO" sz="3200" b="1"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وقفة نقاشية</a:t>
            </a:r>
            <a:endParaRPr lang="ar-JO" b="1" dirty="0"/>
          </a:p>
        </p:txBody>
      </p:sp>
      <p:sp>
        <p:nvSpPr>
          <p:cNvPr id="3" name="Content Placeholder 2"/>
          <p:cNvSpPr>
            <a:spLocks noGrp="1"/>
          </p:cNvSpPr>
          <p:nvPr>
            <p:ph idx="1"/>
          </p:nvPr>
        </p:nvSpPr>
        <p:spPr/>
        <p:txBody>
          <a:bodyPr>
            <a:normAutofit/>
          </a:bodyPr>
          <a:lstStyle/>
          <a:p>
            <a:r>
              <a:rPr lang="ar-JO" sz="3200" b="1" dirty="0" smtClean="0">
                <a:solidFill>
                  <a:schemeClr val="accent5">
                    <a:lumMod val="50000"/>
                  </a:schemeClr>
                </a:solidFill>
              </a:rPr>
              <a:t>ما أهمية حالة السيطرة؟.. </a:t>
            </a:r>
          </a:p>
          <a:p>
            <a:r>
              <a:rPr lang="ar-JO" sz="3200" b="1" dirty="0" smtClean="0">
                <a:solidFill>
                  <a:schemeClr val="accent5">
                    <a:lumMod val="50000"/>
                  </a:schemeClr>
                </a:solidFill>
              </a:rPr>
              <a:t>هل حالة السيطرة تتطلب إدارة قمعية؟. </a:t>
            </a:r>
            <a:endParaRPr lang="ar-JO" sz="3200" b="1" dirty="0">
              <a:solidFill>
                <a:schemeClr val="accent5">
                  <a:lumMod val="50000"/>
                </a:schemeClr>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المطابقة</a:t>
            </a:r>
            <a:endParaRPr lang="ar-JO" b="1" dirty="0"/>
          </a:p>
        </p:txBody>
      </p:sp>
      <p:sp>
        <p:nvSpPr>
          <p:cNvPr id="3" name="Content Placeholder 2"/>
          <p:cNvSpPr>
            <a:spLocks noGrp="1"/>
          </p:cNvSpPr>
          <p:nvPr>
            <p:ph idx="1"/>
          </p:nvPr>
        </p:nvSpPr>
        <p:spPr/>
        <p:txBody>
          <a:bodyPr>
            <a:normAutofit/>
          </a:bodyPr>
          <a:lstStyle/>
          <a:p>
            <a:r>
              <a:rPr lang="en-US" sz="3200" b="1" dirty="0" smtClean="0"/>
              <a:t>compliance</a:t>
            </a:r>
            <a:endParaRPr lang="ar-JO" sz="3200" b="1" dirty="0" smtClean="0"/>
          </a:p>
          <a:p>
            <a:r>
              <a:rPr lang="ar-JO" sz="3200" b="1" dirty="0" smtClean="0"/>
              <a:t>هي حالة تطابق النتائج مع المواصفات الموضوعة، سواء كان ذلك في منتجات أو خدمات أو بنى تحتية إلخ..</a:t>
            </a:r>
            <a:endParaRPr lang="ar-JO" sz="32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تهدف الوحدة إلى ...</a:t>
            </a:r>
            <a:endParaRPr lang="ar-JO" dirty="0"/>
          </a:p>
        </p:txBody>
      </p:sp>
      <p:sp>
        <p:nvSpPr>
          <p:cNvPr id="3" name="Content Placeholder 2"/>
          <p:cNvSpPr>
            <a:spLocks noGrp="1"/>
          </p:cNvSpPr>
          <p:nvPr>
            <p:ph idx="1"/>
          </p:nvPr>
        </p:nvSpPr>
        <p:spPr/>
        <p:txBody>
          <a:bodyPr>
            <a:normAutofit/>
          </a:bodyPr>
          <a:lstStyle/>
          <a:p>
            <a:r>
              <a:rPr lang="ar-JO" sz="3200" b="1" dirty="0" smtClean="0">
                <a:solidFill>
                  <a:schemeClr val="tx1">
                    <a:lumMod val="75000"/>
                    <a:lumOff val="25000"/>
                  </a:schemeClr>
                </a:solidFill>
              </a:rPr>
              <a:t>التعرف على أهمية وأركان ممارسة التصنيع الجيد ومتطلباتها.</a:t>
            </a:r>
            <a:endParaRPr lang="ar-JO" sz="3200" b="1" dirty="0">
              <a:solidFill>
                <a:schemeClr val="tx1">
                  <a:lumMod val="75000"/>
                  <a:lumOff val="25000"/>
                </a:schemeClr>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458" name="AutoShape 2"/>
          <p:cNvCxnSpPr>
            <a:cxnSpLocks noChangeShapeType="1"/>
            <a:stCxn id="19469" idx="2"/>
            <a:endCxn id="19474" idx="0"/>
          </p:cNvCxnSpPr>
          <p:nvPr/>
        </p:nvCxnSpPr>
        <p:spPr bwMode="auto">
          <a:xfrm rot="16200000" flipH="1">
            <a:off x="2751044" y="2050798"/>
            <a:ext cx="518346" cy="3123566"/>
          </a:xfrm>
          <a:prstGeom prst="bentConnector3">
            <a:avLst>
              <a:gd name="adj1" fmla="val 50000"/>
            </a:avLst>
          </a:prstGeom>
          <a:noFill/>
          <a:ln w="38100">
            <a:solidFill>
              <a:srgbClr val="FFCC00"/>
            </a:solidFill>
            <a:miter lim="800000"/>
            <a:headEnd/>
            <a:tailEnd/>
          </a:ln>
        </p:spPr>
      </p:cxnSp>
      <p:cxnSp>
        <p:nvCxnSpPr>
          <p:cNvPr id="19459" name="AutoShape 3"/>
          <p:cNvCxnSpPr>
            <a:cxnSpLocks noChangeShapeType="1"/>
            <a:stCxn id="19470" idx="2"/>
            <a:endCxn id="19474" idx="0"/>
          </p:cNvCxnSpPr>
          <p:nvPr/>
        </p:nvCxnSpPr>
        <p:spPr bwMode="auto">
          <a:xfrm rot="16200000" flipH="1">
            <a:off x="3522094" y="2821848"/>
            <a:ext cx="518346" cy="1581466"/>
          </a:xfrm>
          <a:prstGeom prst="bentConnector3">
            <a:avLst>
              <a:gd name="adj1" fmla="val 49384"/>
            </a:avLst>
          </a:prstGeom>
          <a:noFill/>
          <a:ln w="38100">
            <a:solidFill>
              <a:srgbClr val="FFCC00"/>
            </a:solidFill>
            <a:miter lim="800000"/>
            <a:headEnd/>
            <a:tailEnd/>
          </a:ln>
        </p:spPr>
      </p:cxnSp>
      <p:cxnSp>
        <p:nvCxnSpPr>
          <p:cNvPr id="19460" name="AutoShape 4"/>
          <p:cNvCxnSpPr>
            <a:cxnSpLocks noChangeShapeType="1"/>
            <a:stCxn id="19471" idx="2"/>
          </p:cNvCxnSpPr>
          <p:nvPr/>
        </p:nvCxnSpPr>
        <p:spPr bwMode="auto">
          <a:xfrm>
            <a:off x="4572000" y="3356288"/>
            <a:ext cx="0" cy="457872"/>
          </a:xfrm>
          <a:prstGeom prst="straightConnector1">
            <a:avLst/>
          </a:prstGeom>
          <a:noFill/>
          <a:ln w="38100">
            <a:solidFill>
              <a:srgbClr val="FFCC00"/>
            </a:solidFill>
            <a:round/>
            <a:headEnd/>
            <a:tailEnd type="none" w="sm" len="med"/>
          </a:ln>
        </p:spPr>
      </p:cxnSp>
      <p:cxnSp>
        <p:nvCxnSpPr>
          <p:cNvPr id="19461" name="AutoShape 5"/>
          <p:cNvCxnSpPr>
            <a:cxnSpLocks noChangeShapeType="1"/>
            <a:stCxn id="19472" idx="2"/>
            <a:endCxn id="19474" idx="0"/>
          </p:cNvCxnSpPr>
          <p:nvPr/>
        </p:nvCxnSpPr>
        <p:spPr bwMode="auto">
          <a:xfrm rot="5400000">
            <a:off x="5112467" y="2815822"/>
            <a:ext cx="515466" cy="1596399"/>
          </a:xfrm>
          <a:prstGeom prst="bentConnector3">
            <a:avLst>
              <a:gd name="adj1" fmla="val 50000"/>
            </a:avLst>
          </a:prstGeom>
          <a:noFill/>
          <a:ln w="38100">
            <a:solidFill>
              <a:srgbClr val="FFCC00"/>
            </a:solidFill>
            <a:miter lim="800000"/>
            <a:headEnd/>
            <a:tailEnd type="triangle" w="med" len="med"/>
          </a:ln>
        </p:spPr>
      </p:cxnSp>
      <p:cxnSp>
        <p:nvCxnSpPr>
          <p:cNvPr id="19462" name="AutoShape 6"/>
          <p:cNvCxnSpPr>
            <a:cxnSpLocks noChangeShapeType="1"/>
            <a:stCxn id="19473" idx="2"/>
            <a:endCxn id="19474" idx="0"/>
          </p:cNvCxnSpPr>
          <p:nvPr/>
        </p:nvCxnSpPr>
        <p:spPr bwMode="auto">
          <a:xfrm rot="5400000">
            <a:off x="5914739" y="2013550"/>
            <a:ext cx="515466" cy="3200943"/>
          </a:xfrm>
          <a:prstGeom prst="bentConnector3">
            <a:avLst>
              <a:gd name="adj1" fmla="val 50000"/>
            </a:avLst>
          </a:prstGeom>
          <a:noFill/>
          <a:ln w="38100">
            <a:solidFill>
              <a:srgbClr val="FFCC00"/>
            </a:solidFill>
            <a:miter lim="800000"/>
            <a:headEnd/>
            <a:tailEnd/>
          </a:ln>
        </p:spPr>
      </p:cxnSp>
      <p:sp>
        <p:nvSpPr>
          <p:cNvPr id="381959" name="Rectangle 7"/>
          <p:cNvSpPr>
            <a:spLocks noGrp="1" noChangeArrowheads="1"/>
          </p:cNvSpPr>
          <p:nvPr>
            <p:ph type="title"/>
          </p:nvPr>
        </p:nvSpPr>
        <p:spPr>
          <a:xfrm>
            <a:off x="457472" y="0"/>
            <a:ext cx="8229057" cy="838200"/>
          </a:xfrm>
        </p:spPr>
        <p:txBody>
          <a:bodyPr lIns="91424" tIns="45712" rIns="91424" bIns="45712" anchor="t">
            <a:normAutofit/>
          </a:bodyPr>
          <a:lstStyle/>
          <a:p>
            <a:pPr eaLnBrk="1" hangingPunct="1"/>
            <a:r>
              <a:rPr lang="ar-JO" sz="3200" dirty="0" smtClean="0">
                <a:solidFill>
                  <a:srgbClr val="000090"/>
                </a:solidFill>
              </a:rPr>
              <a:t> </a:t>
            </a:r>
            <a:r>
              <a:rPr lang="ar-JO" sz="4000" b="1" dirty="0" smtClean="0">
                <a:solidFill>
                  <a:srgbClr val="000090"/>
                </a:solidFill>
              </a:rPr>
              <a:t>عناصر المطابقة    </a:t>
            </a:r>
            <a:r>
              <a:rPr lang="en-GB" sz="3200" b="1" dirty="0" smtClean="0">
                <a:solidFill>
                  <a:srgbClr val="000090"/>
                </a:solidFill>
              </a:rPr>
              <a:t>ELEMENTS OF COMPLIANCE</a:t>
            </a:r>
          </a:p>
        </p:txBody>
      </p:sp>
      <p:sp>
        <p:nvSpPr>
          <p:cNvPr id="19464" name="Rectangle 8"/>
          <p:cNvSpPr>
            <a:spLocks noChangeArrowheads="1"/>
          </p:cNvSpPr>
          <p:nvPr/>
        </p:nvSpPr>
        <p:spPr bwMode="auto">
          <a:xfrm>
            <a:off x="761548" y="1375056"/>
            <a:ext cx="1372414" cy="763120"/>
          </a:xfrm>
          <a:prstGeom prst="rect">
            <a:avLst/>
          </a:prstGeom>
          <a:solidFill>
            <a:schemeClr val="hlink"/>
          </a:solidFill>
          <a:ln w="12700">
            <a:solidFill>
              <a:schemeClr val="tx1"/>
            </a:solidFill>
            <a:miter lim="800000"/>
            <a:headEnd/>
            <a:tailEnd/>
          </a:ln>
        </p:spPr>
        <p:txBody>
          <a:bodyPr wrap="none" lIns="91424" tIns="45712" rIns="91424" bIns="45712" anchor="ctr"/>
          <a:lstStyle/>
          <a:p>
            <a:pPr algn="ctr" defTabSz="761120"/>
            <a:r>
              <a:rPr lang="ar-JO" sz="2400" b="1" dirty="0" smtClean="0">
                <a:solidFill>
                  <a:srgbClr val="00279F"/>
                </a:solidFill>
                <a:ea typeface="Osaka" charset="-128"/>
              </a:rPr>
              <a:t>المعدات</a:t>
            </a:r>
            <a:endParaRPr lang="de-DE" sz="2400" b="1" dirty="0">
              <a:solidFill>
                <a:srgbClr val="00279F"/>
              </a:solidFill>
              <a:ea typeface="Osaka" charset="-128"/>
            </a:endParaRPr>
          </a:p>
        </p:txBody>
      </p:sp>
      <p:sp>
        <p:nvSpPr>
          <p:cNvPr id="19465" name="Rectangle 9"/>
          <p:cNvSpPr>
            <a:spLocks noChangeArrowheads="1"/>
          </p:cNvSpPr>
          <p:nvPr/>
        </p:nvSpPr>
        <p:spPr bwMode="auto">
          <a:xfrm>
            <a:off x="2330798" y="1375056"/>
            <a:ext cx="1371057" cy="763120"/>
          </a:xfrm>
          <a:prstGeom prst="rect">
            <a:avLst/>
          </a:prstGeom>
          <a:solidFill>
            <a:schemeClr val="hlink"/>
          </a:solidFill>
          <a:ln w="12700">
            <a:solidFill>
              <a:schemeClr val="tx1"/>
            </a:solidFill>
            <a:miter lim="800000"/>
            <a:headEnd/>
            <a:tailEnd/>
          </a:ln>
        </p:spPr>
        <p:txBody>
          <a:bodyPr wrap="none" lIns="91424" tIns="45712" rIns="91424" bIns="45712" anchor="ctr"/>
          <a:lstStyle/>
          <a:p>
            <a:pPr algn="ctr" defTabSz="761120"/>
            <a:r>
              <a:rPr lang="ar-JO" sz="2400" b="1" dirty="0" smtClean="0">
                <a:solidFill>
                  <a:srgbClr val="00279F"/>
                </a:solidFill>
                <a:ea typeface="Osaka" charset="-128"/>
              </a:rPr>
              <a:t>المدخلات</a:t>
            </a:r>
            <a:endParaRPr lang="de-DE" sz="2400" b="1" dirty="0">
              <a:solidFill>
                <a:srgbClr val="00279F"/>
              </a:solidFill>
              <a:ea typeface="Osaka" charset="-128"/>
            </a:endParaRPr>
          </a:p>
        </p:txBody>
      </p:sp>
      <p:sp>
        <p:nvSpPr>
          <p:cNvPr id="19466" name="Rectangle 10"/>
          <p:cNvSpPr>
            <a:spLocks noChangeArrowheads="1"/>
          </p:cNvSpPr>
          <p:nvPr/>
        </p:nvSpPr>
        <p:spPr bwMode="auto">
          <a:xfrm>
            <a:off x="3886472" y="1379375"/>
            <a:ext cx="1371057" cy="761680"/>
          </a:xfrm>
          <a:prstGeom prst="rect">
            <a:avLst/>
          </a:prstGeom>
          <a:solidFill>
            <a:schemeClr val="hlink"/>
          </a:solidFill>
          <a:ln w="12700">
            <a:solidFill>
              <a:schemeClr val="tx1"/>
            </a:solidFill>
            <a:miter lim="800000"/>
            <a:headEnd/>
            <a:tailEnd/>
          </a:ln>
        </p:spPr>
        <p:txBody>
          <a:bodyPr wrap="none" lIns="91424" tIns="45712" rIns="91424" bIns="45712" anchor="ctr"/>
          <a:lstStyle/>
          <a:p>
            <a:pPr algn="ctr" defTabSz="761120"/>
            <a:r>
              <a:rPr lang="ar-JO" sz="2400" b="1" dirty="0" smtClean="0">
                <a:solidFill>
                  <a:srgbClr val="00279F"/>
                </a:solidFill>
                <a:ea typeface="Osaka" charset="-128"/>
              </a:rPr>
              <a:t>العاملين</a:t>
            </a:r>
            <a:endParaRPr lang="de-DE" sz="2400" b="1" dirty="0">
              <a:solidFill>
                <a:srgbClr val="00279F"/>
              </a:solidFill>
              <a:ea typeface="Osaka" charset="-128"/>
            </a:endParaRPr>
          </a:p>
        </p:txBody>
      </p:sp>
      <p:sp>
        <p:nvSpPr>
          <p:cNvPr id="19467" name="Rectangle 11"/>
          <p:cNvSpPr>
            <a:spLocks noChangeArrowheads="1"/>
          </p:cNvSpPr>
          <p:nvPr/>
        </p:nvSpPr>
        <p:spPr bwMode="auto">
          <a:xfrm>
            <a:off x="5482871" y="1379375"/>
            <a:ext cx="1372414" cy="761680"/>
          </a:xfrm>
          <a:prstGeom prst="rect">
            <a:avLst/>
          </a:prstGeom>
          <a:solidFill>
            <a:schemeClr val="hlink"/>
          </a:solidFill>
          <a:ln w="12700">
            <a:solidFill>
              <a:schemeClr val="tx1"/>
            </a:solidFill>
            <a:miter lim="800000"/>
            <a:headEnd/>
            <a:tailEnd/>
          </a:ln>
        </p:spPr>
        <p:txBody>
          <a:bodyPr wrap="none" lIns="91424" tIns="45712" rIns="91424" bIns="45712" anchor="ctr"/>
          <a:lstStyle/>
          <a:p>
            <a:pPr algn="ctr" defTabSz="761120"/>
            <a:r>
              <a:rPr lang="ar-JO" sz="2400" b="1" dirty="0" smtClean="0">
                <a:solidFill>
                  <a:srgbClr val="00279F"/>
                </a:solidFill>
                <a:ea typeface="Osaka" charset="-128"/>
              </a:rPr>
              <a:t>المباني</a:t>
            </a:r>
            <a:endParaRPr lang="de-DE" sz="2400" b="1" dirty="0">
              <a:solidFill>
                <a:srgbClr val="00279F"/>
              </a:solidFill>
              <a:ea typeface="Osaka" charset="-128"/>
            </a:endParaRPr>
          </a:p>
        </p:txBody>
      </p:sp>
      <p:sp>
        <p:nvSpPr>
          <p:cNvPr id="19468" name="Rectangle 12"/>
          <p:cNvSpPr>
            <a:spLocks noChangeArrowheads="1"/>
          </p:cNvSpPr>
          <p:nvPr/>
        </p:nvSpPr>
        <p:spPr bwMode="auto">
          <a:xfrm>
            <a:off x="7086057" y="1379375"/>
            <a:ext cx="1372415" cy="761680"/>
          </a:xfrm>
          <a:prstGeom prst="rect">
            <a:avLst/>
          </a:prstGeom>
          <a:solidFill>
            <a:schemeClr val="hlink"/>
          </a:solidFill>
          <a:ln w="12700">
            <a:solidFill>
              <a:schemeClr val="tx1"/>
            </a:solidFill>
            <a:miter lim="800000"/>
            <a:headEnd/>
            <a:tailEnd/>
          </a:ln>
        </p:spPr>
        <p:txBody>
          <a:bodyPr wrap="none" lIns="91424" tIns="45712" rIns="91424" bIns="45712" anchor="ctr"/>
          <a:lstStyle/>
          <a:p>
            <a:pPr algn="ctr" defTabSz="761120"/>
            <a:r>
              <a:rPr lang="ar-JO" sz="2400" b="1" dirty="0" smtClean="0">
                <a:solidFill>
                  <a:srgbClr val="00279F"/>
                </a:solidFill>
                <a:ea typeface="Osaka" charset="-128"/>
              </a:rPr>
              <a:t>العمليات</a:t>
            </a:r>
            <a:endParaRPr lang="de-DE" sz="2400" b="1" dirty="0">
              <a:solidFill>
                <a:srgbClr val="00279F"/>
              </a:solidFill>
              <a:ea typeface="Osaka" charset="-128"/>
            </a:endParaRPr>
          </a:p>
        </p:txBody>
      </p:sp>
      <p:sp>
        <p:nvSpPr>
          <p:cNvPr id="19469" name="Rectangle 13"/>
          <p:cNvSpPr>
            <a:spLocks noChangeArrowheads="1"/>
          </p:cNvSpPr>
          <p:nvPr/>
        </p:nvSpPr>
        <p:spPr bwMode="auto">
          <a:xfrm>
            <a:off x="761548" y="2591728"/>
            <a:ext cx="1372414" cy="761680"/>
          </a:xfrm>
          <a:prstGeom prst="rect">
            <a:avLst/>
          </a:prstGeom>
          <a:solidFill>
            <a:srgbClr val="FFCC00"/>
          </a:solidFill>
          <a:ln w="12700">
            <a:solidFill>
              <a:schemeClr val="tx1"/>
            </a:solidFill>
            <a:miter lim="800000"/>
            <a:headEnd/>
            <a:tailEnd/>
          </a:ln>
        </p:spPr>
        <p:txBody>
          <a:bodyPr wrap="none" lIns="91424" tIns="45712" rIns="91424" bIns="45712" anchor="ctr"/>
          <a:lstStyle/>
          <a:p>
            <a:pPr algn="ctr" defTabSz="761120"/>
            <a:r>
              <a:rPr lang="ar-JO" sz="2400" b="1" dirty="0" smtClean="0">
                <a:solidFill>
                  <a:srgbClr val="00279F"/>
                </a:solidFill>
                <a:ea typeface="Osaka" charset="-128"/>
              </a:rPr>
              <a:t>تأهيل</a:t>
            </a:r>
            <a:endParaRPr lang="de-DE" sz="2400" b="1" dirty="0">
              <a:solidFill>
                <a:srgbClr val="00279F"/>
              </a:solidFill>
              <a:ea typeface="Osaka" charset="-128"/>
            </a:endParaRPr>
          </a:p>
        </p:txBody>
      </p:sp>
      <p:sp>
        <p:nvSpPr>
          <p:cNvPr id="19470" name="Rectangle 14"/>
          <p:cNvSpPr>
            <a:spLocks noChangeArrowheads="1"/>
          </p:cNvSpPr>
          <p:nvPr/>
        </p:nvSpPr>
        <p:spPr bwMode="auto">
          <a:xfrm>
            <a:off x="2305005" y="2591728"/>
            <a:ext cx="1371057" cy="761680"/>
          </a:xfrm>
          <a:prstGeom prst="rect">
            <a:avLst/>
          </a:prstGeom>
          <a:solidFill>
            <a:srgbClr val="FFCC00"/>
          </a:solidFill>
          <a:ln w="12700">
            <a:solidFill>
              <a:schemeClr val="tx1"/>
            </a:solidFill>
            <a:miter lim="800000"/>
            <a:headEnd/>
            <a:tailEnd/>
          </a:ln>
        </p:spPr>
        <p:txBody>
          <a:bodyPr wrap="none" lIns="91424" tIns="45712" rIns="91424" bIns="45712" anchor="ctr"/>
          <a:lstStyle/>
          <a:p>
            <a:pPr algn="ctr" defTabSz="761120"/>
            <a:r>
              <a:rPr lang="ar-JO" sz="2400" b="1" dirty="0" smtClean="0">
                <a:solidFill>
                  <a:srgbClr val="00279F"/>
                </a:solidFill>
                <a:ea typeface="Osaka" charset="-128"/>
              </a:rPr>
              <a:t>تحليل</a:t>
            </a:r>
            <a:endParaRPr lang="de-DE" sz="2400" b="1" dirty="0">
              <a:solidFill>
                <a:srgbClr val="00279F"/>
              </a:solidFill>
              <a:ea typeface="Osaka" charset="-128"/>
            </a:endParaRPr>
          </a:p>
        </p:txBody>
      </p:sp>
      <p:sp>
        <p:nvSpPr>
          <p:cNvPr id="19471" name="Rectangle 15"/>
          <p:cNvSpPr>
            <a:spLocks noChangeArrowheads="1"/>
          </p:cNvSpPr>
          <p:nvPr/>
        </p:nvSpPr>
        <p:spPr bwMode="auto">
          <a:xfrm>
            <a:off x="3886472" y="2594608"/>
            <a:ext cx="1371057" cy="761680"/>
          </a:xfrm>
          <a:prstGeom prst="rect">
            <a:avLst/>
          </a:prstGeom>
          <a:solidFill>
            <a:srgbClr val="FFCC00"/>
          </a:solidFill>
          <a:ln w="12700">
            <a:solidFill>
              <a:schemeClr val="tx1"/>
            </a:solidFill>
            <a:miter lim="800000"/>
            <a:headEnd/>
            <a:tailEnd/>
          </a:ln>
        </p:spPr>
        <p:txBody>
          <a:bodyPr wrap="none" lIns="91424" tIns="45712" rIns="91424" bIns="45712" anchor="ctr"/>
          <a:lstStyle/>
          <a:p>
            <a:pPr algn="ctr" defTabSz="761120"/>
            <a:r>
              <a:rPr lang="ar-JO" sz="2400" b="1" dirty="0" smtClean="0">
                <a:solidFill>
                  <a:srgbClr val="00279F"/>
                </a:solidFill>
                <a:ea typeface="Osaka" charset="-128"/>
              </a:rPr>
              <a:t>تدريب</a:t>
            </a:r>
            <a:endParaRPr lang="de-DE" sz="2400" b="1" dirty="0">
              <a:solidFill>
                <a:srgbClr val="00279F"/>
              </a:solidFill>
              <a:ea typeface="Osaka" charset="-128"/>
            </a:endParaRPr>
          </a:p>
        </p:txBody>
      </p:sp>
      <p:sp>
        <p:nvSpPr>
          <p:cNvPr id="19472" name="Rectangle 16"/>
          <p:cNvSpPr>
            <a:spLocks noChangeArrowheads="1"/>
          </p:cNvSpPr>
          <p:nvPr/>
        </p:nvSpPr>
        <p:spPr bwMode="auto">
          <a:xfrm>
            <a:off x="5482871" y="2594608"/>
            <a:ext cx="1372414" cy="761680"/>
          </a:xfrm>
          <a:prstGeom prst="rect">
            <a:avLst/>
          </a:prstGeom>
          <a:solidFill>
            <a:srgbClr val="FFCC00"/>
          </a:solidFill>
          <a:ln w="12700">
            <a:solidFill>
              <a:schemeClr val="tx1"/>
            </a:solidFill>
            <a:miter lim="800000"/>
            <a:headEnd/>
            <a:tailEnd/>
          </a:ln>
        </p:spPr>
        <p:txBody>
          <a:bodyPr wrap="none" lIns="91424" tIns="45712" rIns="91424" bIns="45712" anchor="ctr"/>
          <a:lstStyle/>
          <a:p>
            <a:pPr algn="ctr" defTabSz="761120"/>
            <a:r>
              <a:rPr lang="ar-JO" sz="2400" b="1" dirty="0" smtClean="0">
                <a:solidFill>
                  <a:srgbClr val="00279F"/>
                </a:solidFill>
                <a:ea typeface="Osaka" charset="-128"/>
              </a:rPr>
              <a:t>تأهيل</a:t>
            </a:r>
            <a:endParaRPr lang="de-DE" sz="2400" b="1" dirty="0">
              <a:solidFill>
                <a:srgbClr val="00279F"/>
              </a:solidFill>
              <a:ea typeface="Osaka" charset="-128"/>
            </a:endParaRPr>
          </a:p>
        </p:txBody>
      </p:sp>
      <p:sp>
        <p:nvSpPr>
          <p:cNvPr id="19473" name="Rectangle 17"/>
          <p:cNvSpPr>
            <a:spLocks noChangeArrowheads="1"/>
          </p:cNvSpPr>
          <p:nvPr/>
        </p:nvSpPr>
        <p:spPr bwMode="auto">
          <a:xfrm>
            <a:off x="7086057" y="2594608"/>
            <a:ext cx="1372415" cy="761680"/>
          </a:xfrm>
          <a:prstGeom prst="rect">
            <a:avLst/>
          </a:prstGeom>
          <a:solidFill>
            <a:srgbClr val="FFCC00"/>
          </a:solidFill>
          <a:ln w="12700">
            <a:solidFill>
              <a:schemeClr val="tx1"/>
            </a:solidFill>
            <a:miter lim="800000"/>
            <a:headEnd/>
            <a:tailEnd/>
          </a:ln>
        </p:spPr>
        <p:txBody>
          <a:bodyPr wrap="none" lIns="91424" tIns="45712" rIns="91424" bIns="45712" anchor="ctr"/>
          <a:lstStyle/>
          <a:p>
            <a:pPr algn="ctr" defTabSz="761120"/>
            <a:r>
              <a:rPr lang="ar-JO" sz="2400" b="1" dirty="0" smtClean="0">
                <a:solidFill>
                  <a:srgbClr val="00279F"/>
                </a:solidFill>
                <a:ea typeface="Osaka" charset="-128"/>
              </a:rPr>
              <a:t>تحقق</a:t>
            </a:r>
          </a:p>
          <a:p>
            <a:pPr algn="ctr" defTabSz="761120"/>
            <a:r>
              <a:rPr lang="ar-JO" sz="2400" b="1" dirty="0" smtClean="0">
                <a:solidFill>
                  <a:srgbClr val="00279F"/>
                </a:solidFill>
                <a:ea typeface="Osaka" charset="-128"/>
              </a:rPr>
              <a:t>تطوير</a:t>
            </a:r>
            <a:endParaRPr lang="de-DE" sz="2400" b="1" dirty="0">
              <a:solidFill>
                <a:srgbClr val="00279F"/>
              </a:solidFill>
              <a:ea typeface="Osaka" charset="-128"/>
            </a:endParaRPr>
          </a:p>
        </p:txBody>
      </p:sp>
      <p:sp>
        <p:nvSpPr>
          <p:cNvPr id="19474" name="Rectangle 18"/>
          <p:cNvSpPr>
            <a:spLocks noChangeArrowheads="1"/>
          </p:cNvSpPr>
          <p:nvPr/>
        </p:nvSpPr>
        <p:spPr bwMode="auto">
          <a:xfrm>
            <a:off x="3886472" y="3871754"/>
            <a:ext cx="1371057" cy="761680"/>
          </a:xfrm>
          <a:prstGeom prst="rect">
            <a:avLst/>
          </a:prstGeom>
          <a:solidFill>
            <a:schemeClr val="accent2"/>
          </a:solidFill>
          <a:ln w="12700">
            <a:solidFill>
              <a:schemeClr val="tx1"/>
            </a:solidFill>
            <a:miter lim="800000"/>
            <a:headEnd/>
            <a:tailEnd/>
          </a:ln>
        </p:spPr>
        <p:txBody>
          <a:bodyPr wrap="none" lIns="91424" tIns="45712" rIns="91424" bIns="45712" anchor="ctr"/>
          <a:lstStyle/>
          <a:p>
            <a:pPr algn="ctr" defTabSz="761120"/>
            <a:r>
              <a:rPr lang="ar-JO" sz="2400" b="1" dirty="0" smtClean="0">
                <a:solidFill>
                  <a:srgbClr val="00279F"/>
                </a:solidFill>
                <a:ea typeface="Osaka" charset="-128"/>
              </a:rPr>
              <a:t>منتجات</a:t>
            </a:r>
            <a:endParaRPr lang="de-DE" sz="2400" b="1" dirty="0">
              <a:solidFill>
                <a:srgbClr val="00279F"/>
              </a:solidFill>
              <a:ea typeface="Osaka" charset="-128"/>
            </a:endParaRPr>
          </a:p>
        </p:txBody>
      </p:sp>
      <p:sp>
        <p:nvSpPr>
          <p:cNvPr id="19475" name="Rectangle 19"/>
          <p:cNvSpPr>
            <a:spLocks noChangeArrowheads="1"/>
          </p:cNvSpPr>
          <p:nvPr/>
        </p:nvSpPr>
        <p:spPr bwMode="auto">
          <a:xfrm>
            <a:off x="3429000" y="5013554"/>
            <a:ext cx="2362200" cy="763120"/>
          </a:xfrm>
          <a:prstGeom prst="rect">
            <a:avLst/>
          </a:prstGeom>
          <a:solidFill>
            <a:schemeClr val="bg2"/>
          </a:solidFill>
          <a:ln w="12700">
            <a:solidFill>
              <a:schemeClr val="tx1"/>
            </a:solidFill>
            <a:miter lim="800000"/>
            <a:headEnd/>
            <a:tailEnd/>
          </a:ln>
        </p:spPr>
        <p:txBody>
          <a:bodyPr wrap="none" lIns="91424" tIns="45712" rIns="91424" bIns="45712" anchor="ctr"/>
          <a:lstStyle/>
          <a:p>
            <a:pPr algn="ctr" defTabSz="761120"/>
            <a:r>
              <a:rPr lang="ar-JO" sz="2400" b="1" dirty="0" smtClean="0">
                <a:ea typeface="Osaka" charset="-128"/>
              </a:rPr>
              <a:t>منتجات معتمدة</a:t>
            </a:r>
            <a:endParaRPr lang="de-DE" sz="2400" b="1" dirty="0">
              <a:ea typeface="Osaka" charset="-128"/>
            </a:endParaRPr>
          </a:p>
        </p:txBody>
      </p:sp>
      <p:cxnSp>
        <p:nvCxnSpPr>
          <p:cNvPr id="19476" name="AutoShape 20"/>
          <p:cNvCxnSpPr>
            <a:cxnSpLocks noChangeShapeType="1"/>
            <a:stCxn id="19464" idx="2"/>
            <a:endCxn id="19469" idx="0"/>
          </p:cNvCxnSpPr>
          <p:nvPr/>
        </p:nvCxnSpPr>
        <p:spPr bwMode="auto">
          <a:xfrm>
            <a:off x="1448434" y="2138176"/>
            <a:ext cx="0" cy="453552"/>
          </a:xfrm>
          <a:prstGeom prst="straightConnector1">
            <a:avLst/>
          </a:prstGeom>
          <a:noFill/>
          <a:ln w="38100">
            <a:solidFill>
              <a:schemeClr val="hlink"/>
            </a:solidFill>
            <a:round/>
            <a:headEnd/>
            <a:tailEnd type="triangle" w="sm" len="med"/>
          </a:ln>
        </p:spPr>
      </p:cxnSp>
      <p:cxnSp>
        <p:nvCxnSpPr>
          <p:cNvPr id="19477" name="AutoShape 21"/>
          <p:cNvCxnSpPr>
            <a:cxnSpLocks noChangeShapeType="1"/>
            <a:stCxn id="19466" idx="2"/>
            <a:endCxn id="19471" idx="0"/>
          </p:cNvCxnSpPr>
          <p:nvPr/>
        </p:nvCxnSpPr>
        <p:spPr bwMode="auto">
          <a:xfrm>
            <a:off x="4572000" y="2141055"/>
            <a:ext cx="0" cy="453552"/>
          </a:xfrm>
          <a:prstGeom prst="straightConnector1">
            <a:avLst/>
          </a:prstGeom>
          <a:noFill/>
          <a:ln w="38100">
            <a:solidFill>
              <a:schemeClr val="hlink"/>
            </a:solidFill>
            <a:round/>
            <a:headEnd/>
            <a:tailEnd type="triangle" w="sm" len="med"/>
          </a:ln>
        </p:spPr>
      </p:cxnSp>
      <p:cxnSp>
        <p:nvCxnSpPr>
          <p:cNvPr id="19478" name="AutoShape 22"/>
          <p:cNvCxnSpPr>
            <a:cxnSpLocks noChangeShapeType="1"/>
            <a:stCxn id="19467" idx="2"/>
            <a:endCxn id="19472" idx="0"/>
          </p:cNvCxnSpPr>
          <p:nvPr/>
        </p:nvCxnSpPr>
        <p:spPr bwMode="auto">
          <a:xfrm>
            <a:off x="6168399" y="2141055"/>
            <a:ext cx="0" cy="453552"/>
          </a:xfrm>
          <a:prstGeom prst="straightConnector1">
            <a:avLst/>
          </a:prstGeom>
          <a:noFill/>
          <a:ln w="38100">
            <a:solidFill>
              <a:schemeClr val="hlink"/>
            </a:solidFill>
            <a:round/>
            <a:headEnd/>
            <a:tailEnd type="triangle" w="sm" len="med"/>
          </a:ln>
        </p:spPr>
      </p:cxnSp>
      <p:cxnSp>
        <p:nvCxnSpPr>
          <p:cNvPr id="19479" name="AutoShape 23"/>
          <p:cNvCxnSpPr>
            <a:cxnSpLocks noChangeShapeType="1"/>
            <a:stCxn id="19468" idx="2"/>
            <a:endCxn id="19473" idx="0"/>
          </p:cNvCxnSpPr>
          <p:nvPr/>
        </p:nvCxnSpPr>
        <p:spPr bwMode="auto">
          <a:xfrm>
            <a:off x="7772943" y="2141055"/>
            <a:ext cx="0" cy="453552"/>
          </a:xfrm>
          <a:prstGeom prst="straightConnector1">
            <a:avLst/>
          </a:prstGeom>
          <a:noFill/>
          <a:ln w="38100">
            <a:solidFill>
              <a:schemeClr val="hlink"/>
            </a:solidFill>
            <a:round/>
            <a:headEnd/>
            <a:tailEnd type="triangle" w="sm" len="med"/>
          </a:ln>
        </p:spPr>
      </p:cxnSp>
      <p:cxnSp>
        <p:nvCxnSpPr>
          <p:cNvPr id="19480" name="AutoShape 24"/>
          <p:cNvCxnSpPr>
            <a:cxnSpLocks noChangeShapeType="1"/>
            <a:stCxn id="19474" idx="2"/>
            <a:endCxn id="19475" idx="0"/>
          </p:cNvCxnSpPr>
          <p:nvPr/>
        </p:nvCxnSpPr>
        <p:spPr bwMode="auto">
          <a:xfrm>
            <a:off x="4572001" y="4633434"/>
            <a:ext cx="38099" cy="380120"/>
          </a:xfrm>
          <a:prstGeom prst="straightConnector1">
            <a:avLst/>
          </a:prstGeom>
          <a:noFill/>
          <a:ln w="57150">
            <a:solidFill>
              <a:schemeClr val="accent2"/>
            </a:solidFill>
            <a:round/>
            <a:headEnd/>
            <a:tailEnd type="triangle" w="med" len="med"/>
          </a:ln>
        </p:spPr>
      </p:cxnSp>
      <p:cxnSp>
        <p:nvCxnSpPr>
          <p:cNvPr id="19481" name="AutoShape 25"/>
          <p:cNvCxnSpPr>
            <a:cxnSpLocks noChangeShapeType="1"/>
          </p:cNvCxnSpPr>
          <p:nvPr/>
        </p:nvCxnSpPr>
        <p:spPr bwMode="auto">
          <a:xfrm>
            <a:off x="3047548" y="2115138"/>
            <a:ext cx="0" cy="453552"/>
          </a:xfrm>
          <a:prstGeom prst="straightConnector1">
            <a:avLst/>
          </a:prstGeom>
          <a:noFill/>
          <a:ln w="38100">
            <a:solidFill>
              <a:schemeClr val="hlink"/>
            </a:solidFill>
            <a:round/>
            <a:headEnd/>
            <a:tailEnd type="triangle" w="sm" len="med"/>
          </a:ln>
        </p:spPr>
      </p:cxn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050" name="Rectangle 2"/>
          <p:cNvSpPr>
            <a:spLocks noGrp="1" noChangeArrowheads="1"/>
          </p:cNvSpPr>
          <p:nvPr>
            <p:ph type="title"/>
          </p:nvPr>
        </p:nvSpPr>
        <p:spPr>
          <a:xfrm>
            <a:off x="457472" y="0"/>
            <a:ext cx="8229057" cy="490989"/>
          </a:xfrm>
        </p:spPr>
        <p:txBody>
          <a:bodyPr lIns="91424" tIns="45712" rIns="91424" bIns="45712" anchor="t">
            <a:normAutofit fontScale="90000"/>
          </a:bodyPr>
          <a:lstStyle/>
          <a:p>
            <a:pPr eaLnBrk="1" hangingPunct="1"/>
            <a:r>
              <a:rPr lang="fr-FR" sz="3200" dirty="0" smtClean="0">
                <a:solidFill>
                  <a:srgbClr val="000090"/>
                </a:solidFill>
              </a:rPr>
              <a:t>DEFINITIONS</a:t>
            </a:r>
          </a:p>
        </p:txBody>
      </p:sp>
      <p:sp>
        <p:nvSpPr>
          <p:cNvPr id="23555" name="Rectangle 3"/>
          <p:cNvSpPr>
            <a:spLocks noGrp="1" noChangeArrowheads="1"/>
          </p:cNvSpPr>
          <p:nvPr>
            <p:ph idx="1"/>
          </p:nvPr>
        </p:nvSpPr>
        <p:spPr>
          <a:xfrm>
            <a:off x="457472" y="1264188"/>
            <a:ext cx="8229057" cy="4328185"/>
          </a:xfrm>
          <a:noFill/>
        </p:spPr>
        <p:txBody>
          <a:bodyPr lIns="91424" tIns="45712" rIns="91424" bIns="45712"/>
          <a:lstStyle/>
          <a:p>
            <a:pPr marL="0" indent="0" algn="l" rtl="0">
              <a:lnSpc>
                <a:spcPct val="80000"/>
              </a:lnSpc>
              <a:buNone/>
            </a:pPr>
            <a:r>
              <a:rPr lang="en-GB" sz="3600" b="1" dirty="0" smtClean="0">
                <a:solidFill>
                  <a:srgbClr val="000090"/>
                </a:solidFill>
                <a:latin typeface="Arial" pitchFamily="34" charset="0"/>
                <a:cs typeface="Arial" pitchFamily="34" charset="0"/>
              </a:rPr>
              <a:t>Compliance</a:t>
            </a:r>
            <a:r>
              <a:rPr lang="en-GB" sz="1800" dirty="0" smtClean="0">
                <a:solidFill>
                  <a:srgbClr val="000090"/>
                </a:solidFill>
                <a:latin typeface="Arial" pitchFamily="34" charset="0"/>
                <a:cs typeface="Arial" pitchFamily="34" charset="0"/>
              </a:rPr>
              <a:t> </a:t>
            </a:r>
            <a:r>
              <a:rPr lang="en-GB" sz="3200" dirty="0" smtClean="0">
                <a:solidFill>
                  <a:srgbClr val="000090"/>
                </a:solidFill>
                <a:latin typeface="Arial" pitchFamily="34" charset="0"/>
                <a:cs typeface="Arial" pitchFamily="34" charset="0"/>
              </a:rPr>
              <a:t/>
            </a:r>
            <a:br>
              <a:rPr lang="en-GB" sz="3200" dirty="0" smtClean="0">
                <a:solidFill>
                  <a:srgbClr val="000090"/>
                </a:solidFill>
                <a:latin typeface="Arial" pitchFamily="34" charset="0"/>
                <a:cs typeface="Arial" pitchFamily="34" charset="0"/>
              </a:rPr>
            </a:br>
            <a:r>
              <a:rPr lang="en-GB" sz="3200" dirty="0" smtClean="0">
                <a:solidFill>
                  <a:srgbClr val="000090"/>
                </a:solidFill>
                <a:latin typeface="Arial" pitchFamily="34" charset="0"/>
                <a:cs typeface="Arial" pitchFamily="34" charset="0"/>
              </a:rPr>
              <a:t>The state of conformity of a regulated party (including a corporation, institution, individual or other legal entity) or a product with a legislative or regulatory requirement.</a:t>
            </a:r>
          </a:p>
          <a:p>
            <a:pPr marL="0" indent="0">
              <a:lnSpc>
                <a:spcPct val="80000"/>
              </a:lnSpc>
              <a:buNone/>
            </a:pPr>
            <a:r>
              <a:rPr lang="en-GB" sz="1800" dirty="0" smtClean="0">
                <a:solidFill>
                  <a:srgbClr val="000090"/>
                </a:solidFill>
              </a:rPr>
              <a:t>.</a:t>
            </a:r>
            <a:endParaRPr lang="ar-JO" sz="1800" dirty="0" smtClean="0">
              <a:solidFill>
                <a:srgbClr val="000090"/>
              </a:solidFill>
            </a:endParaRPr>
          </a:p>
          <a:p>
            <a:pPr marL="0" indent="0">
              <a:lnSpc>
                <a:spcPct val="80000"/>
              </a:lnSpc>
              <a:buNone/>
            </a:pPr>
            <a:r>
              <a:rPr lang="ar-JO" sz="3200" b="1" dirty="0" smtClean="0">
                <a:solidFill>
                  <a:srgbClr val="000090"/>
                </a:solidFill>
              </a:rPr>
              <a:t>المطابقة</a:t>
            </a:r>
          </a:p>
          <a:p>
            <a:pPr marL="0" indent="0">
              <a:lnSpc>
                <a:spcPct val="80000"/>
              </a:lnSpc>
              <a:buNone/>
            </a:pPr>
            <a:r>
              <a:rPr lang="ar-JO" sz="3200" b="1" dirty="0" smtClean="0">
                <a:solidFill>
                  <a:srgbClr val="000090"/>
                </a:solidFill>
              </a:rPr>
              <a:t>هي حالة موائمة جهة منظمة ( بما في ذلك الشركات والمؤسسات والأفراد وأي كيان قانوني ) أو منتج لقانون أو متطلبات تشريعية.</a:t>
            </a:r>
            <a:endParaRPr lang="fr-FR" sz="3200" b="1" dirty="0" smtClean="0">
              <a:solidFill>
                <a:srgbClr val="000090"/>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endParaRPr lang="ar-JO" dirty="0"/>
          </a:p>
        </p:txBody>
      </p:sp>
      <p:sp>
        <p:nvSpPr>
          <p:cNvPr id="3" name="Content Placeholder 2"/>
          <p:cNvSpPr>
            <a:spLocks noGrp="1"/>
          </p:cNvSpPr>
          <p:nvPr>
            <p:ph idx="1"/>
          </p:nvPr>
        </p:nvSpPr>
        <p:spPr>
          <a:xfrm>
            <a:off x="381000" y="1295400"/>
            <a:ext cx="8229600" cy="4953000"/>
          </a:xfrm>
        </p:spPr>
        <p:txBody>
          <a:bodyPr>
            <a:normAutofit lnSpcReduction="10000"/>
          </a:bodyPr>
          <a:lstStyle/>
          <a:p>
            <a:pPr marL="0" indent="0" algn="l" rtl="0">
              <a:lnSpc>
                <a:spcPct val="80000"/>
              </a:lnSpc>
              <a:buNone/>
            </a:pPr>
            <a:r>
              <a:rPr lang="en-GB" sz="2800" b="1" dirty="0" smtClean="0">
                <a:solidFill>
                  <a:srgbClr val="000090"/>
                </a:solidFill>
                <a:latin typeface="Arial" pitchFamily="34" charset="0"/>
                <a:cs typeface="Arial" pitchFamily="34" charset="0"/>
              </a:rPr>
              <a:t>Compliance Monitoring </a:t>
            </a:r>
            <a:r>
              <a:rPr lang="en-GB" sz="2800" dirty="0" smtClean="0">
                <a:solidFill>
                  <a:srgbClr val="000090"/>
                </a:solidFill>
                <a:latin typeface="Arial" pitchFamily="34" charset="0"/>
                <a:cs typeface="Arial" pitchFamily="34" charset="0"/>
              </a:rPr>
              <a:t/>
            </a:r>
            <a:br>
              <a:rPr lang="en-GB" sz="2800" dirty="0" smtClean="0">
                <a:solidFill>
                  <a:srgbClr val="000090"/>
                </a:solidFill>
                <a:latin typeface="Arial" pitchFamily="34" charset="0"/>
                <a:cs typeface="Arial" pitchFamily="34" charset="0"/>
              </a:rPr>
            </a:br>
            <a:r>
              <a:rPr lang="en-GB" sz="2800" dirty="0" smtClean="0">
                <a:solidFill>
                  <a:srgbClr val="000090"/>
                </a:solidFill>
                <a:latin typeface="Arial" pitchFamily="34" charset="0"/>
                <a:cs typeface="Arial" pitchFamily="34" charset="0"/>
              </a:rPr>
              <a:t>Actions planned to maintain regular surveillance in order to evaluate compliance with applicable requirements. </a:t>
            </a:r>
            <a:br>
              <a:rPr lang="en-GB" sz="2800" dirty="0" smtClean="0">
                <a:solidFill>
                  <a:srgbClr val="000090"/>
                </a:solidFill>
                <a:latin typeface="Arial" pitchFamily="34" charset="0"/>
                <a:cs typeface="Arial" pitchFamily="34" charset="0"/>
              </a:rPr>
            </a:br>
            <a:r>
              <a:rPr lang="en-GB" sz="2800" dirty="0" smtClean="0">
                <a:solidFill>
                  <a:srgbClr val="000090"/>
                </a:solidFill>
                <a:latin typeface="Arial" pitchFamily="34" charset="0"/>
                <a:cs typeface="Arial" pitchFamily="34" charset="0"/>
              </a:rPr>
              <a:t>This includes a wide variety of fact gathering and assessment activities such as inspections, market surveys and a product sampling program.</a:t>
            </a:r>
            <a:endParaRPr lang="ar-JO" sz="2800" dirty="0" smtClean="0">
              <a:solidFill>
                <a:srgbClr val="000090"/>
              </a:solidFill>
              <a:latin typeface="Arial" pitchFamily="34" charset="0"/>
              <a:cs typeface="Arial" pitchFamily="34" charset="0"/>
            </a:endParaRPr>
          </a:p>
          <a:p>
            <a:pPr marL="0" indent="0" algn="l" rtl="0">
              <a:lnSpc>
                <a:spcPct val="80000"/>
              </a:lnSpc>
              <a:buNone/>
            </a:pPr>
            <a:endParaRPr lang="ar-JO" sz="2800" dirty="0" smtClean="0">
              <a:solidFill>
                <a:srgbClr val="000090"/>
              </a:solidFill>
              <a:latin typeface="Arial" pitchFamily="34" charset="0"/>
              <a:cs typeface="Arial" pitchFamily="34" charset="0"/>
            </a:endParaRPr>
          </a:p>
          <a:p>
            <a:pPr marL="0" indent="0" algn="r">
              <a:lnSpc>
                <a:spcPct val="80000"/>
              </a:lnSpc>
              <a:buNone/>
            </a:pPr>
            <a:r>
              <a:rPr lang="ar-JO" sz="3200" b="1" dirty="0" smtClean="0">
                <a:solidFill>
                  <a:srgbClr val="000090"/>
                </a:solidFill>
              </a:rPr>
              <a:t>متابعة المطابقة</a:t>
            </a:r>
          </a:p>
          <a:p>
            <a:pPr marL="0" indent="0" algn="r">
              <a:lnSpc>
                <a:spcPct val="80000"/>
              </a:lnSpc>
              <a:buNone/>
            </a:pPr>
            <a:r>
              <a:rPr lang="ar-JO" sz="3200" b="1" dirty="0" smtClean="0">
                <a:solidFill>
                  <a:srgbClr val="000090"/>
                </a:solidFill>
              </a:rPr>
              <a:t>النشاطات المخططة للحفاظ على الرقابة المنتظمة من أجل تقييم مطابقة المتطلبات المطبقة.  وهذا يتضمن القيام بجمع حقائق وبتقييمات مثل إجراء فحوصات ومسوح تسويقية وفحص عينات من الإنتاج. </a:t>
            </a:r>
            <a:endParaRPr lang="en-GB" sz="3200" b="1" dirty="0" smtClean="0">
              <a:solidFill>
                <a:srgbClr val="000090"/>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idx="1"/>
          </p:nvPr>
        </p:nvSpPr>
        <p:spPr>
          <a:xfrm>
            <a:off x="457200" y="1447800"/>
            <a:ext cx="8229600" cy="5410200"/>
          </a:xfrm>
        </p:spPr>
        <p:txBody>
          <a:bodyPr>
            <a:normAutofit fontScale="92500" lnSpcReduction="10000"/>
          </a:bodyPr>
          <a:lstStyle/>
          <a:p>
            <a:pPr algn="l" rtl="0"/>
            <a:r>
              <a:rPr lang="en-GB" sz="3200" b="1" dirty="0" smtClean="0">
                <a:solidFill>
                  <a:srgbClr val="000090"/>
                </a:solidFill>
                <a:latin typeface="Arial" pitchFamily="34" charset="0"/>
                <a:cs typeface="Arial" pitchFamily="34" charset="0"/>
              </a:rPr>
              <a:t>Compliance Verification </a:t>
            </a:r>
            <a:r>
              <a:rPr lang="en-GB" sz="2400" b="1" dirty="0" smtClean="0">
                <a:solidFill>
                  <a:srgbClr val="000090"/>
                </a:solidFill>
                <a:latin typeface="Arial" pitchFamily="34" charset="0"/>
                <a:cs typeface="Arial" pitchFamily="34" charset="0"/>
              </a:rPr>
              <a:t/>
            </a:r>
            <a:br>
              <a:rPr lang="en-GB" sz="2400" b="1" dirty="0" smtClean="0">
                <a:solidFill>
                  <a:srgbClr val="000090"/>
                </a:solidFill>
                <a:latin typeface="Arial" pitchFamily="34" charset="0"/>
                <a:cs typeface="Arial" pitchFamily="34" charset="0"/>
              </a:rPr>
            </a:br>
            <a:r>
              <a:rPr lang="en-GB" sz="2400" b="1" dirty="0" smtClean="0">
                <a:solidFill>
                  <a:srgbClr val="000090"/>
                </a:solidFill>
                <a:latin typeface="Arial" pitchFamily="34" charset="0"/>
                <a:cs typeface="Arial" pitchFamily="34" charset="0"/>
              </a:rPr>
              <a:t>Actions taken to verify compliance in response to information regarding known or suspected non-compliance with the applicable requirements of the </a:t>
            </a:r>
            <a:r>
              <a:rPr lang="en-US" sz="2400" b="1" dirty="0" smtClean="0">
                <a:solidFill>
                  <a:srgbClr val="000090"/>
                </a:solidFill>
                <a:latin typeface="Arial" pitchFamily="34" charset="0"/>
                <a:cs typeface="Arial" pitchFamily="34" charset="0"/>
              </a:rPr>
              <a:t>r</a:t>
            </a:r>
            <a:r>
              <a:rPr lang="en-GB" sz="2400" b="1" dirty="0" err="1" smtClean="0">
                <a:solidFill>
                  <a:srgbClr val="000090"/>
                </a:solidFill>
                <a:latin typeface="Arial" pitchFamily="34" charset="0"/>
                <a:cs typeface="Arial" pitchFamily="34" charset="0"/>
              </a:rPr>
              <a:t>egulations</a:t>
            </a:r>
            <a:r>
              <a:rPr lang="en-GB" sz="2400" b="1" dirty="0" smtClean="0">
                <a:solidFill>
                  <a:srgbClr val="000090"/>
                </a:solidFill>
                <a:latin typeface="Arial" pitchFamily="34" charset="0"/>
                <a:cs typeface="Arial" pitchFamily="34" charset="0"/>
              </a:rPr>
              <a:t>. </a:t>
            </a:r>
            <a:br>
              <a:rPr lang="en-GB" sz="2400" b="1" dirty="0" smtClean="0">
                <a:solidFill>
                  <a:srgbClr val="000090"/>
                </a:solidFill>
                <a:latin typeface="Arial" pitchFamily="34" charset="0"/>
                <a:cs typeface="Arial" pitchFamily="34" charset="0"/>
              </a:rPr>
            </a:br>
            <a:r>
              <a:rPr lang="en-GB" sz="2400" b="1" dirty="0" smtClean="0">
                <a:solidFill>
                  <a:srgbClr val="000090"/>
                </a:solidFill>
                <a:latin typeface="Arial" pitchFamily="34" charset="0"/>
                <a:cs typeface="Arial" pitchFamily="34" charset="0"/>
              </a:rPr>
              <a:t>This includes actions such as information gathering either off-site or via on-site visits</a:t>
            </a:r>
          </a:p>
          <a:p>
            <a:pPr algn="r"/>
            <a:r>
              <a:rPr lang="ar-JO" sz="3200" b="1" dirty="0" smtClean="0">
                <a:latin typeface="Arial" pitchFamily="34" charset="0"/>
                <a:cs typeface="Arial" pitchFamily="34" charset="0"/>
              </a:rPr>
              <a:t>التدقيق ( برهنة المطابقة )</a:t>
            </a:r>
          </a:p>
          <a:p>
            <a:pPr algn="r">
              <a:buNone/>
            </a:pPr>
            <a:r>
              <a:rPr lang="ar-JO" sz="3200" b="1" dirty="0" smtClean="0">
                <a:latin typeface="Arial" pitchFamily="34" charset="0"/>
                <a:cs typeface="Arial" pitchFamily="34" charset="0"/>
              </a:rPr>
              <a:t>الخطوات التي يتم إتخاذها لتأكيد المطابقة ( إثبات إستمرارها ) نتيجة لمعلومات تشير أو تشكك الخروج عن المطابقة للمتطلبات القانونية المطبقة.</a:t>
            </a:r>
          </a:p>
          <a:p>
            <a:pPr algn="r">
              <a:buNone/>
            </a:pPr>
            <a:r>
              <a:rPr lang="ar-JO" sz="3200" b="1" dirty="0" smtClean="0">
                <a:latin typeface="Arial" pitchFamily="34" charset="0"/>
                <a:cs typeface="Arial" pitchFamily="34" charset="0"/>
              </a:rPr>
              <a:t>وهذا يتضمن جمع معلومات من خارج المصنع أو من داخل المصنع.</a:t>
            </a:r>
          </a:p>
          <a:p>
            <a:endParaRPr lang="ar-JO"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7076" name="Rectangle 4"/>
          <p:cNvSpPr>
            <a:spLocks noGrp="1" noChangeArrowheads="1"/>
          </p:cNvSpPr>
          <p:nvPr>
            <p:ph type="title"/>
          </p:nvPr>
        </p:nvSpPr>
        <p:spPr>
          <a:xfrm>
            <a:off x="457472" y="0"/>
            <a:ext cx="8229057" cy="490989"/>
          </a:xfrm>
        </p:spPr>
        <p:txBody>
          <a:bodyPr lIns="91424" tIns="45712" rIns="91424" bIns="45712" anchor="t">
            <a:normAutofit fontScale="90000"/>
          </a:bodyPr>
          <a:lstStyle/>
          <a:p>
            <a:pPr eaLnBrk="1" hangingPunct="1"/>
            <a:r>
              <a:rPr lang="fr-FR" sz="3200" dirty="0" smtClean="0">
                <a:solidFill>
                  <a:srgbClr val="000090"/>
                </a:solidFill>
              </a:rPr>
              <a:t>DEFINITIONS</a:t>
            </a:r>
          </a:p>
        </p:txBody>
      </p:sp>
      <p:sp>
        <p:nvSpPr>
          <p:cNvPr id="25603" name="Text Box 5"/>
          <p:cNvSpPr txBox="1">
            <a:spLocks noChangeArrowheads="1"/>
          </p:cNvSpPr>
          <p:nvPr/>
        </p:nvSpPr>
        <p:spPr bwMode="auto">
          <a:xfrm>
            <a:off x="304800" y="1447800"/>
            <a:ext cx="8514128" cy="4370411"/>
          </a:xfrm>
          <a:prstGeom prst="rect">
            <a:avLst/>
          </a:prstGeom>
          <a:noFill/>
          <a:ln w="9525">
            <a:noFill/>
            <a:miter lim="800000"/>
            <a:headEnd type="none" w="sm" len="sm"/>
            <a:tailEnd type="none" w="sm" len="sm"/>
          </a:ln>
        </p:spPr>
        <p:txBody>
          <a:bodyPr wrap="square" lIns="91424" tIns="45712" rIns="91424" bIns="45712">
            <a:spAutoFit/>
          </a:bodyPr>
          <a:lstStyle/>
          <a:p>
            <a:pPr algn="l"/>
            <a:r>
              <a:rPr lang="en-GB" sz="3600" b="1" dirty="0">
                <a:solidFill>
                  <a:srgbClr val="000090"/>
                </a:solidFill>
                <a:latin typeface="Arial" pitchFamily="34" charset="0"/>
                <a:cs typeface="Arial" pitchFamily="34" charset="0"/>
              </a:rPr>
              <a:t>Enforcement</a:t>
            </a:r>
            <a:r>
              <a:rPr lang="en-GB" sz="3200" b="1" dirty="0">
                <a:solidFill>
                  <a:srgbClr val="000090"/>
                </a:solidFill>
                <a:latin typeface="Arial" pitchFamily="34" charset="0"/>
                <a:cs typeface="Arial" pitchFamily="34" charset="0"/>
              </a:rPr>
              <a:t> </a:t>
            </a:r>
          </a:p>
          <a:p>
            <a:pPr algn="l"/>
            <a:r>
              <a:rPr lang="en-GB" sz="3200" b="1" dirty="0">
                <a:solidFill>
                  <a:srgbClr val="000090"/>
                </a:solidFill>
                <a:latin typeface="Arial" pitchFamily="34" charset="0"/>
                <a:cs typeface="Arial" pitchFamily="34" charset="0"/>
              </a:rPr>
              <a:t>Actions that may be taken to induce, encourage or compel compliance with the </a:t>
            </a:r>
            <a:r>
              <a:rPr lang="en-US" sz="3200" b="1" dirty="0" smtClean="0">
                <a:solidFill>
                  <a:srgbClr val="000090"/>
                </a:solidFill>
                <a:latin typeface="Arial" pitchFamily="34" charset="0"/>
                <a:cs typeface="Arial" pitchFamily="34" charset="0"/>
              </a:rPr>
              <a:t>r</a:t>
            </a:r>
            <a:r>
              <a:rPr lang="en-GB" sz="3200" b="1" dirty="0" err="1" smtClean="0">
                <a:solidFill>
                  <a:srgbClr val="000090"/>
                </a:solidFill>
                <a:latin typeface="Arial" pitchFamily="34" charset="0"/>
                <a:cs typeface="Arial" pitchFamily="34" charset="0"/>
              </a:rPr>
              <a:t>egulatory</a:t>
            </a:r>
            <a:r>
              <a:rPr lang="en-GB" sz="3200" b="1" dirty="0" smtClean="0">
                <a:solidFill>
                  <a:srgbClr val="000090"/>
                </a:solidFill>
                <a:latin typeface="Arial" pitchFamily="34" charset="0"/>
                <a:cs typeface="Arial" pitchFamily="34" charset="0"/>
              </a:rPr>
              <a:t> bodies.</a:t>
            </a:r>
            <a:endParaRPr lang="ar-JO" sz="3200" b="1" dirty="0" smtClean="0">
              <a:solidFill>
                <a:srgbClr val="000090"/>
              </a:solidFill>
              <a:latin typeface="Arial" pitchFamily="34" charset="0"/>
              <a:cs typeface="Arial" pitchFamily="34" charset="0"/>
            </a:endParaRPr>
          </a:p>
          <a:p>
            <a:pPr algn="r" rtl="1"/>
            <a:r>
              <a:rPr lang="ar-JO" sz="3200" b="1" dirty="0" smtClean="0">
                <a:solidFill>
                  <a:srgbClr val="000090"/>
                </a:solidFill>
              </a:rPr>
              <a:t>التطبيق</a:t>
            </a:r>
          </a:p>
          <a:p>
            <a:pPr algn="r" rtl="1"/>
            <a:r>
              <a:rPr lang="ar-JO" sz="3200" b="1" dirty="0" smtClean="0">
                <a:solidFill>
                  <a:srgbClr val="000090"/>
                </a:solidFill>
              </a:rPr>
              <a:t>الخطوات التي تؤخذ لإدخال ويشجع أو يفرض بالقوة حالة المطابقة مع التشريعات. </a:t>
            </a:r>
            <a:endParaRPr lang="en-GB" sz="3200" b="1" dirty="0">
              <a:solidFill>
                <a:srgbClr val="000090"/>
              </a:solidFill>
            </a:endParaRPr>
          </a:p>
          <a:p>
            <a:pPr algn="l"/>
            <a:endParaRPr lang="en-GB" sz="3200" b="1" dirty="0">
              <a:solidFill>
                <a:srgbClr val="000090"/>
              </a:solidFill>
            </a:endParaRPr>
          </a:p>
          <a:p>
            <a:pPr algn="l"/>
            <a:endParaRPr lang="fr-FR" dirty="0">
              <a:solidFill>
                <a:srgbClr val="000090"/>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idx="1"/>
          </p:nvPr>
        </p:nvSpPr>
        <p:spPr/>
        <p:txBody>
          <a:bodyPr>
            <a:normAutofit fontScale="92500" lnSpcReduction="10000"/>
          </a:bodyPr>
          <a:lstStyle/>
          <a:p>
            <a:pPr algn="l" rtl="0">
              <a:buNone/>
            </a:pPr>
            <a:r>
              <a:rPr lang="en-GB" sz="3200" b="1" dirty="0" smtClean="0">
                <a:solidFill>
                  <a:srgbClr val="000090"/>
                </a:solidFill>
                <a:latin typeface="Arial" pitchFamily="34" charset="0"/>
                <a:cs typeface="Arial" pitchFamily="34" charset="0"/>
              </a:rPr>
              <a:t>Inspection</a:t>
            </a:r>
            <a:r>
              <a:rPr lang="en-GB" dirty="0" smtClean="0">
                <a:solidFill>
                  <a:srgbClr val="000090"/>
                </a:solidFill>
                <a:latin typeface="Arial" pitchFamily="34" charset="0"/>
                <a:cs typeface="Arial" pitchFamily="34" charset="0"/>
              </a:rPr>
              <a:t> </a:t>
            </a:r>
            <a:endParaRPr lang="en-GB" b="1" dirty="0" smtClean="0">
              <a:solidFill>
                <a:srgbClr val="000090"/>
              </a:solidFill>
              <a:latin typeface="Arial" pitchFamily="34" charset="0"/>
              <a:cs typeface="Arial" pitchFamily="34" charset="0"/>
            </a:endParaRPr>
          </a:p>
          <a:p>
            <a:pPr algn="l" rtl="0">
              <a:buNone/>
            </a:pPr>
            <a:r>
              <a:rPr lang="en-GB" b="1" dirty="0" smtClean="0">
                <a:solidFill>
                  <a:srgbClr val="000090"/>
                </a:solidFill>
                <a:latin typeface="Arial" pitchFamily="34" charset="0"/>
                <a:cs typeface="Arial" pitchFamily="34" charset="0"/>
              </a:rPr>
              <a:t>On-site monitoring and assessment against the applicable requirements of the </a:t>
            </a:r>
            <a:r>
              <a:rPr lang="ar-JO" b="1" dirty="0" smtClean="0">
                <a:solidFill>
                  <a:srgbClr val="000090"/>
                </a:solidFill>
                <a:latin typeface="Arial" pitchFamily="34" charset="0"/>
                <a:cs typeface="Arial" pitchFamily="34" charset="0"/>
              </a:rPr>
              <a:t> </a:t>
            </a:r>
            <a:r>
              <a:rPr lang="en-US" b="1" dirty="0" smtClean="0">
                <a:solidFill>
                  <a:srgbClr val="000090"/>
                </a:solidFill>
                <a:latin typeface="Arial" pitchFamily="34" charset="0"/>
                <a:cs typeface="Arial" pitchFamily="34" charset="0"/>
              </a:rPr>
              <a:t>r</a:t>
            </a:r>
            <a:r>
              <a:rPr lang="en-GB" b="1" dirty="0" err="1" smtClean="0">
                <a:solidFill>
                  <a:srgbClr val="000090"/>
                </a:solidFill>
                <a:latin typeface="Arial" pitchFamily="34" charset="0"/>
                <a:cs typeface="Arial" pitchFamily="34" charset="0"/>
              </a:rPr>
              <a:t>egulations</a:t>
            </a:r>
            <a:r>
              <a:rPr lang="en-GB" b="1" dirty="0" smtClean="0">
                <a:solidFill>
                  <a:srgbClr val="000090"/>
                </a:solidFill>
                <a:latin typeface="Arial" pitchFamily="34" charset="0"/>
                <a:cs typeface="Arial" pitchFamily="34" charset="0"/>
              </a:rPr>
              <a:t>. </a:t>
            </a:r>
            <a:br>
              <a:rPr lang="en-GB" b="1" dirty="0" smtClean="0">
                <a:solidFill>
                  <a:srgbClr val="000090"/>
                </a:solidFill>
                <a:latin typeface="Arial" pitchFamily="34" charset="0"/>
                <a:cs typeface="Arial" pitchFamily="34" charset="0"/>
              </a:rPr>
            </a:br>
            <a:r>
              <a:rPr lang="en-GB" b="1" dirty="0" smtClean="0">
                <a:solidFill>
                  <a:srgbClr val="000090"/>
                </a:solidFill>
                <a:latin typeface="Arial" pitchFamily="34" charset="0"/>
                <a:cs typeface="Arial" pitchFamily="34" charset="0"/>
              </a:rPr>
              <a:t>Inspections are routinely conducted on a predetermined cycle or as required to assess compliance</a:t>
            </a:r>
            <a:r>
              <a:rPr lang="en-GB" dirty="0" smtClean="0">
                <a:solidFill>
                  <a:srgbClr val="000090"/>
                </a:solidFill>
                <a:latin typeface="Arial" pitchFamily="34" charset="0"/>
                <a:cs typeface="Arial" pitchFamily="34" charset="0"/>
              </a:rPr>
              <a:t>.</a:t>
            </a:r>
          </a:p>
          <a:p>
            <a:pPr>
              <a:buNone/>
            </a:pPr>
            <a:r>
              <a:rPr lang="ar-JO" sz="3200" b="1" dirty="0" smtClean="0">
                <a:latin typeface="Arial" pitchFamily="34" charset="0"/>
                <a:cs typeface="Arial" pitchFamily="34" charset="0"/>
              </a:rPr>
              <a:t>تفتيش</a:t>
            </a:r>
          </a:p>
          <a:p>
            <a:pPr>
              <a:buNone/>
            </a:pPr>
            <a:r>
              <a:rPr lang="ar-JO" sz="3200" b="1" dirty="0" smtClean="0"/>
              <a:t>المتابعة والتقييم الموقعية بمقابل المتطلبات التشريعية المطبقة.  وتجرى بشكل روتيني حسب برنامج موضوع مسبقاً أو حسب الحاجة</a:t>
            </a:r>
            <a:r>
              <a:rPr lang="ar-JO" sz="3600" b="1" dirty="0" smtClean="0"/>
              <a:t>.</a:t>
            </a:r>
          </a:p>
          <a:p>
            <a:pPr algn="l">
              <a:buNone/>
            </a:pPr>
            <a:endParaRPr lang="ar-JO"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idx="1"/>
          </p:nvPr>
        </p:nvSpPr>
        <p:spPr/>
        <p:txBody>
          <a:bodyPr>
            <a:normAutofit/>
          </a:bodyPr>
          <a:lstStyle/>
          <a:p>
            <a:pPr algn="l" rtl="0">
              <a:buNone/>
            </a:pPr>
            <a:r>
              <a:rPr lang="en-GB" sz="3200" b="1" dirty="0" smtClean="0">
                <a:solidFill>
                  <a:srgbClr val="000090"/>
                </a:solidFill>
                <a:latin typeface="Arial" pitchFamily="34" charset="0"/>
                <a:cs typeface="Arial" pitchFamily="34" charset="0"/>
              </a:rPr>
              <a:t>Inspector </a:t>
            </a:r>
          </a:p>
          <a:p>
            <a:pPr algn="l" rtl="0">
              <a:buNone/>
            </a:pPr>
            <a:r>
              <a:rPr lang="en-GB" sz="3200" b="1" dirty="0" smtClean="0">
                <a:solidFill>
                  <a:srgbClr val="000090"/>
                </a:solidFill>
                <a:latin typeface="Arial" pitchFamily="34" charset="0"/>
                <a:cs typeface="Arial" pitchFamily="34" charset="0"/>
              </a:rPr>
              <a:t>Any person designated as an inspector for the purpose of the enforcement of the regulations.</a:t>
            </a:r>
            <a:endParaRPr lang="ar-JO" sz="3200" b="1" dirty="0" smtClean="0">
              <a:solidFill>
                <a:srgbClr val="000090"/>
              </a:solidFill>
              <a:latin typeface="Arial" pitchFamily="34" charset="0"/>
              <a:cs typeface="Arial" pitchFamily="34" charset="0"/>
            </a:endParaRPr>
          </a:p>
          <a:p>
            <a:pPr algn="r">
              <a:buNone/>
            </a:pPr>
            <a:r>
              <a:rPr lang="ar-JO" sz="3600" b="1" dirty="0" smtClean="0">
                <a:solidFill>
                  <a:srgbClr val="000090"/>
                </a:solidFill>
              </a:rPr>
              <a:t>المفتش</a:t>
            </a:r>
            <a:r>
              <a:rPr lang="ar-JO" sz="3200" b="1" dirty="0" smtClean="0">
                <a:solidFill>
                  <a:srgbClr val="000090"/>
                </a:solidFill>
              </a:rPr>
              <a:t> </a:t>
            </a:r>
          </a:p>
          <a:p>
            <a:pPr algn="r">
              <a:buNone/>
            </a:pPr>
            <a:r>
              <a:rPr lang="ar-JO" sz="3200" b="1" dirty="0" smtClean="0">
                <a:solidFill>
                  <a:srgbClr val="000090"/>
                </a:solidFill>
              </a:rPr>
              <a:t>وهو الشخص الموكل بالتفتيش على تطبيق التشريعات.</a:t>
            </a:r>
            <a:endParaRPr lang="en-GB" sz="3200" b="1" dirty="0" smtClean="0">
              <a:solidFill>
                <a:srgbClr val="000090"/>
              </a:solidFill>
            </a:endParaRPr>
          </a:p>
          <a:p>
            <a:pPr algn="l" rtl="0">
              <a:buNone/>
            </a:pPr>
            <a:endParaRPr lang="en-GB" sz="3200" b="1" dirty="0" smtClean="0">
              <a:solidFill>
                <a:srgbClr val="000090"/>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idx="1"/>
          </p:nvPr>
        </p:nvSpPr>
        <p:spPr/>
        <p:txBody>
          <a:bodyPr/>
          <a:lstStyle/>
          <a:p>
            <a:pPr algn="l" rtl="0">
              <a:buNone/>
            </a:pPr>
            <a:r>
              <a:rPr lang="en-GB" sz="3600" b="1" dirty="0" smtClean="0">
                <a:solidFill>
                  <a:srgbClr val="000090"/>
                </a:solidFill>
                <a:latin typeface="Arial" pitchFamily="34" charset="0"/>
                <a:cs typeface="Arial" pitchFamily="34" charset="0"/>
              </a:rPr>
              <a:t>Investigation</a:t>
            </a:r>
            <a:r>
              <a:rPr lang="en-GB" sz="3200" b="1" dirty="0" smtClean="0">
                <a:solidFill>
                  <a:srgbClr val="000090"/>
                </a:solidFill>
                <a:latin typeface="Arial" pitchFamily="34" charset="0"/>
                <a:cs typeface="Arial" pitchFamily="34" charset="0"/>
              </a:rPr>
              <a:t> </a:t>
            </a:r>
          </a:p>
          <a:p>
            <a:pPr algn="l" rtl="0">
              <a:buNone/>
            </a:pPr>
            <a:r>
              <a:rPr lang="en-GB" sz="3200" b="1" dirty="0" smtClean="0">
                <a:solidFill>
                  <a:srgbClr val="000090"/>
                </a:solidFill>
                <a:latin typeface="Arial" pitchFamily="34" charset="0"/>
                <a:cs typeface="Arial" pitchFamily="34" charset="0"/>
              </a:rPr>
              <a:t>Actions taken to gather evidence to support a case referral for potential judicial determination regarding specific violations of the regulations.</a:t>
            </a:r>
            <a:endParaRPr lang="ar-JO" sz="3200" b="1" dirty="0" smtClean="0">
              <a:solidFill>
                <a:srgbClr val="000090"/>
              </a:solidFill>
              <a:latin typeface="Arial" pitchFamily="34" charset="0"/>
              <a:cs typeface="Arial" pitchFamily="34" charset="0"/>
            </a:endParaRPr>
          </a:p>
          <a:p>
            <a:pPr algn="r">
              <a:buNone/>
            </a:pPr>
            <a:r>
              <a:rPr lang="ar-JO" sz="3200" b="1" dirty="0" smtClean="0">
                <a:solidFill>
                  <a:srgbClr val="000090"/>
                </a:solidFill>
              </a:rPr>
              <a:t>تحقيق</a:t>
            </a:r>
          </a:p>
          <a:p>
            <a:pPr algn="r">
              <a:buNone/>
            </a:pPr>
            <a:r>
              <a:rPr lang="ar-JO" sz="3200" b="1" dirty="0" smtClean="0">
                <a:solidFill>
                  <a:srgbClr val="000090"/>
                </a:solidFill>
              </a:rPr>
              <a:t>وهو الفعل الذي يتم لجمع إثباتات تؤيد خروقات محتملة للتشريعات المطبقة.</a:t>
            </a:r>
          </a:p>
          <a:p>
            <a:pPr algn="l" rtl="0">
              <a:buNone/>
            </a:pPr>
            <a:endParaRPr lang="ar-JO" sz="3200" b="1" dirty="0" smtClean="0"/>
          </a:p>
          <a:p>
            <a:endParaRPr lang="ar-JO"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التشريع</a:t>
            </a:r>
            <a:endParaRPr lang="ar-JO" b="1" dirty="0"/>
          </a:p>
        </p:txBody>
      </p:sp>
      <p:sp>
        <p:nvSpPr>
          <p:cNvPr id="3" name="Content Placeholder 2"/>
          <p:cNvSpPr>
            <a:spLocks noGrp="1"/>
          </p:cNvSpPr>
          <p:nvPr>
            <p:ph idx="1"/>
          </p:nvPr>
        </p:nvSpPr>
        <p:spPr/>
        <p:txBody>
          <a:bodyPr>
            <a:normAutofit fontScale="92500" lnSpcReduction="20000"/>
          </a:bodyPr>
          <a:lstStyle/>
          <a:p>
            <a:pPr algn="r" rtl="1"/>
            <a:r>
              <a:rPr lang="ar-JO" sz="3200" b="1" dirty="0" smtClean="0"/>
              <a:t>معظم بلدان العالم الصناعية أصدرت تشريعات جعلت بموجبها إلزاماً على جميع مصانع الأدوية ومصانع المعدات الطبية أن تتبع تعليمات ممارسة التصنيع الجيد (</a:t>
            </a:r>
            <a:r>
              <a:rPr lang="en-US" sz="3200" b="1" dirty="0" smtClean="0"/>
              <a:t>GMP</a:t>
            </a:r>
            <a:r>
              <a:rPr lang="ar-JO" sz="3200" b="1" dirty="0" smtClean="0"/>
              <a:t> ) ..</a:t>
            </a:r>
          </a:p>
          <a:p>
            <a:pPr algn="r" rtl="1"/>
            <a:r>
              <a:rPr lang="ar-JO" sz="3200" b="1" dirty="0" smtClean="0"/>
              <a:t>.. وأن تنشئ إرشادات ممارسة التصنيع الجيد (</a:t>
            </a:r>
            <a:r>
              <a:rPr lang="en-US" sz="3200" b="1" dirty="0" smtClean="0"/>
              <a:t>GMP</a:t>
            </a:r>
            <a:r>
              <a:rPr lang="ar-JO" sz="3200" b="1" dirty="0" smtClean="0"/>
              <a:t> ) الخاصة بها..</a:t>
            </a:r>
          </a:p>
          <a:p>
            <a:pPr algn="r" rtl="1"/>
            <a:r>
              <a:rPr lang="ar-JO" sz="3200" b="1" dirty="0" smtClean="0"/>
              <a:t>.. بعد الحصول على الإعتماد من الجهات الرسمية.</a:t>
            </a:r>
          </a:p>
          <a:p>
            <a:pPr algn="r" rtl="1"/>
            <a:r>
              <a:rPr lang="ar-JO" sz="3200" b="1" dirty="0" smtClean="0"/>
              <a:t>في الأردن يتم الإعتماد من قبل المؤسسة الأردنية للغذاء والدواء.</a:t>
            </a:r>
          </a:p>
          <a:p>
            <a:pPr algn="r" rtl="1"/>
            <a:r>
              <a:rPr lang="ar-JO" sz="3200" b="1" dirty="0" smtClean="0"/>
              <a:t>في الأردن الألتزام بمتطلبات ممارسة التصنبع الجيد (</a:t>
            </a:r>
            <a:r>
              <a:rPr lang="en-US" sz="3200" b="1" dirty="0" smtClean="0"/>
              <a:t>GMP</a:t>
            </a:r>
            <a:r>
              <a:rPr lang="ar-JO" sz="3200" b="1" dirty="0" smtClean="0"/>
              <a:t> ) إلزامي للصناعات الدوائية. </a:t>
            </a:r>
          </a:p>
          <a:p>
            <a:endParaRPr lang="ar-JO" b="1" dirty="0" smtClean="0"/>
          </a:p>
          <a:p>
            <a:endParaRPr lang="ar-JO"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GMP</a:t>
            </a:r>
            <a:endParaRPr lang="ar-JO" b="1" dirty="0"/>
          </a:p>
        </p:txBody>
      </p:sp>
      <p:sp>
        <p:nvSpPr>
          <p:cNvPr id="3" name="Content Placeholder 2"/>
          <p:cNvSpPr>
            <a:spLocks noGrp="1"/>
          </p:cNvSpPr>
          <p:nvPr>
            <p:ph idx="1"/>
          </p:nvPr>
        </p:nvSpPr>
        <p:spPr>
          <a:xfrm>
            <a:off x="0" y="1600200"/>
            <a:ext cx="8915400" cy="4525963"/>
          </a:xfrm>
        </p:spPr>
        <p:txBody>
          <a:bodyPr>
            <a:noAutofit/>
          </a:bodyPr>
          <a:lstStyle/>
          <a:p>
            <a:pPr marL="514350" indent="-514350" algn="r" rtl="1">
              <a:buFont typeface="+mj-lt"/>
              <a:buAutoNum type="arabicPeriod"/>
            </a:pPr>
            <a:r>
              <a:rPr lang="ar-JO" sz="3200" b="1" dirty="0" smtClean="0"/>
              <a:t>يستخدم أحياناً تسمية -   </a:t>
            </a:r>
            <a:r>
              <a:rPr lang="en-US" sz="3200" b="1" dirty="0" smtClean="0"/>
              <a:t>Current Good Manufacturing Practices</a:t>
            </a:r>
            <a:r>
              <a:rPr lang="ar-JO" sz="3200" b="1" dirty="0" smtClean="0"/>
              <a:t>  - (  </a:t>
            </a:r>
            <a:r>
              <a:rPr lang="en-US" sz="3200" b="1" dirty="0" smtClean="0"/>
              <a:t> </a:t>
            </a:r>
            <a:r>
              <a:rPr lang="en-US" sz="3200" b="1" dirty="0" err="1" smtClean="0"/>
              <a:t>cGMP</a:t>
            </a:r>
            <a:r>
              <a:rPr lang="ar-JO" sz="3200" b="1" dirty="0" smtClean="0"/>
              <a:t>) لوصف هذه الممارسة.</a:t>
            </a:r>
          </a:p>
          <a:p>
            <a:pPr marL="514350" indent="-514350" algn="r" rtl="1">
              <a:buFont typeface="+mj-lt"/>
              <a:buAutoNum type="arabicPeriod"/>
            </a:pPr>
            <a:r>
              <a:rPr lang="ar-JO" sz="3200" b="1" dirty="0" smtClean="0"/>
              <a:t>المحاكم في الولايات المتحدة تعد المنتج مغشوشاً إذا لم يكن مصنع وفق هذه الممارسات .</a:t>
            </a:r>
          </a:p>
          <a:p>
            <a:pPr marL="514350" indent="-514350" algn="r" rtl="1">
              <a:buFont typeface="+mj-lt"/>
              <a:buAutoNum type="arabicPeriod"/>
            </a:pPr>
            <a:r>
              <a:rPr lang="ar-JO" sz="3200" b="1" dirty="0" smtClean="0"/>
              <a:t>إبتداء من العام 2010 أصبحت متطلبات ( </a:t>
            </a:r>
            <a:r>
              <a:rPr lang="en-US" sz="3200" b="1" dirty="0" err="1" smtClean="0"/>
              <a:t>cGMP</a:t>
            </a:r>
            <a:r>
              <a:rPr lang="ar-JO" sz="3200" b="1" dirty="0" smtClean="0"/>
              <a:t> ) تطبق على تصنيع الإضافات الغذائية</a:t>
            </a:r>
            <a:r>
              <a:rPr lang="en-US" sz="3200" b="1" dirty="0" smtClean="0"/>
              <a:t>dietary supplements </a:t>
            </a:r>
            <a:r>
              <a:rPr lang="ar-JO" sz="3200" b="1" dirty="0" smtClean="0"/>
              <a:t>.</a:t>
            </a:r>
          </a:p>
          <a:p>
            <a:pPr marL="514350" indent="-514350" algn="r" rtl="1">
              <a:buFont typeface="+mj-lt"/>
              <a:buAutoNum type="arabicPeriod"/>
            </a:pPr>
            <a:r>
              <a:rPr lang="ar-JO" sz="3200" b="1" dirty="0" smtClean="0"/>
              <a:t>تطبق ممارسة التصنيع الجيد (  </a:t>
            </a:r>
            <a:r>
              <a:rPr lang="en-US" sz="3200" b="1" dirty="0" smtClean="0"/>
              <a:t>GMP</a:t>
            </a:r>
            <a:r>
              <a:rPr lang="ar-JO" sz="3200" b="1" dirty="0" smtClean="0"/>
              <a:t> ) في الولايات المتحدة من قبل مؤسسة الغذاء والدواء  ( </a:t>
            </a:r>
            <a:r>
              <a:rPr lang="en-US" sz="3200" b="1" dirty="0" smtClean="0"/>
              <a:t>FDA</a:t>
            </a:r>
            <a:r>
              <a:rPr lang="ar-JO" sz="3200" b="1" dirty="0" smtClean="0"/>
              <a:t> ).</a:t>
            </a:r>
          </a:p>
          <a:p>
            <a:endParaRPr lang="en-US" sz="32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idx="1"/>
          </p:nvPr>
        </p:nvSpPr>
        <p:spPr/>
        <p:txBody>
          <a:bodyPr>
            <a:noAutofit/>
          </a:bodyPr>
          <a:lstStyle/>
          <a:p>
            <a:pPr algn="r" rtl="1"/>
            <a:r>
              <a:rPr lang="ar-JO" sz="3200" b="1" dirty="0" smtClean="0"/>
              <a:t>ممارسة التصنيع الجيد </a:t>
            </a:r>
            <a:r>
              <a:rPr lang="en-US" sz="3200" b="1" dirty="0" smtClean="0"/>
              <a:t>good manufacturing practice (GMP)</a:t>
            </a:r>
            <a:r>
              <a:rPr lang="ar-JO" sz="3200" b="1" dirty="0" smtClean="0"/>
              <a:t> هي ممارسة تصنيع وإختبار لضمان الحصول على منتج مجود.</a:t>
            </a:r>
            <a:endParaRPr lang="en-US" sz="3200" b="1" dirty="0" smtClean="0"/>
          </a:p>
          <a:p>
            <a:pPr algn="r" rtl="1"/>
            <a:r>
              <a:rPr lang="ar-JO" sz="3200" b="1" dirty="0" smtClean="0"/>
              <a:t>في معظم بلاد العالم توجد تشريعات تحتم إتباع إرشادات ممارسة التصنيع الجيد (</a:t>
            </a:r>
            <a:r>
              <a:rPr lang="en-US" sz="3200" b="1" dirty="0" smtClean="0"/>
              <a:t>GMP</a:t>
            </a:r>
            <a:r>
              <a:rPr lang="ar-JO" sz="3200" b="1" dirty="0" smtClean="0"/>
              <a:t>) في مجال الصناعات الدوائية ومجال صناعة الأجهزة والأدوات الطبية التي تم إقرارها كقانون خاص بتلك البلاد.</a:t>
            </a:r>
          </a:p>
          <a:p>
            <a:pPr algn="r" rtl="1"/>
            <a:r>
              <a:rPr lang="ar-JO" sz="3200" b="1" dirty="0" smtClean="0"/>
              <a:t>بعض البلاد يتبع إرشادات ممارسة التصنيع الجيد الخاصة بدول صناعية كبرى أو منظمات دولية.</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b="1" dirty="0" smtClean="0"/>
              <a:t>GMP</a:t>
            </a:r>
            <a:endParaRPr lang="ar-JO" b="1" dirty="0"/>
          </a:p>
        </p:txBody>
      </p:sp>
      <p:sp>
        <p:nvSpPr>
          <p:cNvPr id="3" name="Content Placeholder 2"/>
          <p:cNvSpPr>
            <a:spLocks noGrp="1"/>
          </p:cNvSpPr>
          <p:nvPr>
            <p:ph idx="1"/>
          </p:nvPr>
        </p:nvSpPr>
        <p:spPr>
          <a:xfrm>
            <a:off x="0" y="2057400"/>
            <a:ext cx="9144000" cy="5105400"/>
          </a:xfrm>
        </p:spPr>
        <p:txBody>
          <a:bodyPr>
            <a:noAutofit/>
          </a:bodyPr>
          <a:lstStyle/>
          <a:p>
            <a:pPr algn="r" rtl="1"/>
            <a:r>
              <a:rPr lang="ar-JO" sz="3200" b="1" dirty="0" smtClean="0"/>
              <a:t>لمنظمة الصحة العالمية ( </a:t>
            </a:r>
            <a:r>
              <a:rPr lang="en-US" sz="3200" b="1" dirty="0" smtClean="0"/>
              <a:t>WHO</a:t>
            </a:r>
            <a:r>
              <a:rPr lang="ar-JO" sz="3200" b="1" dirty="0" smtClean="0"/>
              <a:t> ) نسختها من ممارسة التصنيع الجيد ( </a:t>
            </a:r>
            <a:r>
              <a:rPr lang="en-US" sz="3200" b="1" dirty="0" smtClean="0"/>
              <a:t>GMP</a:t>
            </a:r>
            <a:r>
              <a:rPr lang="ar-JO" sz="3200" b="1" dirty="0" smtClean="0"/>
              <a:t>) وهي مستخدمة في أكثر من مائة دولة نامية</a:t>
            </a:r>
            <a:r>
              <a:rPr lang="ar-JO" sz="3200" b="1" dirty="0" smtClean="0"/>
              <a:t>.</a:t>
            </a:r>
          </a:p>
          <a:p>
            <a:pPr algn="r" rtl="1"/>
            <a:r>
              <a:rPr lang="ar-JO" sz="3200" b="1" dirty="0" smtClean="0"/>
              <a:t>للدول العربية نسختها من ممارسة التصنيع الجيد </a:t>
            </a:r>
            <a:r>
              <a:rPr lang="en-US" sz="3200" b="1" dirty="0" smtClean="0"/>
              <a:t>Arab GMP</a:t>
            </a:r>
            <a:endParaRPr lang="ar-JO" sz="3200" b="1" dirty="0" smtClean="0"/>
          </a:p>
          <a:p>
            <a:pPr algn="r" rtl="1"/>
            <a:r>
              <a:rPr lang="ar-JO" sz="3200" b="1" dirty="0" smtClean="0"/>
              <a:t>للإتحاد الأوربي نسخته الخاصة من ممارسة التصنيع الجيد (</a:t>
            </a:r>
            <a:r>
              <a:rPr lang="en-US" sz="3200" b="1" dirty="0" smtClean="0"/>
              <a:t>GMP</a:t>
            </a:r>
            <a:r>
              <a:rPr lang="ar-JO" sz="3200" b="1" dirty="0" smtClean="0"/>
              <a:t> ) </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GMP</a:t>
            </a:r>
            <a:endParaRPr lang="ar-JO" dirty="0"/>
          </a:p>
        </p:txBody>
      </p:sp>
      <p:sp>
        <p:nvSpPr>
          <p:cNvPr id="3" name="Content Placeholder 2"/>
          <p:cNvSpPr>
            <a:spLocks noGrp="1"/>
          </p:cNvSpPr>
          <p:nvPr>
            <p:ph idx="1"/>
          </p:nvPr>
        </p:nvSpPr>
        <p:spPr>
          <a:xfrm>
            <a:off x="457200" y="2133600"/>
            <a:ext cx="8229600" cy="4389120"/>
          </a:xfrm>
        </p:spPr>
        <p:txBody>
          <a:bodyPr>
            <a:normAutofit/>
          </a:bodyPr>
          <a:lstStyle/>
          <a:p>
            <a:r>
              <a:rPr lang="ar-JO" sz="3200" b="1" dirty="0" smtClean="0"/>
              <a:t>في كندا وأستراليا واليابان وغيرها من البلدان لها نسختها من ممارسة التصنيع الجيد (</a:t>
            </a:r>
            <a:r>
              <a:rPr lang="en-US" sz="3200" b="1" dirty="0" smtClean="0"/>
              <a:t>GMP</a:t>
            </a:r>
            <a:r>
              <a:rPr lang="ar-JO" sz="3200" b="1" dirty="0" smtClean="0"/>
              <a:t> ) </a:t>
            </a:r>
          </a:p>
          <a:p>
            <a:r>
              <a:rPr lang="ar-JO" sz="3200" b="1" dirty="0" smtClean="0"/>
              <a:t>في بريطانيا يوجد قانون يعود للعام 1968</a:t>
            </a:r>
            <a:r>
              <a:rPr lang="en-US" sz="3200" b="1" dirty="0" smtClean="0"/>
              <a:t> </a:t>
            </a:r>
            <a:r>
              <a:rPr lang="ar-JO" sz="3200" b="1" dirty="0" smtClean="0"/>
              <a:t>يسمى  </a:t>
            </a:r>
            <a:r>
              <a:rPr lang="en-US" sz="3200" b="1" dirty="0" smtClean="0"/>
              <a:t>Medicines Act</a:t>
            </a:r>
            <a:r>
              <a:rPr lang="ar-JO" sz="3200" b="1" dirty="0" smtClean="0"/>
              <a:t> يغطي معظم إرشادات ممارسة التصنيع الجيد (</a:t>
            </a:r>
            <a:r>
              <a:rPr lang="en-US" sz="3200" b="1" dirty="0" smtClean="0"/>
              <a:t>GMP</a:t>
            </a:r>
            <a:r>
              <a:rPr lang="ar-JO" sz="3200" b="1" dirty="0" smtClean="0"/>
              <a:t>) ويسمى الدليل البرتقالي. </a:t>
            </a:r>
            <a:endParaRPr lang="en-US" sz="3200" b="1" dirty="0" smtClean="0"/>
          </a:p>
          <a:p>
            <a:endParaRPr lang="ar-JO" sz="3200"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Enforcement</a:t>
            </a:r>
            <a:endParaRPr lang="ar-JO" dirty="0"/>
          </a:p>
        </p:txBody>
      </p:sp>
      <p:sp>
        <p:nvSpPr>
          <p:cNvPr id="3" name="Content Placeholder 2"/>
          <p:cNvSpPr>
            <a:spLocks noGrp="1"/>
          </p:cNvSpPr>
          <p:nvPr>
            <p:ph idx="1"/>
          </p:nvPr>
        </p:nvSpPr>
        <p:spPr/>
        <p:txBody>
          <a:bodyPr>
            <a:noAutofit/>
          </a:bodyPr>
          <a:lstStyle/>
          <a:p>
            <a:pPr algn="r" rtl="1"/>
            <a:r>
              <a:rPr lang="ar-JO" sz="2800" b="1" dirty="0" smtClean="0"/>
              <a:t>في داخل الإتحاد الأوربي تتولى التدقيق على ممارسة التصنيع الجيد </a:t>
            </a:r>
            <a:r>
              <a:rPr lang="ar-JO" sz="2000" b="1" dirty="0" smtClean="0"/>
              <a:t>(</a:t>
            </a:r>
            <a:r>
              <a:rPr lang="en-US" sz="2000" b="1" dirty="0" smtClean="0"/>
              <a:t>GMP</a:t>
            </a:r>
            <a:r>
              <a:rPr lang="ar-JO" sz="2800" b="1" dirty="0" smtClean="0"/>
              <a:t> </a:t>
            </a:r>
            <a:r>
              <a:rPr lang="ar-JO" sz="2000" b="1" dirty="0" smtClean="0"/>
              <a:t>)</a:t>
            </a:r>
            <a:r>
              <a:rPr lang="ar-JO" sz="2800" b="1" dirty="0" smtClean="0"/>
              <a:t> وكالات التشريع الوطنية</a:t>
            </a:r>
            <a:r>
              <a:rPr lang="en-US" sz="2000" b="1" dirty="0" smtClean="0"/>
              <a:t>National Regulatory Agencies</a:t>
            </a:r>
            <a:r>
              <a:rPr lang="ar-JO" sz="2000" b="1" dirty="0" smtClean="0"/>
              <a:t>   </a:t>
            </a:r>
          </a:p>
          <a:p>
            <a:pPr algn="r" rtl="1"/>
            <a:r>
              <a:rPr lang="ar-JO" sz="2800" b="1" dirty="0" smtClean="0"/>
              <a:t>في بريطانيا تتولى التدقيق </a:t>
            </a:r>
            <a:r>
              <a:rPr lang="en-US" sz="2000" b="1" dirty="0" smtClean="0"/>
              <a:t>Medicines and Healthcare Products Regulatory Agency – MHRA</a:t>
            </a:r>
          </a:p>
          <a:p>
            <a:pPr algn="r" rtl="1"/>
            <a:r>
              <a:rPr lang="ar-JO" sz="2800" b="1" dirty="0" smtClean="0"/>
              <a:t>في أستراليا – </a:t>
            </a:r>
            <a:r>
              <a:rPr lang="en-US" sz="2000" b="1" dirty="0" err="1" smtClean="0"/>
              <a:t>Therapeutical</a:t>
            </a:r>
            <a:r>
              <a:rPr lang="en-US" sz="2000" b="1" dirty="0" smtClean="0"/>
              <a:t> Goods Administration (TGA) </a:t>
            </a:r>
            <a:endParaRPr lang="ar-JO" sz="2000" b="1" dirty="0" smtClean="0"/>
          </a:p>
          <a:p>
            <a:pPr algn="r" rtl="1"/>
            <a:r>
              <a:rPr lang="ar-JO" sz="2800" b="1" dirty="0" smtClean="0"/>
              <a:t>في كوريا –  </a:t>
            </a:r>
            <a:r>
              <a:rPr lang="en-US" sz="2000" b="1" dirty="0" smtClean="0"/>
              <a:t>Korea Food &amp; Drug Administration - KFDA</a:t>
            </a:r>
            <a:endParaRPr lang="ar-JO" sz="2000" b="1" dirty="0" smtClean="0"/>
          </a:p>
          <a:p>
            <a:pPr algn="r" rtl="1"/>
            <a:r>
              <a:rPr lang="ar-JO" sz="2800" b="1" dirty="0" smtClean="0"/>
              <a:t>في جنوب إفريقيا –</a:t>
            </a:r>
            <a:r>
              <a:rPr lang="en-US" sz="2800" b="1" dirty="0" smtClean="0"/>
              <a:t> </a:t>
            </a:r>
            <a:r>
              <a:rPr lang="ar-JO" sz="2800" b="1" dirty="0" smtClean="0"/>
              <a:t> </a:t>
            </a:r>
            <a:r>
              <a:rPr lang="en-US" sz="2000" b="1" dirty="0" smtClean="0"/>
              <a:t>Medicines Control Council (MCC)</a:t>
            </a:r>
            <a:endParaRPr lang="ar-JO" sz="2000" b="1" dirty="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idx="1"/>
          </p:nvPr>
        </p:nvSpPr>
        <p:spPr/>
        <p:txBody>
          <a:bodyPr>
            <a:normAutofit/>
          </a:bodyPr>
          <a:lstStyle/>
          <a:p>
            <a:pPr algn="r" rtl="1"/>
            <a:r>
              <a:rPr lang="ar-JO" b="1" dirty="0" smtClean="0"/>
              <a:t>في البرازيل – </a:t>
            </a:r>
            <a:r>
              <a:rPr lang="en-US" b="1" dirty="0" err="1" smtClean="0"/>
              <a:t>Agencia</a:t>
            </a:r>
            <a:r>
              <a:rPr lang="en-US" b="1" dirty="0" smtClean="0"/>
              <a:t> </a:t>
            </a:r>
            <a:r>
              <a:rPr lang="en-US" b="1" dirty="0" err="1" smtClean="0"/>
              <a:t>Nacional</a:t>
            </a:r>
            <a:r>
              <a:rPr lang="en-US" b="1" dirty="0" smtClean="0"/>
              <a:t> de </a:t>
            </a:r>
            <a:r>
              <a:rPr lang="en-US" b="1" dirty="0" err="1" smtClean="0"/>
              <a:t>Vigilancia</a:t>
            </a:r>
            <a:r>
              <a:rPr lang="en-US" b="1" dirty="0" smtClean="0"/>
              <a:t> Sanitaria – ANVISA</a:t>
            </a:r>
          </a:p>
          <a:p>
            <a:pPr algn="r" rtl="1"/>
            <a:r>
              <a:rPr lang="ar-JO" b="1" dirty="0" smtClean="0"/>
              <a:t>في إيران والهند– </a:t>
            </a:r>
            <a:r>
              <a:rPr lang="en-US" b="1" dirty="0" smtClean="0"/>
              <a:t>FDA</a:t>
            </a:r>
            <a:r>
              <a:rPr lang="ar-JO" b="1" dirty="0" smtClean="0"/>
              <a:t>التي تتبع </a:t>
            </a:r>
            <a:r>
              <a:rPr lang="en-US" b="1" dirty="0" smtClean="0"/>
              <a:t>Central Drugs Standard Control Organization</a:t>
            </a:r>
          </a:p>
          <a:p>
            <a:pPr lvl="1" algn="r" rtl="1">
              <a:buFont typeface="Arial" pitchFamily="34" charset="0"/>
              <a:buChar char="•"/>
            </a:pPr>
            <a:r>
              <a:rPr lang="ar-JO" sz="3200" b="1" dirty="0" smtClean="0"/>
              <a:t>في الباكستان – وزارة الصحة</a:t>
            </a:r>
            <a:endParaRPr lang="en-US" sz="3200" b="1" dirty="0" smtClean="0"/>
          </a:p>
          <a:p>
            <a:pPr lvl="1" algn="r" rtl="1">
              <a:buFont typeface="Arial" pitchFamily="34" charset="0"/>
              <a:buChar char="•"/>
            </a:pPr>
            <a:r>
              <a:rPr lang="ar-JO" sz="3200" b="1" dirty="0" smtClean="0"/>
              <a:t>في الأردن </a:t>
            </a:r>
            <a:r>
              <a:rPr lang="ar-JO" sz="3200" b="1" dirty="0" smtClean="0"/>
              <a:t>–</a:t>
            </a:r>
            <a:r>
              <a:rPr lang="en-US" sz="3200" b="1" dirty="0" smtClean="0"/>
              <a:t> </a:t>
            </a:r>
            <a:r>
              <a:rPr lang="ar-JO" sz="3200" b="1" dirty="0" smtClean="0"/>
              <a:t>المؤسسة الأردنية للغذاء والدواء  </a:t>
            </a:r>
            <a:r>
              <a:rPr lang="en-US" sz="3200" b="1" dirty="0" smtClean="0"/>
              <a:t>JFDA</a:t>
            </a:r>
            <a:r>
              <a:rPr lang="ar-JO" sz="3200" b="1" dirty="0" smtClean="0"/>
              <a:t> </a:t>
            </a:r>
            <a:r>
              <a:rPr lang="en-US" sz="3200" b="1" dirty="0" smtClean="0"/>
              <a:t> </a:t>
            </a:r>
            <a:endParaRPr lang="ar-JO" sz="3200" b="1" dirty="0" smtClean="0"/>
          </a:p>
          <a:p>
            <a:endParaRPr lang="ar-JO"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idx="1"/>
          </p:nvPr>
        </p:nvSpPr>
        <p:spPr/>
        <p:txBody>
          <a:bodyPr>
            <a:normAutofit/>
          </a:bodyPr>
          <a:lstStyle/>
          <a:p>
            <a:pPr algn="r" rtl="1"/>
            <a:r>
              <a:rPr lang="ar-JO" sz="3200" b="1" dirty="0" smtClean="0"/>
              <a:t>جميع هذه المؤسسات تقوم بالتدقيق على ممارسة التصنيع الجيد (  </a:t>
            </a:r>
            <a:r>
              <a:rPr lang="en-US" sz="3200" b="1" dirty="0" smtClean="0"/>
              <a:t>GMP</a:t>
            </a:r>
            <a:r>
              <a:rPr lang="ar-JO" sz="3200" b="1" dirty="0" smtClean="0"/>
              <a:t>) للتأكد من أن المنتجات الدوائية يتم إنتاجها بشكل صحيح وآمن.</a:t>
            </a:r>
          </a:p>
          <a:p>
            <a:pPr algn="r" rtl="1"/>
            <a:r>
              <a:rPr lang="ar-JO" sz="3200" b="1" dirty="0" smtClean="0"/>
              <a:t>الكثير من البلدان تقوم بتدقيقات ما قبل الموافقة – تسبق منح الموافقة على إنتاج دواء جديد..</a:t>
            </a:r>
          </a:p>
          <a:p>
            <a:pPr algn="r" rtl="1"/>
            <a:r>
              <a:rPr lang="en-US" sz="3200" b="1" dirty="0" smtClean="0"/>
              <a:t>pre-approval inspections (PAI)</a:t>
            </a:r>
            <a:r>
              <a:rPr lang="ar-JO" sz="3200" b="1" dirty="0" smtClean="0"/>
              <a:t>.. </a:t>
            </a:r>
            <a:endParaRPr lang="en-US" sz="3200" b="1" dirty="0" smtClean="0"/>
          </a:p>
          <a:p>
            <a:endParaRPr lang="ar-JO" sz="3200" dirty="0" smtClean="0"/>
          </a:p>
          <a:p>
            <a:endParaRPr lang="ar-JO"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التطبيق</a:t>
            </a:r>
            <a:endParaRPr lang="ar-JO" b="1" dirty="0"/>
          </a:p>
        </p:txBody>
      </p:sp>
      <p:sp>
        <p:nvSpPr>
          <p:cNvPr id="3" name="Content Placeholder 2"/>
          <p:cNvSpPr>
            <a:spLocks noGrp="1"/>
          </p:cNvSpPr>
          <p:nvPr>
            <p:ph idx="1"/>
          </p:nvPr>
        </p:nvSpPr>
        <p:spPr/>
        <p:txBody>
          <a:bodyPr>
            <a:normAutofit lnSpcReduction="10000"/>
          </a:bodyPr>
          <a:lstStyle/>
          <a:p>
            <a:pPr algn="r" rtl="1"/>
            <a:r>
              <a:rPr lang="ar-JO" sz="3200" b="1" dirty="0" smtClean="0"/>
              <a:t>يحق لهذه المؤسسات التدقيقية أن تقوم بعمليات فحص وتفتيش ..  غير معلن وحتى بدون ترتيب مسبق </a:t>
            </a:r>
            <a:r>
              <a:rPr lang="en-US" sz="3200" b="1" dirty="0" smtClean="0"/>
              <a:t>unannounced</a:t>
            </a:r>
            <a:r>
              <a:rPr lang="ar-JO" sz="3200" b="1" dirty="0" smtClean="0"/>
              <a:t>.</a:t>
            </a:r>
          </a:p>
          <a:p>
            <a:pPr algn="r" rtl="1"/>
            <a:r>
              <a:rPr lang="ar-JO" sz="3200" b="1" dirty="0" smtClean="0"/>
              <a:t>التفتيش الروتيني الخاص بالـ </a:t>
            </a:r>
            <a:r>
              <a:rPr lang="en-US" sz="3200" b="1" dirty="0" smtClean="0"/>
              <a:t>FDA</a:t>
            </a:r>
            <a:r>
              <a:rPr lang="ar-JO" sz="3200" b="1" dirty="0" smtClean="0"/>
              <a:t> عادة ما يكون فجائي حسب ما يسمح به القانون</a:t>
            </a:r>
            <a:r>
              <a:rPr lang="en-US" sz="3200" b="1" dirty="0" smtClean="0"/>
              <a:t>704(A) </a:t>
            </a:r>
            <a:r>
              <a:rPr lang="ar-JO" sz="3200" b="1" dirty="0" smtClean="0"/>
              <a:t>..</a:t>
            </a:r>
          </a:p>
          <a:p>
            <a:pPr algn="r" rtl="1"/>
            <a:r>
              <a:rPr lang="ar-JO" sz="3200" b="1" dirty="0" smtClean="0"/>
              <a:t>.. الذي ينص على ضرورة أن يكون التفتيش ضمن وقت معقول – </a:t>
            </a:r>
            <a:r>
              <a:rPr lang="en-US" sz="3200" b="1" dirty="0" smtClean="0"/>
              <a:t>reasonable time</a:t>
            </a:r>
            <a:endParaRPr lang="ar-JO" sz="3200" b="1" dirty="0" smtClean="0"/>
          </a:p>
          <a:p>
            <a:pPr algn="r" rtl="1"/>
            <a:r>
              <a:rPr lang="ar-JO" sz="3200" b="1" dirty="0" smtClean="0"/>
              <a:t>وتفسر المحاكم هذا الوقت المعقول على أنه أي وقت تفتح فيه المؤسة للعمل – </a:t>
            </a:r>
            <a:r>
              <a:rPr lang="en-US" sz="3200" b="1" dirty="0" smtClean="0"/>
              <a:t>open for business</a:t>
            </a:r>
          </a:p>
          <a:p>
            <a:pPr>
              <a:buNone/>
            </a:pPr>
            <a:endParaRPr lang="ar-JO" b="1" dirty="0" smtClean="0"/>
          </a:p>
          <a:p>
            <a:endParaRPr lang="en-US" b="1" dirty="0" smtClean="0"/>
          </a:p>
          <a:p>
            <a:endParaRPr lang="ar-JO"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Harmonization</a:t>
            </a:r>
            <a:endParaRPr lang="ar-JO" dirty="0"/>
          </a:p>
        </p:txBody>
      </p:sp>
      <p:sp>
        <p:nvSpPr>
          <p:cNvPr id="3" name="Content Placeholder 2"/>
          <p:cNvSpPr>
            <a:spLocks noGrp="1"/>
          </p:cNvSpPr>
          <p:nvPr>
            <p:ph idx="1"/>
          </p:nvPr>
        </p:nvSpPr>
        <p:spPr>
          <a:xfrm>
            <a:off x="0" y="1935480"/>
            <a:ext cx="9144000" cy="4389120"/>
          </a:xfrm>
        </p:spPr>
        <p:txBody>
          <a:bodyPr>
            <a:noAutofit/>
          </a:bodyPr>
          <a:lstStyle/>
          <a:p>
            <a:pPr algn="r" rtl="1"/>
            <a:r>
              <a:rPr lang="ar-JO" sz="3200" b="1" dirty="0" smtClean="0"/>
              <a:t>توجد جهود تبذل لتوفيق </a:t>
            </a:r>
            <a:r>
              <a:rPr lang="en-US" sz="3200" b="1" dirty="0" err="1" smtClean="0"/>
              <a:t>harmonise</a:t>
            </a:r>
            <a:r>
              <a:rPr lang="ar-JO" sz="3200" b="1" dirty="0" smtClean="0"/>
              <a:t> الأطر التشريعية لممارسة التصنيع الجيد ( </a:t>
            </a:r>
            <a:r>
              <a:rPr lang="en-US" sz="3200" b="1" dirty="0" smtClean="0"/>
              <a:t>GMP</a:t>
            </a:r>
            <a:r>
              <a:rPr lang="ar-JO" sz="3200" b="1" dirty="0" smtClean="0"/>
              <a:t> ) – </a:t>
            </a:r>
            <a:r>
              <a:rPr lang="ar-JO" sz="3200" b="1" dirty="0" smtClean="0">
                <a:solidFill>
                  <a:schemeClr val="bg2">
                    <a:lumMod val="25000"/>
                  </a:schemeClr>
                </a:solidFill>
              </a:rPr>
              <a:t>توحيدها تنسيقها..</a:t>
            </a:r>
            <a:endParaRPr lang="en-US" sz="3200" b="1" dirty="0" smtClean="0">
              <a:solidFill>
                <a:schemeClr val="bg2">
                  <a:lumMod val="25000"/>
                </a:schemeClr>
              </a:solidFill>
            </a:endParaRPr>
          </a:p>
          <a:p>
            <a:pPr algn="r" rtl="1"/>
            <a:r>
              <a:rPr lang="ar-JO" sz="3200" b="1" dirty="0" smtClean="0"/>
              <a:t>هناك عدد من المؤسسات واللجان تعمل على إيجاد نسخة قياية عالمية  من المتطلبات </a:t>
            </a:r>
            <a:r>
              <a:rPr lang="en-US" sz="3200" b="1" dirty="0" smtClean="0"/>
              <a:t>internationally standardized version of the requirements</a:t>
            </a:r>
            <a:r>
              <a:rPr lang="ar-JO" sz="3200" b="1" dirty="0" smtClean="0"/>
              <a:t> ..</a:t>
            </a:r>
          </a:p>
          <a:p>
            <a:pPr algn="r" rtl="1"/>
            <a:r>
              <a:rPr lang="ar-JO" sz="3200" b="1" dirty="0" smtClean="0"/>
              <a:t>.. المتشابهة أصلاً  </a:t>
            </a:r>
          </a:p>
          <a:p>
            <a:pPr algn="r" rtl="1"/>
            <a:r>
              <a:rPr lang="ar-JO" sz="3200" b="1" dirty="0" smtClean="0"/>
              <a:t>مستقبلاً يمكن توسعة نطاق عمل هذه المتطلبات لتشمل المواد الفعالة </a:t>
            </a:r>
            <a:r>
              <a:rPr lang="en-US" sz="3200" b="1" dirty="0" smtClean="0"/>
              <a:t> active substances17</a:t>
            </a:r>
            <a:r>
              <a:rPr lang="ar-JO" sz="3200" b="1" dirty="0" smtClean="0"/>
              <a:t>  ومواد التجميل </a:t>
            </a:r>
            <a:r>
              <a:rPr lang="en-US" sz="3200" b="1" dirty="0" smtClean="0"/>
              <a:t>cosmetics</a:t>
            </a:r>
            <a:r>
              <a:rPr lang="ar-JO" sz="3200" b="1" dirty="0" smtClean="0"/>
              <a:t>.</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ICH</a:t>
            </a:r>
            <a:endParaRPr lang="ar-JO" b="1" dirty="0"/>
          </a:p>
        </p:txBody>
      </p:sp>
      <p:sp>
        <p:nvSpPr>
          <p:cNvPr id="3" name="Content Placeholder 2"/>
          <p:cNvSpPr>
            <a:spLocks noGrp="1"/>
          </p:cNvSpPr>
          <p:nvPr>
            <p:ph idx="1"/>
          </p:nvPr>
        </p:nvSpPr>
        <p:spPr/>
        <p:txBody>
          <a:bodyPr>
            <a:noAutofit/>
          </a:bodyPr>
          <a:lstStyle/>
          <a:p>
            <a:pPr algn="r" rtl="1"/>
            <a:r>
              <a:rPr lang="ar-JO" sz="3200" b="1" dirty="0" smtClean="0"/>
              <a:t>المؤتمر العالمي التوافقي – </a:t>
            </a:r>
            <a:r>
              <a:rPr lang="en-US" sz="3200" b="1" dirty="0" smtClean="0"/>
              <a:t>ICH</a:t>
            </a:r>
          </a:p>
          <a:p>
            <a:pPr algn="r" rtl="1"/>
            <a:r>
              <a:rPr lang="en-US" sz="3200" b="1" dirty="0" smtClean="0"/>
              <a:t>International Conference on Harmonization</a:t>
            </a:r>
          </a:p>
          <a:p>
            <a:pPr algn="r" rtl="1"/>
            <a:r>
              <a:rPr lang="ar-JO" sz="3200" b="1" dirty="0" smtClean="0"/>
              <a:t>المؤتمر يسعى إلى توحيد أحكام وإرشادات ممارسة التصنيع الجيد (  </a:t>
            </a:r>
            <a:r>
              <a:rPr lang="en-US" sz="3200" b="1" dirty="0" smtClean="0"/>
              <a:t>GMP</a:t>
            </a:r>
            <a:r>
              <a:rPr lang="ar-JO" sz="3200" b="1" dirty="0" smtClean="0"/>
              <a:t> )</a:t>
            </a:r>
          </a:p>
          <a:p>
            <a:pPr algn="r" rtl="1"/>
            <a:r>
              <a:rPr lang="ar-JO" sz="3200" b="1" dirty="0" smtClean="0"/>
              <a:t>إبتداء من العام 1999 بدأ المؤتمر يصدر منشورات تتضمن إرشادات تتعلق بممارسة التصنيع الجيد ( </a:t>
            </a:r>
            <a:r>
              <a:rPr lang="en-US" sz="3200" b="1" dirty="0" smtClean="0"/>
              <a:t>GMP</a:t>
            </a:r>
            <a:r>
              <a:rPr lang="ar-JO" sz="3200" b="1" dirty="0" smtClean="0"/>
              <a:t> )</a:t>
            </a:r>
          </a:p>
          <a:p>
            <a:pPr algn="r" rtl="1"/>
            <a:r>
              <a:rPr lang="ar-JO" sz="3200" b="1" dirty="0" smtClean="0"/>
              <a:t>هناك عدد من الدول الموقعة على تفاهمات تتعلق بممارسة التصنيع الجيد.</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ICH</a:t>
            </a:r>
            <a:endParaRPr lang="ar-JO" b="1" dirty="0"/>
          </a:p>
        </p:txBody>
      </p:sp>
      <p:sp>
        <p:nvSpPr>
          <p:cNvPr id="3" name="Content Placeholder 2"/>
          <p:cNvSpPr>
            <a:spLocks noGrp="1"/>
          </p:cNvSpPr>
          <p:nvPr>
            <p:ph idx="1"/>
          </p:nvPr>
        </p:nvSpPr>
        <p:spPr/>
        <p:txBody>
          <a:bodyPr>
            <a:normAutofit/>
          </a:bodyPr>
          <a:lstStyle/>
          <a:p>
            <a:pPr algn="r" rtl="1"/>
            <a:r>
              <a:rPr lang="ar-JO" sz="3200" b="1" dirty="0" smtClean="0"/>
              <a:t>تهتم أحكام ممارسة التصنيع الجيد (  </a:t>
            </a:r>
            <a:r>
              <a:rPr lang="en-US" sz="3200" b="1" dirty="0" smtClean="0"/>
              <a:t>GMP</a:t>
            </a:r>
            <a:r>
              <a:rPr lang="ar-JO" sz="3200" b="1" dirty="0" smtClean="0"/>
              <a:t>) بشكل خاص بالمدخلات الدوائية الفعالة ..</a:t>
            </a:r>
          </a:p>
          <a:p>
            <a:pPr algn="r" rtl="1"/>
            <a:r>
              <a:rPr lang="ar-JO" sz="3200" b="1" dirty="0" smtClean="0"/>
              <a:t>..</a:t>
            </a:r>
            <a:r>
              <a:rPr lang="en-US" sz="3200" b="1" dirty="0" smtClean="0"/>
              <a:t>Active </a:t>
            </a:r>
            <a:r>
              <a:rPr lang="en-US" sz="3200" b="1" dirty="0" err="1" smtClean="0"/>
              <a:t>Pharmacuetical</a:t>
            </a:r>
            <a:r>
              <a:rPr lang="en-US" sz="3200" b="1" dirty="0" smtClean="0"/>
              <a:t> Ingredients ( API ) </a:t>
            </a:r>
            <a:endParaRPr lang="ar-JO" sz="3200" b="1" dirty="0" smtClean="0"/>
          </a:p>
          <a:p>
            <a:pPr algn="r" rtl="1"/>
            <a:r>
              <a:rPr lang="ar-JO" sz="3200" b="1" dirty="0" smtClean="0"/>
              <a:t>وتستخدم في تصنيع وفحص المنتجات الدوائية في العديد من الدول. </a:t>
            </a:r>
            <a:r>
              <a:rPr lang="ar-JO" sz="3200" dirty="0" smtClean="0"/>
              <a:t> </a:t>
            </a:r>
            <a:endParaRPr lang="ar-JO" sz="3200"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سؤال</a:t>
            </a:r>
            <a:endParaRPr lang="ar-JO" b="1" dirty="0"/>
          </a:p>
        </p:txBody>
      </p:sp>
      <p:sp>
        <p:nvSpPr>
          <p:cNvPr id="3" name="Content Placeholder 2"/>
          <p:cNvSpPr>
            <a:spLocks noGrp="1"/>
          </p:cNvSpPr>
          <p:nvPr>
            <p:ph idx="1"/>
          </p:nvPr>
        </p:nvSpPr>
        <p:spPr/>
        <p:txBody>
          <a:bodyPr>
            <a:normAutofit/>
          </a:bodyPr>
          <a:lstStyle/>
          <a:p>
            <a:r>
              <a:rPr lang="ar-JO" sz="3200" b="1" dirty="0" smtClean="0"/>
              <a:t>ما هي أهمية توحيد الـ </a:t>
            </a:r>
            <a:r>
              <a:rPr lang="en-US" sz="3200" b="1" dirty="0" smtClean="0"/>
              <a:t>GMP</a:t>
            </a:r>
            <a:r>
              <a:rPr lang="ar-JO" sz="3200" b="1" dirty="0" smtClean="0"/>
              <a:t>؟..</a:t>
            </a:r>
            <a:endParaRPr lang="ar-JO" sz="32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idx="1"/>
          </p:nvPr>
        </p:nvSpPr>
        <p:spPr/>
        <p:txBody>
          <a:bodyPr>
            <a:normAutofit/>
          </a:bodyPr>
          <a:lstStyle/>
          <a:p>
            <a:pPr algn="r" rtl="1"/>
            <a:r>
              <a:rPr lang="ar-JO" sz="3200" b="1" dirty="0" smtClean="0"/>
              <a:t>فهناك ممارسة (</a:t>
            </a:r>
            <a:r>
              <a:rPr lang="en-US" sz="3200" b="1" dirty="0" smtClean="0"/>
              <a:t>GMP</a:t>
            </a:r>
            <a:r>
              <a:rPr lang="ar-JO" sz="3200" b="1" dirty="0" smtClean="0"/>
              <a:t> ) خاصة بالولايات المتحدة وأخرى خاصة بالإتحاد الأوربي وأخرى بكندا وغيرها .. كما أن لمنظمة الصحة العالمية (</a:t>
            </a:r>
            <a:r>
              <a:rPr lang="en-US" sz="3200" b="1" dirty="0" smtClean="0"/>
              <a:t>WHO</a:t>
            </a:r>
            <a:r>
              <a:rPr lang="ar-JO" sz="3200" b="1" dirty="0" smtClean="0"/>
              <a:t> ) ممارسة خاصة بها.</a:t>
            </a:r>
          </a:p>
          <a:p>
            <a:pPr algn="r" rtl="1"/>
            <a:r>
              <a:rPr lang="ar-JO" sz="3200" b="1" dirty="0" smtClean="0"/>
              <a:t>المفاهيم الأساسية لهذه الممارسات تتشابه كثيراً ..</a:t>
            </a:r>
          </a:p>
          <a:p>
            <a:pPr algn="r" rtl="1"/>
            <a:r>
              <a:rPr lang="ar-JO" sz="3200" b="1" dirty="0" smtClean="0"/>
              <a:t>.. فجميعها تهدف إلى الحفاظ على صحة المريض من خلال إنتاج دواء ومعدات طبية ومنتجات دوائية أخرى</a:t>
            </a:r>
            <a:r>
              <a:rPr lang="en-US" sz="3200" b="1" dirty="0" smtClean="0"/>
              <a:t>active ingredients</a:t>
            </a:r>
            <a:r>
              <a:rPr lang="ar-JO" sz="3200" b="1" dirty="0" smtClean="0"/>
              <a:t> بجودة عالية.</a:t>
            </a:r>
          </a:p>
          <a:p>
            <a:pPr algn="r" rtl="1"/>
            <a:endParaRPr lang="ar-JO" sz="3200"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API </a:t>
            </a:r>
            <a:endParaRPr lang="ar-JO" dirty="0"/>
          </a:p>
        </p:txBody>
      </p:sp>
      <p:sp>
        <p:nvSpPr>
          <p:cNvPr id="3" name="Content Placeholder 2"/>
          <p:cNvSpPr>
            <a:spLocks noGrp="1"/>
          </p:cNvSpPr>
          <p:nvPr>
            <p:ph idx="1"/>
          </p:nvPr>
        </p:nvSpPr>
        <p:spPr/>
        <p:txBody>
          <a:bodyPr>
            <a:normAutofit/>
          </a:bodyPr>
          <a:lstStyle/>
          <a:p>
            <a:r>
              <a:rPr lang="en-US" b="1" dirty="0" smtClean="0"/>
              <a:t>An active pharmaceutical ingredient is defined in ICH Q7A as “any substance or mixture of substances intended to be used in the manufacture of a drug product and that, when used in the production of a drug, becomes an active ingredient in the drug product.</a:t>
            </a:r>
          </a:p>
          <a:p>
            <a:r>
              <a:rPr lang="ar-JO" sz="3200" b="1" dirty="0" smtClean="0"/>
              <a:t>يعرف ” المدخل الدوائي الفعال ” من قبل الـ </a:t>
            </a:r>
            <a:r>
              <a:rPr lang="en-US" sz="3200" b="1" dirty="0" smtClean="0"/>
              <a:t>ICH</a:t>
            </a:r>
            <a:r>
              <a:rPr lang="ar-JO" sz="3200" b="1" dirty="0" smtClean="0"/>
              <a:t>  على أنه: أي مادة أومزيج من المواد يزمع أن يستخدم في تصنيع منتج دوائي بحيث يصبح مكون فعال فيه ”   </a:t>
            </a:r>
            <a:r>
              <a:rPr lang="en-US" sz="3200" b="1" dirty="0" smtClean="0"/>
              <a:t> </a:t>
            </a:r>
            <a:endParaRPr lang="ar-JO" sz="3200" b="1"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JO" b="1" dirty="0" smtClean="0"/>
              <a:t>ممارسات جيدة أخرى</a:t>
            </a:r>
            <a:r>
              <a:rPr lang="en-US" b="1" dirty="0" smtClean="0"/>
              <a:t/>
            </a:r>
            <a:br>
              <a:rPr lang="en-US" b="1" dirty="0" smtClean="0"/>
            </a:br>
            <a:r>
              <a:rPr lang="en-US" b="1" dirty="0" smtClean="0"/>
              <a:t>Other good practices</a:t>
            </a:r>
            <a:endParaRPr lang="ar-JO" dirty="0"/>
          </a:p>
        </p:txBody>
      </p:sp>
      <p:sp>
        <p:nvSpPr>
          <p:cNvPr id="3" name="Content Placeholder 2"/>
          <p:cNvSpPr>
            <a:spLocks noGrp="1"/>
          </p:cNvSpPr>
          <p:nvPr>
            <p:ph idx="1"/>
          </p:nvPr>
        </p:nvSpPr>
        <p:spPr/>
        <p:txBody>
          <a:bodyPr>
            <a:normAutofit/>
          </a:bodyPr>
          <a:lstStyle/>
          <a:p>
            <a:r>
              <a:rPr lang="en-US" b="1" dirty="0" smtClean="0"/>
              <a:t>Good laboratory practice (</a:t>
            </a:r>
            <a:r>
              <a:rPr lang="en-US" b="1" dirty="0" smtClean="0">
                <a:solidFill>
                  <a:srgbClr val="C00000"/>
                </a:solidFill>
              </a:rPr>
              <a:t>GLP</a:t>
            </a:r>
            <a:r>
              <a:rPr lang="en-US" b="1" dirty="0" smtClean="0"/>
              <a:t>), </a:t>
            </a:r>
            <a:r>
              <a:rPr lang="ar-JO" b="1" dirty="0" smtClean="0"/>
              <a:t>لعمل المختبرات</a:t>
            </a:r>
            <a:endParaRPr lang="en-US" b="1" dirty="0" smtClean="0"/>
          </a:p>
          <a:p>
            <a:r>
              <a:rPr lang="en-US" b="1" dirty="0" smtClean="0"/>
              <a:t>Good clinical practice (</a:t>
            </a:r>
            <a:r>
              <a:rPr lang="en-US" b="1" dirty="0" smtClean="0">
                <a:solidFill>
                  <a:srgbClr val="C00000"/>
                </a:solidFill>
              </a:rPr>
              <a:t>GCP</a:t>
            </a:r>
            <a:r>
              <a:rPr lang="en-US" b="1" dirty="0" smtClean="0"/>
              <a:t>), </a:t>
            </a:r>
            <a:r>
              <a:rPr lang="ar-JO" b="1" dirty="0" smtClean="0"/>
              <a:t>لعمل العيادات والمستشفيات</a:t>
            </a:r>
            <a:endParaRPr lang="en-US" b="1" dirty="0" smtClean="0"/>
          </a:p>
          <a:p>
            <a:r>
              <a:rPr lang="en-US" b="1" dirty="0" smtClean="0"/>
              <a:t>Good regulatory practice (</a:t>
            </a:r>
            <a:r>
              <a:rPr lang="en-US" b="1" dirty="0" smtClean="0">
                <a:solidFill>
                  <a:srgbClr val="C00000"/>
                </a:solidFill>
              </a:rPr>
              <a:t>GRP</a:t>
            </a:r>
            <a:r>
              <a:rPr lang="en-US" b="1" dirty="0" smtClean="0"/>
              <a:t>),</a:t>
            </a:r>
            <a:r>
              <a:rPr lang="ar-JO" b="1" dirty="0" smtClean="0"/>
              <a:t> </a:t>
            </a:r>
            <a:r>
              <a:rPr lang="en-US" b="1" dirty="0" smtClean="0"/>
              <a:t> </a:t>
            </a:r>
            <a:r>
              <a:rPr lang="ar-JO" b="1" dirty="0" smtClean="0"/>
              <a:t>لإدارة التعليمات والتوثيق</a:t>
            </a:r>
            <a:endParaRPr lang="en-US" b="1" dirty="0" smtClean="0"/>
          </a:p>
          <a:p>
            <a:r>
              <a:rPr lang="en-US" b="1" dirty="0" smtClean="0"/>
              <a:t>Good Distribution Practice (</a:t>
            </a:r>
            <a:r>
              <a:rPr lang="en-US" b="1" dirty="0" smtClean="0">
                <a:solidFill>
                  <a:srgbClr val="C00000"/>
                </a:solidFill>
              </a:rPr>
              <a:t>GDP</a:t>
            </a:r>
            <a:r>
              <a:rPr lang="en-US" b="1" dirty="0" smtClean="0"/>
              <a:t>) </a:t>
            </a:r>
            <a:r>
              <a:rPr lang="ar-JO" b="1" dirty="0" smtClean="0"/>
              <a:t>تتعلق بجهد توزيع المنتجات الدوائية</a:t>
            </a:r>
            <a:endParaRPr lang="en-US" b="1" dirty="0" smtClean="0"/>
          </a:p>
          <a:p>
            <a:r>
              <a:rPr lang="en-US" b="1" dirty="0" smtClean="0"/>
              <a:t>Good Transportation Practice (</a:t>
            </a:r>
            <a:r>
              <a:rPr lang="en-US" b="1" dirty="0" smtClean="0">
                <a:solidFill>
                  <a:srgbClr val="C00000"/>
                </a:solidFill>
              </a:rPr>
              <a:t>GTP</a:t>
            </a:r>
            <a:r>
              <a:rPr lang="en-US" b="1" dirty="0" smtClean="0"/>
              <a:t>) </a:t>
            </a:r>
            <a:r>
              <a:rPr lang="ar-JO" b="1" dirty="0" smtClean="0"/>
              <a:t>تتعلق بنقل المنتجات الدوائية داخلياً وخارجياً.</a:t>
            </a:r>
            <a:endParaRPr lang="en-US" b="1" dirty="0" smtClean="0"/>
          </a:p>
          <a:p>
            <a:pPr>
              <a:buNone/>
            </a:pPr>
            <a:endParaRPr lang="ar-JO"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GxP</a:t>
            </a:r>
            <a:endParaRPr lang="ar-JO" b="1" dirty="0"/>
          </a:p>
        </p:txBody>
      </p:sp>
      <p:sp>
        <p:nvSpPr>
          <p:cNvPr id="3" name="Content Placeholder 2"/>
          <p:cNvSpPr>
            <a:spLocks noGrp="1"/>
          </p:cNvSpPr>
          <p:nvPr>
            <p:ph idx="1"/>
          </p:nvPr>
        </p:nvSpPr>
        <p:spPr/>
        <p:txBody>
          <a:bodyPr>
            <a:normAutofit/>
          </a:bodyPr>
          <a:lstStyle/>
          <a:p>
            <a:r>
              <a:rPr lang="en-US" b="1" dirty="0" smtClean="0"/>
              <a:t>Collectively, these and other good-practice requirements are referred to as "</a:t>
            </a:r>
            <a:r>
              <a:rPr lang="en-US" b="1" dirty="0" err="1" smtClean="0"/>
              <a:t>GxP</a:t>
            </a:r>
            <a:r>
              <a:rPr lang="en-US" b="1" dirty="0" smtClean="0"/>
              <a:t>" requirements, all of which follow similar philosophies. </a:t>
            </a:r>
          </a:p>
          <a:p>
            <a:pPr algn="r" rtl="1"/>
            <a:r>
              <a:rPr lang="ar-JO" b="1" dirty="0" smtClean="0"/>
              <a:t>جميع هذه الممارسات يشار إليها بمتطلبات الـ  </a:t>
            </a:r>
            <a:r>
              <a:rPr lang="en-US" b="1" dirty="0" err="1" smtClean="0"/>
              <a:t>GxP</a:t>
            </a:r>
            <a:endParaRPr lang="en-US" b="1" dirty="0" smtClean="0"/>
          </a:p>
          <a:p>
            <a:pPr algn="r" rtl="1"/>
            <a:r>
              <a:rPr lang="ar-JO" b="1" dirty="0" smtClean="0"/>
              <a:t>ولها نفس التوجهات.</a:t>
            </a:r>
            <a:endParaRPr lang="ar-JO" b="1"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ar-JO" b="1" dirty="0" smtClean="0"/>
              <a:t>نطاق تغطية الممارسة </a:t>
            </a:r>
            <a:br>
              <a:rPr lang="ar-JO" b="1" dirty="0" smtClean="0"/>
            </a:br>
            <a:r>
              <a:rPr lang="en-US" b="1" i="1" dirty="0" smtClean="0"/>
              <a:t>GMP Covers…</a:t>
            </a:r>
            <a:endParaRPr lang="ar-JO" b="1" i="1" dirty="0"/>
          </a:p>
        </p:txBody>
      </p:sp>
      <p:sp>
        <p:nvSpPr>
          <p:cNvPr id="3" name="Content Placeholder 2"/>
          <p:cNvSpPr>
            <a:spLocks noGrp="1"/>
          </p:cNvSpPr>
          <p:nvPr>
            <p:ph idx="1"/>
          </p:nvPr>
        </p:nvSpPr>
        <p:spPr>
          <a:xfrm>
            <a:off x="0" y="1371600"/>
            <a:ext cx="8915400" cy="5257800"/>
          </a:xfrm>
        </p:spPr>
        <p:txBody>
          <a:bodyPr>
            <a:normAutofit fontScale="32500" lnSpcReduction="20000"/>
          </a:bodyPr>
          <a:lstStyle/>
          <a:p>
            <a:pPr>
              <a:lnSpc>
                <a:spcPct val="90000"/>
              </a:lnSpc>
              <a:defRPr/>
            </a:pPr>
            <a:r>
              <a:rPr lang="en-US" sz="11200" b="1" dirty="0" smtClean="0"/>
              <a:t>ALL aspects of production; from the starting materials, premises and equipment to the training and personal hygiene of staff.</a:t>
            </a:r>
            <a:endParaRPr lang="ar-JO" sz="11200" b="1" dirty="0" smtClean="0"/>
          </a:p>
          <a:p>
            <a:pPr algn="r" rtl="1">
              <a:lnSpc>
                <a:spcPct val="90000"/>
              </a:lnSpc>
              <a:defRPr/>
            </a:pPr>
            <a:r>
              <a:rPr lang="ar-JO" sz="11200" b="1" dirty="0" smtClean="0"/>
              <a:t>جميع جوانب عملية الإنتاج من إعداد المواد الأولية إلى مكان العمل والمعدات وتدريب العاملين ونظافتهم</a:t>
            </a:r>
          </a:p>
          <a:p>
            <a:pPr>
              <a:lnSpc>
                <a:spcPct val="90000"/>
              </a:lnSpc>
              <a:defRPr/>
            </a:pPr>
            <a:r>
              <a:rPr lang="en-US" sz="11200" b="1" dirty="0" smtClean="0"/>
              <a:t>Detailed, written procedures are essential for each process that could affect the quality of the finished product. </a:t>
            </a:r>
          </a:p>
          <a:p>
            <a:pPr algn="r" rtl="1">
              <a:lnSpc>
                <a:spcPct val="90000"/>
              </a:lnSpc>
              <a:defRPr/>
            </a:pPr>
            <a:r>
              <a:rPr lang="ar-JO" sz="11200" b="1" dirty="0" smtClean="0"/>
              <a:t>ضرورة وجود تعليمات مكتوبة ومفصلة لكل عملية </a:t>
            </a:r>
            <a:r>
              <a:rPr lang="en-US" sz="11200" b="1" dirty="0" smtClean="0"/>
              <a:t>process</a:t>
            </a:r>
            <a:r>
              <a:rPr lang="ar-JO" sz="11200" b="1" dirty="0" smtClean="0"/>
              <a:t> يمكن أن تؤثر على جودة المنتج النهائي.</a:t>
            </a:r>
          </a:p>
          <a:p>
            <a:pPr>
              <a:lnSpc>
                <a:spcPct val="90000"/>
              </a:lnSpc>
              <a:defRPr/>
            </a:pPr>
            <a:endParaRPr lang="en-US" sz="11200" b="1" dirty="0" smtClean="0"/>
          </a:p>
          <a:p>
            <a:endParaRPr lang="ar-JO"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fontScale="90000"/>
          </a:bodyPr>
          <a:lstStyle/>
          <a:p>
            <a:r>
              <a:rPr lang="ar-JO" b="1" dirty="0" smtClean="0"/>
              <a:t>نطاق تغطية الممارسة </a:t>
            </a:r>
            <a:br>
              <a:rPr lang="ar-JO" b="1" dirty="0" smtClean="0"/>
            </a:br>
            <a:r>
              <a:rPr lang="en-US" b="1" i="1" dirty="0" smtClean="0"/>
              <a:t>GMP Covers…</a:t>
            </a:r>
            <a:endParaRPr lang="ar-JO" dirty="0"/>
          </a:p>
        </p:txBody>
      </p:sp>
      <p:sp>
        <p:nvSpPr>
          <p:cNvPr id="3" name="Content Placeholder 2"/>
          <p:cNvSpPr>
            <a:spLocks noGrp="1"/>
          </p:cNvSpPr>
          <p:nvPr>
            <p:ph idx="1"/>
          </p:nvPr>
        </p:nvSpPr>
        <p:spPr/>
        <p:txBody>
          <a:bodyPr>
            <a:normAutofit fontScale="32500" lnSpcReduction="20000"/>
          </a:bodyPr>
          <a:lstStyle/>
          <a:p>
            <a:pPr algn="l" rtl="0">
              <a:lnSpc>
                <a:spcPct val="90000"/>
              </a:lnSpc>
              <a:defRPr/>
            </a:pPr>
            <a:r>
              <a:rPr lang="en-US" sz="9600" b="1" dirty="0" smtClean="0">
                <a:latin typeface="Arial" pitchFamily="34" charset="0"/>
                <a:cs typeface="Arial" pitchFamily="34" charset="0"/>
              </a:rPr>
              <a:t>There must be systems to provide documented proof that correct procedures are consistently followed at each step in the manufacturing process - every time a product is made.</a:t>
            </a:r>
          </a:p>
          <a:p>
            <a:pPr>
              <a:lnSpc>
                <a:spcPct val="90000"/>
              </a:lnSpc>
              <a:defRPr/>
            </a:pPr>
            <a:r>
              <a:rPr lang="ar-JO" sz="9600" b="1" dirty="0" smtClean="0"/>
              <a:t>ضرورة وجود نظام يقدم إثبات موثق على أن تعليمات صحيحة تم إتباعها بشكل متسق في كل خطوة في العملية الإنتاجية – في كل مرة يتم فيها تصنيع منتجات دوائية.</a:t>
            </a:r>
            <a:endParaRPr lang="en-US" sz="9600" b="1" dirty="0" smtClean="0"/>
          </a:p>
          <a:p>
            <a:endParaRPr lang="ar-JO"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JO" b="1" dirty="0" smtClean="0"/>
              <a:t>نطاق تغطية الممارسة</a:t>
            </a:r>
            <a:br>
              <a:rPr lang="ar-JO" b="1" dirty="0" smtClean="0"/>
            </a:br>
            <a:r>
              <a:rPr lang="en-US" b="1" dirty="0" smtClean="0"/>
              <a:t> Scope of GMP</a:t>
            </a:r>
            <a:endParaRPr lang="ar-JO" dirty="0"/>
          </a:p>
        </p:txBody>
      </p:sp>
      <p:sp>
        <p:nvSpPr>
          <p:cNvPr id="3" name="Content Placeholder 2"/>
          <p:cNvSpPr>
            <a:spLocks noGrp="1"/>
          </p:cNvSpPr>
          <p:nvPr>
            <p:ph idx="1"/>
          </p:nvPr>
        </p:nvSpPr>
        <p:spPr/>
        <p:txBody>
          <a:bodyPr>
            <a:normAutofit/>
          </a:bodyPr>
          <a:lstStyle/>
          <a:p>
            <a:pPr algn="r" rtl="1">
              <a:buFont typeface="Wingdings" pitchFamily="2" charset="2"/>
              <a:buChar char="v"/>
            </a:pPr>
            <a:r>
              <a:rPr lang="ar-JO" sz="3200" b="1" dirty="0" smtClean="0"/>
              <a:t>تغطي ممارسة التصنيع الجيد (</a:t>
            </a:r>
            <a:r>
              <a:rPr lang="en-US" sz="3200" b="1" dirty="0" smtClean="0"/>
              <a:t>GMP</a:t>
            </a:r>
            <a:r>
              <a:rPr lang="ar-JO" sz="3200" b="1" dirty="0" smtClean="0"/>
              <a:t> ) المواضيع التالية:</a:t>
            </a:r>
          </a:p>
          <a:p>
            <a:pPr algn="r" rtl="1"/>
            <a:r>
              <a:rPr lang="ar-JO" sz="3200" b="1" dirty="0" smtClean="0"/>
              <a:t>توكيد الجودة </a:t>
            </a:r>
            <a:r>
              <a:rPr lang="en-US" sz="3200" b="1" dirty="0" smtClean="0"/>
              <a:t>quality assurance</a:t>
            </a:r>
            <a:endParaRPr lang="ar-JO" sz="3200" b="1" dirty="0" smtClean="0"/>
          </a:p>
          <a:p>
            <a:pPr algn="r" rtl="1"/>
            <a:r>
              <a:rPr lang="ar-JO" sz="3200" b="1" dirty="0" smtClean="0"/>
              <a:t>مكان العمل</a:t>
            </a:r>
            <a:r>
              <a:rPr lang="en-US" sz="3200" b="1" dirty="0" smtClean="0"/>
              <a:t>premises </a:t>
            </a:r>
            <a:endParaRPr lang="ar-JO" sz="3200" b="1" dirty="0" smtClean="0"/>
          </a:p>
          <a:p>
            <a:pPr algn="r" rtl="1"/>
            <a:r>
              <a:rPr lang="ar-JO" sz="3200" b="1" dirty="0" smtClean="0"/>
              <a:t>المعدات</a:t>
            </a:r>
            <a:r>
              <a:rPr lang="en-US" sz="3200" b="1" dirty="0" smtClean="0"/>
              <a:t>equipment </a:t>
            </a:r>
            <a:endParaRPr lang="ar-JO" sz="3200" b="1" dirty="0" smtClean="0"/>
          </a:p>
          <a:p>
            <a:pPr algn="r" rtl="1"/>
            <a:r>
              <a:rPr lang="ar-JO" sz="3200" b="1" dirty="0" smtClean="0"/>
              <a:t>الموارد البشرية</a:t>
            </a:r>
            <a:r>
              <a:rPr lang="en-US" sz="3200" b="1" dirty="0" smtClean="0"/>
              <a:t>personnel </a:t>
            </a:r>
            <a:endParaRPr lang="ar-JO" sz="3200" b="1" dirty="0" smtClean="0"/>
          </a:p>
          <a:p>
            <a:pPr algn="r" rtl="1"/>
            <a:r>
              <a:rPr lang="ar-JO" sz="3200" b="1" dirty="0" smtClean="0"/>
              <a:t>التوثيق</a:t>
            </a:r>
            <a:r>
              <a:rPr lang="en-US" sz="3200" b="1" dirty="0" smtClean="0"/>
              <a:t>documentation </a:t>
            </a:r>
            <a:endParaRPr lang="ar-JO" sz="3200" b="1" dirty="0" smtClean="0"/>
          </a:p>
          <a:p>
            <a:pPr algn="r" rtl="1">
              <a:buNone/>
            </a:pPr>
            <a:r>
              <a:rPr lang="en-US" sz="3200" b="1" dirty="0" smtClean="0"/>
              <a:t> </a:t>
            </a:r>
            <a:endParaRPr lang="ar-JO" sz="3200" b="1"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JO" b="1" dirty="0" smtClean="0"/>
              <a:t>نطاق تغطية الممارسة</a:t>
            </a:r>
            <a:br>
              <a:rPr lang="ar-JO" b="1" dirty="0" smtClean="0"/>
            </a:br>
            <a:r>
              <a:rPr lang="en-US" b="1" dirty="0" smtClean="0"/>
              <a:t> Scope of GMP</a:t>
            </a:r>
            <a:endParaRPr lang="ar-JO" dirty="0"/>
          </a:p>
        </p:txBody>
      </p:sp>
      <p:sp>
        <p:nvSpPr>
          <p:cNvPr id="3" name="Content Placeholder 2"/>
          <p:cNvSpPr>
            <a:spLocks noGrp="1"/>
          </p:cNvSpPr>
          <p:nvPr>
            <p:ph idx="1"/>
          </p:nvPr>
        </p:nvSpPr>
        <p:spPr>
          <a:xfrm>
            <a:off x="228600" y="1981200"/>
            <a:ext cx="8915400" cy="4525963"/>
          </a:xfrm>
        </p:spPr>
        <p:txBody>
          <a:bodyPr>
            <a:normAutofit/>
          </a:bodyPr>
          <a:lstStyle/>
          <a:p>
            <a:pPr algn="r" rtl="1"/>
            <a:r>
              <a:rPr lang="ar-JO" sz="3200" b="1" dirty="0" smtClean="0"/>
              <a:t>الإنتاج</a:t>
            </a:r>
            <a:r>
              <a:rPr lang="en-US" sz="3200" b="1" dirty="0" smtClean="0"/>
              <a:t>production </a:t>
            </a:r>
            <a:endParaRPr lang="ar-JO" sz="3200" b="1" dirty="0" smtClean="0"/>
          </a:p>
          <a:p>
            <a:pPr algn="r" rtl="1"/>
            <a:r>
              <a:rPr lang="ar-JO" sz="3200" b="1" dirty="0" smtClean="0"/>
              <a:t>المواد الأولية</a:t>
            </a:r>
            <a:r>
              <a:rPr lang="en-US" sz="3200" b="1" dirty="0" smtClean="0"/>
              <a:t>raw materials </a:t>
            </a:r>
            <a:endParaRPr lang="ar-JO" sz="3200" b="1" dirty="0" smtClean="0"/>
          </a:p>
          <a:p>
            <a:pPr algn="r" rtl="1"/>
            <a:r>
              <a:rPr lang="ar-JO" sz="3200" b="1" dirty="0" smtClean="0"/>
              <a:t>ضبط الجودة</a:t>
            </a:r>
            <a:r>
              <a:rPr lang="en-US" sz="3200" b="1" dirty="0" smtClean="0"/>
              <a:t>quality control </a:t>
            </a:r>
            <a:endParaRPr lang="ar-JO" sz="3200" b="1" dirty="0" smtClean="0"/>
          </a:p>
          <a:p>
            <a:pPr algn="r" rtl="1"/>
            <a:r>
              <a:rPr lang="ar-JO" sz="3200" b="1" dirty="0" smtClean="0"/>
              <a:t>الشكاوى والمرتجعات</a:t>
            </a:r>
            <a:r>
              <a:rPr lang="en-US" sz="3200" b="1" dirty="0" smtClean="0"/>
              <a:t>complaints &amp; recalls</a:t>
            </a:r>
          </a:p>
          <a:p>
            <a:pPr algn="r" rtl="1"/>
            <a:r>
              <a:rPr lang="ar-JO" sz="3200" b="1" dirty="0" smtClean="0"/>
              <a:t>التحقق والفحص الذاتي </a:t>
            </a:r>
            <a:r>
              <a:rPr lang="en-US" sz="3200" b="1" dirty="0" smtClean="0"/>
              <a:t>validation &amp; self inspection</a:t>
            </a:r>
            <a:endParaRPr lang="ar-JO" sz="3200" b="1"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JO" b="1" dirty="0" smtClean="0"/>
              <a:t>مبادئ الممارسة الجيدة العشرة</a:t>
            </a:r>
            <a:r>
              <a:rPr lang="ar-JO" dirty="0" smtClean="0"/>
              <a:t/>
            </a:r>
            <a:br>
              <a:rPr lang="ar-JO" dirty="0" smtClean="0"/>
            </a:br>
            <a:r>
              <a:rPr lang="en-US" b="1" dirty="0" smtClean="0"/>
              <a:t>Ten principles of GMP</a:t>
            </a:r>
            <a:endParaRPr lang="ar-JO" dirty="0"/>
          </a:p>
        </p:txBody>
      </p:sp>
      <p:sp>
        <p:nvSpPr>
          <p:cNvPr id="3" name="Content Placeholder 2"/>
          <p:cNvSpPr>
            <a:spLocks noGrp="1"/>
          </p:cNvSpPr>
          <p:nvPr>
            <p:ph sz="half" idx="1"/>
          </p:nvPr>
        </p:nvSpPr>
        <p:spPr/>
        <p:txBody>
          <a:bodyPr/>
          <a:lstStyle/>
          <a:p>
            <a:pPr marL="514350" indent="-514350">
              <a:buFont typeface="+mj-lt"/>
              <a:buAutoNum type="arabicPeriod"/>
            </a:pPr>
            <a:r>
              <a:rPr lang="en-US" b="1" dirty="0" smtClean="0"/>
              <a:t>Design and construct the facilities and equipments properly</a:t>
            </a:r>
          </a:p>
          <a:p>
            <a:pPr marL="514350" indent="-514350">
              <a:buFont typeface="+mj-lt"/>
              <a:buAutoNum type="arabicPeriod"/>
            </a:pPr>
            <a:r>
              <a:rPr lang="en-US" b="1" dirty="0" smtClean="0"/>
              <a:t>Follow written procedures and Instructions</a:t>
            </a:r>
          </a:p>
          <a:p>
            <a:pPr marL="514350" indent="-514350">
              <a:buFont typeface="+mj-lt"/>
              <a:buAutoNum type="arabicPeriod"/>
            </a:pPr>
            <a:r>
              <a:rPr lang="en-US" b="1" dirty="0" smtClean="0"/>
              <a:t>Document work</a:t>
            </a:r>
          </a:p>
          <a:p>
            <a:pPr>
              <a:buNone/>
            </a:pPr>
            <a:endParaRPr lang="ar-JO" dirty="0"/>
          </a:p>
        </p:txBody>
      </p:sp>
      <p:sp>
        <p:nvSpPr>
          <p:cNvPr id="4" name="Content Placeholder 3"/>
          <p:cNvSpPr>
            <a:spLocks noGrp="1"/>
          </p:cNvSpPr>
          <p:nvPr>
            <p:ph sz="half" idx="2"/>
          </p:nvPr>
        </p:nvSpPr>
        <p:spPr/>
        <p:txBody>
          <a:bodyPr>
            <a:normAutofit/>
          </a:bodyPr>
          <a:lstStyle/>
          <a:p>
            <a:pPr marL="514350" indent="-514350" algn="r" rtl="1">
              <a:buFont typeface="+mj-lt"/>
              <a:buAutoNum type="arabicPeriod"/>
            </a:pPr>
            <a:r>
              <a:rPr lang="ar-JO" sz="3200" b="1" dirty="0" smtClean="0"/>
              <a:t>تصميم مكان العمل وخطوط الإنتاج بشكل جيد</a:t>
            </a:r>
          </a:p>
          <a:p>
            <a:pPr marL="514350" indent="-514350" algn="r" rtl="1">
              <a:buFont typeface="+mj-lt"/>
              <a:buAutoNum type="arabicPeriod"/>
            </a:pPr>
            <a:r>
              <a:rPr lang="ar-JO" sz="3200" b="1" dirty="0" smtClean="0"/>
              <a:t>إتباع إجراءات وتعليمات مكتوبة</a:t>
            </a:r>
          </a:p>
          <a:p>
            <a:pPr marL="514350" indent="-514350" algn="r" rtl="1">
              <a:buFont typeface="+mj-lt"/>
              <a:buAutoNum type="arabicPeriod"/>
            </a:pPr>
            <a:r>
              <a:rPr lang="ar-JO" sz="3200" b="1" dirty="0" smtClean="0"/>
              <a:t>توثيق النشاط الإنتاجي. </a:t>
            </a:r>
            <a:endParaRPr lang="ar-JO" sz="3200" b="1"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JO" b="1" dirty="0" smtClean="0"/>
              <a:t>مبادئ الممارسة الجيدة العشرة</a:t>
            </a:r>
            <a:r>
              <a:rPr lang="ar-JO" dirty="0" smtClean="0"/>
              <a:t/>
            </a:r>
            <a:br>
              <a:rPr lang="ar-JO" dirty="0" smtClean="0"/>
            </a:br>
            <a:r>
              <a:rPr lang="en-US" b="1" dirty="0" smtClean="0"/>
              <a:t>Ten principles of GMP</a:t>
            </a:r>
            <a:endParaRPr lang="ar-JO" dirty="0"/>
          </a:p>
        </p:txBody>
      </p:sp>
      <p:sp>
        <p:nvSpPr>
          <p:cNvPr id="3" name="Content Placeholder 2"/>
          <p:cNvSpPr>
            <a:spLocks noGrp="1"/>
          </p:cNvSpPr>
          <p:nvPr>
            <p:ph sz="half" idx="1"/>
          </p:nvPr>
        </p:nvSpPr>
        <p:spPr/>
        <p:txBody>
          <a:bodyPr/>
          <a:lstStyle/>
          <a:p>
            <a:pPr marL="609600" indent="-609600">
              <a:lnSpc>
                <a:spcPct val="80000"/>
              </a:lnSpc>
              <a:buFont typeface="+mj-lt"/>
              <a:buAutoNum type="arabicPeriod" startAt="4"/>
              <a:defRPr/>
            </a:pPr>
            <a:r>
              <a:rPr lang="en-US" b="1" dirty="0" smtClean="0"/>
              <a:t>Validate work</a:t>
            </a:r>
          </a:p>
          <a:p>
            <a:pPr marL="609600" indent="-609600">
              <a:lnSpc>
                <a:spcPct val="80000"/>
              </a:lnSpc>
              <a:buFont typeface="+mj-lt"/>
              <a:buAutoNum type="arabicPeriod" startAt="4"/>
              <a:defRPr/>
            </a:pPr>
            <a:r>
              <a:rPr lang="en-US" b="1" dirty="0" smtClean="0"/>
              <a:t>Monitor facilities and equipment</a:t>
            </a:r>
          </a:p>
          <a:p>
            <a:pPr marL="609600" indent="-609600">
              <a:lnSpc>
                <a:spcPct val="80000"/>
              </a:lnSpc>
              <a:buFont typeface="+mj-lt"/>
              <a:buAutoNum type="arabicPeriod" startAt="4"/>
              <a:defRPr/>
            </a:pPr>
            <a:r>
              <a:rPr lang="en-US" b="1" dirty="0" smtClean="0"/>
              <a:t>Write step by step  operating procedures and work on instructions</a:t>
            </a:r>
          </a:p>
          <a:p>
            <a:endParaRPr lang="ar-JO" dirty="0"/>
          </a:p>
        </p:txBody>
      </p:sp>
      <p:sp>
        <p:nvSpPr>
          <p:cNvPr id="4" name="Content Placeholder 3"/>
          <p:cNvSpPr>
            <a:spLocks noGrp="1"/>
          </p:cNvSpPr>
          <p:nvPr>
            <p:ph sz="half" idx="2"/>
          </p:nvPr>
        </p:nvSpPr>
        <p:spPr/>
        <p:txBody>
          <a:bodyPr>
            <a:normAutofit/>
          </a:bodyPr>
          <a:lstStyle/>
          <a:p>
            <a:pPr marL="514350" indent="-514350" algn="r" rtl="1">
              <a:buFont typeface="+mj-lt"/>
              <a:buAutoNum type="arabicPeriod" startAt="4"/>
            </a:pPr>
            <a:r>
              <a:rPr lang="ar-JO" sz="3200" b="1" dirty="0" smtClean="0"/>
              <a:t>التحقق من حسن سير العمل.</a:t>
            </a:r>
          </a:p>
          <a:p>
            <a:pPr marL="514350" indent="-514350" algn="r" rtl="1">
              <a:buFont typeface="+mj-lt"/>
              <a:buAutoNum type="arabicPeriod" startAt="4"/>
            </a:pPr>
            <a:r>
              <a:rPr lang="ar-JO" sz="3200" b="1" dirty="0" smtClean="0"/>
              <a:t>متابعة إدارة مكان العمل وخطوط الإنتاج.</a:t>
            </a:r>
          </a:p>
          <a:p>
            <a:pPr marL="514350" indent="-514350" algn="r" rtl="1">
              <a:buFont typeface="+mj-lt"/>
              <a:buAutoNum type="arabicPeriod" startAt="4"/>
            </a:pPr>
            <a:r>
              <a:rPr lang="ar-JO" sz="3200" b="1" dirty="0" smtClean="0"/>
              <a:t>توثيق الإجراءات العملياتية وتعليمات العمل خطوة بخطوة.</a:t>
            </a:r>
            <a:endParaRPr lang="ar-JO" sz="3200" b="1"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JO" b="1" dirty="0" smtClean="0"/>
              <a:t>مبادئ الممارسة الجيدة العشرة</a:t>
            </a:r>
            <a:r>
              <a:rPr lang="ar-JO" dirty="0" smtClean="0"/>
              <a:t/>
            </a:r>
            <a:br>
              <a:rPr lang="ar-JO" dirty="0" smtClean="0"/>
            </a:br>
            <a:r>
              <a:rPr lang="en-US" b="1" dirty="0" smtClean="0"/>
              <a:t>Ten principles of GMP</a:t>
            </a:r>
            <a:endParaRPr lang="ar-JO" dirty="0"/>
          </a:p>
        </p:txBody>
      </p:sp>
      <p:sp>
        <p:nvSpPr>
          <p:cNvPr id="3" name="Content Placeholder 2"/>
          <p:cNvSpPr>
            <a:spLocks noGrp="1"/>
          </p:cNvSpPr>
          <p:nvPr>
            <p:ph sz="half" idx="1"/>
          </p:nvPr>
        </p:nvSpPr>
        <p:spPr/>
        <p:txBody>
          <a:bodyPr>
            <a:normAutofit/>
          </a:bodyPr>
          <a:lstStyle/>
          <a:p>
            <a:pPr marL="609600" indent="-609600">
              <a:lnSpc>
                <a:spcPct val="80000"/>
              </a:lnSpc>
              <a:buFont typeface="+mj-lt"/>
              <a:buAutoNum type="arabicPeriod" startAt="7"/>
              <a:defRPr/>
            </a:pPr>
            <a:r>
              <a:rPr lang="en-US" b="1" dirty="0" smtClean="0"/>
              <a:t>Design ,develop and demonstrate job competence</a:t>
            </a:r>
          </a:p>
          <a:p>
            <a:pPr marL="609600" indent="-609600">
              <a:lnSpc>
                <a:spcPct val="80000"/>
              </a:lnSpc>
              <a:buFont typeface="+mj-lt"/>
              <a:buAutoNum type="arabicPeriod" startAt="7"/>
              <a:defRPr/>
            </a:pPr>
            <a:r>
              <a:rPr lang="en-US" b="1" dirty="0" smtClean="0"/>
              <a:t>Protect against contamination</a:t>
            </a:r>
          </a:p>
          <a:p>
            <a:pPr marL="609600" indent="-609600">
              <a:lnSpc>
                <a:spcPct val="80000"/>
              </a:lnSpc>
              <a:buFont typeface="+mj-lt"/>
              <a:buAutoNum type="arabicPeriod" startAt="7"/>
              <a:defRPr/>
            </a:pPr>
            <a:r>
              <a:rPr lang="en-US" b="1" dirty="0" smtClean="0"/>
              <a:t>Control components and  product related processes </a:t>
            </a:r>
          </a:p>
          <a:p>
            <a:pPr marL="609600" indent="-609600">
              <a:lnSpc>
                <a:spcPct val="80000"/>
              </a:lnSpc>
              <a:buFont typeface="+mj-lt"/>
              <a:buAutoNum type="arabicPeriod" startAt="7"/>
              <a:defRPr/>
            </a:pPr>
            <a:r>
              <a:rPr lang="en-US" b="1" dirty="0" smtClean="0"/>
              <a:t>Conduct planned and periodic audits</a:t>
            </a:r>
            <a:r>
              <a:rPr lang="ar-JO" b="1" dirty="0" smtClean="0"/>
              <a:t>.</a:t>
            </a:r>
            <a:r>
              <a:rPr lang="en-US" b="1" dirty="0" smtClean="0"/>
              <a:t> </a:t>
            </a:r>
          </a:p>
          <a:p>
            <a:endParaRPr lang="ar-JO" dirty="0"/>
          </a:p>
        </p:txBody>
      </p:sp>
      <p:sp>
        <p:nvSpPr>
          <p:cNvPr id="4" name="Content Placeholder 3"/>
          <p:cNvSpPr>
            <a:spLocks noGrp="1"/>
          </p:cNvSpPr>
          <p:nvPr>
            <p:ph sz="half" idx="2"/>
          </p:nvPr>
        </p:nvSpPr>
        <p:spPr/>
        <p:txBody>
          <a:bodyPr>
            <a:normAutofit/>
          </a:bodyPr>
          <a:lstStyle/>
          <a:p>
            <a:pPr marL="514350" indent="-514350" algn="r" rtl="1">
              <a:buFont typeface="+mj-lt"/>
              <a:buAutoNum type="arabicPeriod" startAt="7"/>
            </a:pPr>
            <a:r>
              <a:rPr lang="ar-JO" sz="3200" b="1" dirty="0" smtClean="0"/>
              <a:t>العمل على بناء الكفاءات بشكل ممنهج.</a:t>
            </a:r>
          </a:p>
          <a:p>
            <a:pPr marL="514350" indent="-514350" algn="r" rtl="1">
              <a:buFont typeface="+mj-lt"/>
              <a:buAutoNum type="arabicPeriod" startAt="7"/>
            </a:pPr>
            <a:r>
              <a:rPr lang="ar-JO" sz="3200" b="1" dirty="0" smtClean="0"/>
              <a:t>العمل على حماية المكان والمعدات والمنتجات من التلوث.</a:t>
            </a:r>
          </a:p>
          <a:p>
            <a:pPr marL="514350" indent="-514350" algn="r" rtl="1">
              <a:buFont typeface="+mj-lt"/>
              <a:buAutoNum type="arabicPeriod" startAt="7"/>
            </a:pPr>
            <a:r>
              <a:rPr lang="ar-JO" sz="3200" b="1" dirty="0" smtClean="0"/>
              <a:t>ضبط عمليات الإنتاج.</a:t>
            </a:r>
          </a:p>
          <a:p>
            <a:pPr marL="514350" indent="-514350" algn="r" rtl="1">
              <a:buFont typeface="+mj-lt"/>
              <a:buAutoNum type="arabicPeriod" startAt="7"/>
            </a:pPr>
            <a:r>
              <a:rPr lang="ar-JO" sz="3200" b="1" dirty="0" smtClean="0"/>
              <a:t>القيام بتدقيقات دورية ومخططة. </a:t>
            </a:r>
            <a:endParaRPr lang="ar-JO" sz="32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idx="1"/>
          </p:nvPr>
        </p:nvSpPr>
        <p:spPr/>
        <p:txBody>
          <a:bodyPr>
            <a:normAutofit/>
          </a:bodyPr>
          <a:lstStyle/>
          <a:p>
            <a:pPr algn="r" rtl="1"/>
            <a:r>
              <a:rPr lang="ar-JO" sz="3200" b="1" dirty="0" smtClean="0"/>
              <a:t>في كثير من البلدان يعد الدواء </a:t>
            </a:r>
            <a:r>
              <a:rPr lang="ar-JO" sz="3200" b="1" u="sng" dirty="0" smtClean="0"/>
              <a:t>مغشوشاً</a:t>
            </a:r>
            <a:r>
              <a:rPr lang="ar-JO" sz="3200" b="1" dirty="0" smtClean="0"/>
              <a:t> </a:t>
            </a:r>
            <a:r>
              <a:rPr lang="en-US" sz="3200" b="1" dirty="0" smtClean="0"/>
              <a:t>adulterated</a:t>
            </a:r>
            <a:r>
              <a:rPr lang="ar-JO" sz="3200" b="1" dirty="0" smtClean="0"/>
              <a:t> إذا ثبت أنه تم تصنيعه ضمن ظروف تخالف إرشادات وتعليمات الممارسة الجيدة (</a:t>
            </a:r>
            <a:r>
              <a:rPr lang="en-US" sz="3200" b="1" dirty="0" smtClean="0"/>
              <a:t>GMP</a:t>
            </a:r>
            <a:r>
              <a:rPr lang="ar-JO" sz="3200" b="1" dirty="0" smtClean="0"/>
              <a:t> ) .</a:t>
            </a:r>
          </a:p>
          <a:p>
            <a:pPr algn="r" rtl="1"/>
            <a:r>
              <a:rPr lang="ar-JO" sz="3200" b="1" dirty="0" smtClean="0"/>
              <a:t>.. حتى لو نجح في مطابقة المواصفات.. </a:t>
            </a:r>
          </a:p>
          <a:p>
            <a:pPr algn="r" rtl="1"/>
            <a:r>
              <a:rPr lang="ar-JO" sz="3200" b="1" dirty="0" smtClean="0"/>
              <a:t>.. وحقق الغاية التي صنع من أجلها.</a:t>
            </a:r>
          </a:p>
          <a:p>
            <a:pPr algn="r" rtl="1"/>
            <a:r>
              <a:rPr lang="ar-JO" sz="3200" b="1" dirty="0" smtClean="0"/>
              <a:t>العمل وفق ممارسة التصنيع الجيد (</a:t>
            </a:r>
            <a:r>
              <a:rPr lang="en-US" sz="3200" b="1" dirty="0" smtClean="0"/>
              <a:t>GMP</a:t>
            </a:r>
            <a:r>
              <a:rPr lang="ar-JO" sz="3200" b="1" dirty="0" smtClean="0"/>
              <a:t>) يعد ملزم قانوناً في الصناعات الدوائية.</a:t>
            </a:r>
            <a:endParaRPr lang="en-US" sz="3200" b="1" dirty="0" smtClean="0"/>
          </a:p>
          <a:p>
            <a:endParaRPr lang="ar-JO" sz="3200" b="1" dirty="0" smtClean="0"/>
          </a:p>
          <a:p>
            <a:endParaRPr lang="ar-JO" sz="3200" b="1"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GMP basic requirements </a:t>
            </a:r>
            <a:endParaRPr lang="ar-JO" b="1" dirty="0"/>
          </a:p>
        </p:txBody>
      </p:sp>
      <p:sp>
        <p:nvSpPr>
          <p:cNvPr id="3" name="Content Placeholder 2"/>
          <p:cNvSpPr>
            <a:spLocks noGrp="1"/>
          </p:cNvSpPr>
          <p:nvPr>
            <p:ph idx="1"/>
          </p:nvPr>
        </p:nvSpPr>
        <p:spPr/>
        <p:txBody>
          <a:bodyPr/>
          <a:lstStyle/>
          <a:p>
            <a:endParaRPr lang="ar-JO" dirty="0" smtClean="0"/>
          </a:p>
          <a:p>
            <a:pPr marL="514350" indent="-514350" algn="l" rtl="0">
              <a:buAutoNum type="arabicPeriod"/>
            </a:pPr>
            <a:r>
              <a:rPr lang="en-US" b="1" dirty="0" smtClean="0"/>
              <a:t>Manufacturing processes are clearly defined and controlled to ensure consistency and compliance with approved specifications; </a:t>
            </a:r>
            <a:endParaRPr lang="ar-JO" b="1" dirty="0" smtClean="0"/>
          </a:p>
          <a:p>
            <a:pPr marL="514350" indent="-514350" algn="l" rtl="0">
              <a:buAutoNum type="arabicPeriod"/>
            </a:pPr>
            <a:endParaRPr lang="ar-JO" b="1" dirty="0" smtClean="0"/>
          </a:p>
          <a:p>
            <a:pPr marL="514350" indent="-514350" algn="r"/>
            <a:r>
              <a:rPr lang="ar-JO" sz="3200" b="1" dirty="0" smtClean="0">
                <a:solidFill>
                  <a:srgbClr val="FF0000"/>
                </a:solidFill>
              </a:rPr>
              <a:t>عمليات الإنتاج محددة ومسيطر عليها لتأمين حالة الإتساق والمطابقة مع المواصفات المعتمدة.</a:t>
            </a:r>
            <a:endParaRPr lang="en-US" sz="3200" b="1" dirty="0" smtClean="0">
              <a:solidFill>
                <a:srgbClr val="FF0000"/>
              </a:solidFill>
            </a:endParaRPr>
          </a:p>
          <a:p>
            <a:pPr>
              <a:buNone/>
            </a:pPr>
            <a:endParaRPr lang="ar-JO" b="1" dirty="0" smtClean="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GMP basic requirements </a:t>
            </a:r>
            <a:endParaRPr lang="ar-JO" dirty="0"/>
          </a:p>
        </p:txBody>
      </p:sp>
      <p:sp>
        <p:nvSpPr>
          <p:cNvPr id="3" name="Content Placeholder 2"/>
          <p:cNvSpPr>
            <a:spLocks noGrp="1"/>
          </p:cNvSpPr>
          <p:nvPr>
            <p:ph idx="1"/>
          </p:nvPr>
        </p:nvSpPr>
        <p:spPr/>
        <p:txBody>
          <a:bodyPr/>
          <a:lstStyle/>
          <a:p>
            <a:pPr algn="l" rtl="0">
              <a:buNone/>
            </a:pPr>
            <a:r>
              <a:rPr lang="en-US" b="1" dirty="0" smtClean="0"/>
              <a:t>2. Critical steps of manufacturing processes and </a:t>
            </a:r>
            <a:endParaRPr lang="ar-JO" b="1" dirty="0" smtClean="0"/>
          </a:p>
          <a:p>
            <a:pPr algn="l" rtl="0">
              <a:buNone/>
            </a:pPr>
            <a:r>
              <a:rPr lang="en-US" b="1" dirty="0" smtClean="0"/>
              <a:t>significant changes to the process are validated</a:t>
            </a:r>
            <a:r>
              <a:rPr lang="en-US" dirty="0" smtClean="0"/>
              <a:t>; </a:t>
            </a:r>
            <a:endParaRPr lang="ar-JO" dirty="0" smtClean="0"/>
          </a:p>
          <a:p>
            <a:pPr algn="l" rtl="0">
              <a:buNone/>
            </a:pPr>
            <a:endParaRPr lang="ar-JO" dirty="0" smtClean="0"/>
          </a:p>
          <a:p>
            <a:pPr algn="r">
              <a:buNone/>
            </a:pPr>
            <a:r>
              <a:rPr lang="ar-JO" sz="3200" b="1" dirty="0" smtClean="0"/>
              <a:t>يتم التحقق من الخطوات الحرجة في عمليات الإنتاج والتغيرات الهامة للعمليات.</a:t>
            </a:r>
            <a:endParaRPr lang="en-US" sz="3200" b="1" dirty="0" smtClean="0"/>
          </a:p>
          <a:p>
            <a:endParaRPr lang="ar-JO" dirty="0" smtClean="0"/>
          </a:p>
          <a:p>
            <a:endParaRPr lang="ar-JO"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سؤال</a:t>
            </a:r>
            <a:endParaRPr lang="ar-JO" b="1" dirty="0"/>
          </a:p>
        </p:txBody>
      </p:sp>
      <p:sp>
        <p:nvSpPr>
          <p:cNvPr id="3" name="Content Placeholder 2"/>
          <p:cNvSpPr>
            <a:spLocks noGrp="1"/>
          </p:cNvSpPr>
          <p:nvPr>
            <p:ph idx="1"/>
          </p:nvPr>
        </p:nvSpPr>
        <p:spPr/>
        <p:txBody>
          <a:bodyPr>
            <a:normAutofit/>
          </a:bodyPr>
          <a:lstStyle/>
          <a:p>
            <a:r>
              <a:rPr lang="ar-JO" sz="3200" b="1" dirty="0" smtClean="0">
                <a:solidFill>
                  <a:schemeClr val="tx1">
                    <a:lumMod val="75000"/>
                    <a:lumOff val="25000"/>
                  </a:schemeClr>
                </a:solidFill>
              </a:rPr>
              <a:t>ما هي الخطوات الحرجة في العمليات الإنتاجية التي تشرف عليها؟. أعط أمثلة.</a:t>
            </a:r>
            <a:endParaRPr lang="ar-JO" sz="3200" b="1" dirty="0">
              <a:solidFill>
                <a:schemeClr val="tx1">
                  <a:lumMod val="75000"/>
                  <a:lumOff val="25000"/>
                </a:schemeClr>
              </a:solidFill>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GMP basic requirements </a:t>
            </a:r>
            <a:endParaRPr lang="ar-JO" dirty="0"/>
          </a:p>
        </p:txBody>
      </p:sp>
      <p:sp>
        <p:nvSpPr>
          <p:cNvPr id="3" name="Content Placeholder 2"/>
          <p:cNvSpPr>
            <a:spLocks noGrp="1"/>
          </p:cNvSpPr>
          <p:nvPr>
            <p:ph idx="1"/>
          </p:nvPr>
        </p:nvSpPr>
        <p:spPr/>
        <p:txBody>
          <a:bodyPr>
            <a:normAutofit fontScale="92500" lnSpcReduction="10000"/>
          </a:bodyPr>
          <a:lstStyle/>
          <a:p>
            <a:pPr algn="l" rtl="0">
              <a:buNone/>
            </a:pPr>
            <a:r>
              <a:rPr lang="en-US" b="1" dirty="0" smtClean="0"/>
              <a:t>3. All necessary key elements for GMP are provided, including the following: </a:t>
            </a:r>
            <a:endParaRPr lang="ar-JO" b="1" dirty="0" smtClean="0"/>
          </a:p>
          <a:p>
            <a:pPr algn="l" rtl="0">
              <a:buNone/>
            </a:pPr>
            <a:r>
              <a:rPr lang="ar-JO" sz="3200" b="1" dirty="0" smtClean="0">
                <a:solidFill>
                  <a:srgbClr val="7030A0"/>
                </a:solidFill>
              </a:rPr>
              <a:t>توفير العناصر الأساسية للممارسة: </a:t>
            </a:r>
            <a:endParaRPr lang="en-US" sz="3200" b="1" dirty="0" smtClean="0">
              <a:solidFill>
                <a:srgbClr val="7030A0"/>
              </a:solidFill>
            </a:endParaRPr>
          </a:p>
          <a:p>
            <a:pPr algn="l" rtl="0">
              <a:buNone/>
            </a:pPr>
            <a:r>
              <a:rPr lang="en-US" b="1" dirty="0" smtClean="0"/>
              <a:t>- qualified and trained personnel, </a:t>
            </a:r>
            <a:r>
              <a:rPr lang="ar-JO" sz="3200" b="1" dirty="0" smtClean="0">
                <a:solidFill>
                  <a:srgbClr val="7030A0"/>
                </a:solidFill>
              </a:rPr>
              <a:t>العاملين</a:t>
            </a:r>
            <a:endParaRPr lang="en-US" sz="3200" b="1" dirty="0" smtClean="0">
              <a:solidFill>
                <a:srgbClr val="7030A0"/>
              </a:solidFill>
            </a:endParaRPr>
          </a:p>
          <a:p>
            <a:pPr algn="l" rtl="0">
              <a:buNone/>
            </a:pPr>
            <a:r>
              <a:rPr lang="en-US" b="1" dirty="0" smtClean="0"/>
              <a:t>- adequate premises and space, </a:t>
            </a:r>
            <a:r>
              <a:rPr lang="ar-JO" sz="3200" b="1" dirty="0" smtClean="0">
                <a:solidFill>
                  <a:srgbClr val="7030A0"/>
                </a:solidFill>
              </a:rPr>
              <a:t>مكان العمل</a:t>
            </a:r>
            <a:endParaRPr lang="en-US" sz="3200" b="1" dirty="0" smtClean="0">
              <a:solidFill>
                <a:srgbClr val="7030A0"/>
              </a:solidFill>
            </a:endParaRPr>
          </a:p>
          <a:p>
            <a:pPr algn="l" rtl="0">
              <a:buNone/>
            </a:pPr>
            <a:r>
              <a:rPr lang="en-US" b="1" dirty="0" smtClean="0"/>
              <a:t>- suitable equipment and services, </a:t>
            </a:r>
            <a:r>
              <a:rPr lang="ar-JO" sz="3200" b="1" dirty="0" smtClean="0">
                <a:solidFill>
                  <a:srgbClr val="7030A0"/>
                </a:solidFill>
              </a:rPr>
              <a:t>المعدات</a:t>
            </a:r>
            <a:endParaRPr lang="en-US" sz="3200" b="1" dirty="0" smtClean="0">
              <a:solidFill>
                <a:srgbClr val="7030A0"/>
              </a:solidFill>
            </a:endParaRPr>
          </a:p>
          <a:p>
            <a:pPr algn="l" rtl="0">
              <a:buNone/>
            </a:pPr>
            <a:r>
              <a:rPr lang="en-US" b="1" dirty="0" smtClean="0"/>
              <a:t>- correct materials, containers and labels, </a:t>
            </a:r>
            <a:r>
              <a:rPr lang="ar-JO" sz="3200" b="1" dirty="0" smtClean="0">
                <a:solidFill>
                  <a:srgbClr val="7030A0"/>
                </a:solidFill>
              </a:rPr>
              <a:t>المواد</a:t>
            </a:r>
            <a:endParaRPr lang="en-US" sz="3200" b="1" dirty="0" smtClean="0">
              <a:solidFill>
                <a:srgbClr val="7030A0"/>
              </a:solidFill>
            </a:endParaRPr>
          </a:p>
          <a:p>
            <a:pPr algn="l" rtl="0">
              <a:buNone/>
            </a:pPr>
            <a:r>
              <a:rPr lang="en-US" b="1" dirty="0" smtClean="0"/>
              <a:t>- approved procedures and instructions, </a:t>
            </a:r>
            <a:r>
              <a:rPr lang="ar-JO" sz="3200" b="1" dirty="0" smtClean="0">
                <a:solidFill>
                  <a:srgbClr val="7030A0"/>
                </a:solidFill>
              </a:rPr>
              <a:t>التعليمات</a:t>
            </a:r>
            <a:endParaRPr lang="en-US" sz="3200" b="1" dirty="0" smtClean="0">
              <a:solidFill>
                <a:srgbClr val="7030A0"/>
              </a:solidFill>
            </a:endParaRPr>
          </a:p>
          <a:p>
            <a:pPr algn="l" rtl="0">
              <a:buNone/>
            </a:pPr>
            <a:r>
              <a:rPr lang="en-US" b="1" dirty="0" smtClean="0"/>
              <a:t>- suitable storage and transport. </a:t>
            </a:r>
            <a:r>
              <a:rPr lang="ar-JO" sz="3500" b="1" dirty="0" smtClean="0">
                <a:solidFill>
                  <a:srgbClr val="7030A0"/>
                </a:solidFill>
              </a:rPr>
              <a:t>التخزين والنقل</a:t>
            </a:r>
            <a:endParaRPr lang="ar-JO" sz="3500" b="1" dirty="0">
              <a:solidFill>
                <a:srgbClr val="7030A0"/>
              </a:solidFill>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GMP basic requirements </a:t>
            </a:r>
            <a:endParaRPr lang="ar-JO" dirty="0"/>
          </a:p>
        </p:txBody>
      </p:sp>
      <p:sp>
        <p:nvSpPr>
          <p:cNvPr id="3" name="Content Placeholder 2"/>
          <p:cNvSpPr>
            <a:spLocks noGrp="1"/>
          </p:cNvSpPr>
          <p:nvPr>
            <p:ph idx="1"/>
          </p:nvPr>
        </p:nvSpPr>
        <p:spPr/>
        <p:txBody>
          <a:bodyPr>
            <a:normAutofit/>
          </a:bodyPr>
          <a:lstStyle/>
          <a:p>
            <a:endParaRPr lang="ar-JO" dirty="0" smtClean="0"/>
          </a:p>
          <a:p>
            <a:pPr algn="l" rtl="0">
              <a:buNone/>
            </a:pPr>
            <a:r>
              <a:rPr lang="en-US" b="1" dirty="0" smtClean="0"/>
              <a:t>4. Instructions and procedures are written in clear and unambiguous language; </a:t>
            </a:r>
            <a:endParaRPr lang="ar-JO" b="1" dirty="0" smtClean="0"/>
          </a:p>
          <a:p>
            <a:pPr algn="r">
              <a:buNone/>
            </a:pPr>
            <a:r>
              <a:rPr lang="ar-JO" sz="3200" b="1" dirty="0" smtClean="0"/>
              <a:t>تكتب التعليمات والإجراءات بلغة واضحة وخالية من الغموض.</a:t>
            </a:r>
            <a:endParaRPr lang="en-US" sz="3200" b="1" dirty="0" smtClean="0"/>
          </a:p>
          <a:p>
            <a:pPr>
              <a:buNone/>
            </a:pPr>
            <a:endParaRPr lang="en-US" b="1" dirty="0" smtClean="0"/>
          </a:p>
          <a:p>
            <a:endParaRPr lang="ar-JO"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GMP basic requirements </a:t>
            </a:r>
            <a:endParaRPr lang="ar-JO" dirty="0"/>
          </a:p>
        </p:txBody>
      </p:sp>
      <p:sp>
        <p:nvSpPr>
          <p:cNvPr id="3" name="Content Placeholder 2"/>
          <p:cNvSpPr>
            <a:spLocks noGrp="1"/>
          </p:cNvSpPr>
          <p:nvPr>
            <p:ph idx="1"/>
          </p:nvPr>
        </p:nvSpPr>
        <p:spPr/>
        <p:txBody>
          <a:bodyPr/>
          <a:lstStyle/>
          <a:p>
            <a:pPr algn="l" rtl="0">
              <a:buNone/>
            </a:pPr>
            <a:r>
              <a:rPr lang="en-US" b="1" dirty="0" smtClean="0"/>
              <a:t>5. Operators are trained to carry out and document procedures; </a:t>
            </a:r>
          </a:p>
          <a:p>
            <a:pPr>
              <a:buNone/>
            </a:pPr>
            <a:r>
              <a:rPr lang="ar-JO" sz="3200" b="1" dirty="0" smtClean="0"/>
              <a:t>يتم تدريب العاملين على تنفيذ التعليمات وتوثيقها.</a:t>
            </a:r>
          </a:p>
          <a:p>
            <a:pPr>
              <a:buNone/>
            </a:pPr>
            <a:endParaRPr lang="ar-JO"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GMP basic requirements </a:t>
            </a:r>
            <a:endParaRPr lang="ar-JO" dirty="0"/>
          </a:p>
        </p:txBody>
      </p:sp>
      <p:sp>
        <p:nvSpPr>
          <p:cNvPr id="3" name="Content Placeholder 2"/>
          <p:cNvSpPr>
            <a:spLocks noGrp="1"/>
          </p:cNvSpPr>
          <p:nvPr>
            <p:ph idx="1"/>
          </p:nvPr>
        </p:nvSpPr>
        <p:spPr/>
        <p:txBody>
          <a:bodyPr/>
          <a:lstStyle/>
          <a:p>
            <a:pPr algn="l" rtl="0">
              <a:buNone/>
            </a:pPr>
            <a:r>
              <a:rPr lang="en-US" b="1" dirty="0" smtClean="0"/>
              <a:t>6. Records are made during manufacture that demonstrate that all the steps required by the defined procedures and instructions were in fact taken and that the quantity and quality of the drug was as expected. Deviations are investigated and documented</a:t>
            </a:r>
            <a:endParaRPr lang="ar-JO" b="1" dirty="0" smtClean="0"/>
          </a:p>
          <a:p>
            <a:pPr algn="r">
              <a:buNone/>
            </a:pPr>
            <a:r>
              <a:rPr lang="ar-JO" sz="3200" b="1" dirty="0" smtClean="0"/>
              <a:t>يتم إعداد السجلات أثناء الإنتاج بحيث توضح أن جميع الخطوات المطلوبة قد تم تنفيذها لتنتج الكميات والجودة المطلوبين .  كما تتحقق من الإنحرافات وتوثقها. </a:t>
            </a:r>
            <a:endParaRPr lang="ar-JO" sz="3200"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GMP basic requirements </a:t>
            </a:r>
            <a:endParaRPr lang="ar-JO" dirty="0"/>
          </a:p>
        </p:txBody>
      </p:sp>
      <p:sp>
        <p:nvSpPr>
          <p:cNvPr id="3" name="Content Placeholder 2"/>
          <p:cNvSpPr>
            <a:spLocks noGrp="1"/>
          </p:cNvSpPr>
          <p:nvPr>
            <p:ph idx="1"/>
          </p:nvPr>
        </p:nvSpPr>
        <p:spPr/>
        <p:txBody>
          <a:bodyPr>
            <a:normAutofit/>
          </a:bodyPr>
          <a:lstStyle/>
          <a:p>
            <a:pPr algn="l" rtl="0">
              <a:buNone/>
            </a:pPr>
            <a:r>
              <a:rPr lang="en-US" b="1" dirty="0" smtClean="0"/>
              <a:t>7. Records of fabrication, packaging, </a:t>
            </a:r>
            <a:r>
              <a:rPr lang="en-US" b="1" dirty="0" err="1" smtClean="0"/>
              <a:t>labelling</a:t>
            </a:r>
            <a:r>
              <a:rPr lang="en-US" b="1" dirty="0" smtClean="0"/>
              <a:t>, testing, distribution, importation, and wholesaling that enable the complete history of a lot to be traced are retained in a comprehensible and accessible form; </a:t>
            </a:r>
            <a:endParaRPr lang="ar-JO" b="1" dirty="0" smtClean="0"/>
          </a:p>
          <a:p>
            <a:pPr algn="r">
              <a:buNone/>
            </a:pPr>
            <a:r>
              <a:rPr lang="ar-JO" sz="3200" b="1" dirty="0" smtClean="0"/>
              <a:t>يتم الإحتفاظ بالسجلات التي تغطي كافة جوانب عمليات الإنتاج بحيث يسهل الرجوع إليها.</a:t>
            </a:r>
            <a:endParaRPr lang="en-US" sz="3200" b="1" dirty="0" smtClean="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GMP basic requirements </a:t>
            </a:r>
            <a:endParaRPr lang="ar-JO" dirty="0"/>
          </a:p>
        </p:txBody>
      </p:sp>
      <p:sp>
        <p:nvSpPr>
          <p:cNvPr id="3" name="Content Placeholder 2"/>
          <p:cNvSpPr>
            <a:spLocks noGrp="1"/>
          </p:cNvSpPr>
          <p:nvPr>
            <p:ph idx="1"/>
          </p:nvPr>
        </p:nvSpPr>
        <p:spPr/>
        <p:txBody>
          <a:bodyPr/>
          <a:lstStyle/>
          <a:p>
            <a:pPr algn="l" rtl="0">
              <a:buNone/>
            </a:pPr>
            <a:r>
              <a:rPr lang="en-US" b="1" dirty="0" smtClean="0"/>
              <a:t>8. Control of storage, handling, and transportation </a:t>
            </a:r>
            <a:endParaRPr lang="ar-JO" b="1" dirty="0" smtClean="0"/>
          </a:p>
          <a:p>
            <a:pPr algn="l" rtl="0">
              <a:buNone/>
            </a:pPr>
            <a:r>
              <a:rPr lang="en-US" b="1" dirty="0" smtClean="0"/>
              <a:t>of the drugs minimizes any risk to their quality; </a:t>
            </a:r>
            <a:endParaRPr lang="ar-JO" b="1" dirty="0" smtClean="0"/>
          </a:p>
          <a:p>
            <a:pPr algn="r">
              <a:buNone/>
            </a:pPr>
            <a:r>
              <a:rPr lang="ar-JO" sz="3200" b="1" dirty="0" smtClean="0"/>
              <a:t>التخزين والمناولة والنقل مسيطر عليها بحيث تقلل من المخاطر على الجودة.</a:t>
            </a:r>
            <a:endParaRPr lang="en-US" sz="3200" b="1" dirty="0" smtClean="0"/>
          </a:p>
          <a:p>
            <a:pPr>
              <a:buNone/>
            </a:pPr>
            <a:endParaRPr lang="en-US" b="1" dirty="0" smtClean="0"/>
          </a:p>
          <a:p>
            <a:endParaRPr lang="ar-JO"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GMP basic requirements </a:t>
            </a:r>
            <a:endParaRPr lang="ar-JO" dirty="0"/>
          </a:p>
        </p:txBody>
      </p:sp>
      <p:sp>
        <p:nvSpPr>
          <p:cNvPr id="3" name="Content Placeholder 2"/>
          <p:cNvSpPr>
            <a:spLocks noGrp="1"/>
          </p:cNvSpPr>
          <p:nvPr>
            <p:ph idx="1"/>
          </p:nvPr>
        </p:nvSpPr>
        <p:spPr/>
        <p:txBody>
          <a:bodyPr/>
          <a:lstStyle/>
          <a:p>
            <a:pPr algn="l" rtl="0">
              <a:buNone/>
            </a:pPr>
            <a:r>
              <a:rPr lang="en-US" b="1" dirty="0" smtClean="0"/>
              <a:t>9. A system is available for recalling of drugs from sale; </a:t>
            </a:r>
          </a:p>
          <a:p>
            <a:pPr>
              <a:buNone/>
            </a:pPr>
            <a:r>
              <a:rPr lang="ar-JO" sz="3200" b="1" dirty="0" smtClean="0"/>
              <a:t>يوجد نظام مرتجعات من السوق.</a:t>
            </a:r>
            <a:endParaRPr lang="ar-JO" sz="32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إذن..</a:t>
            </a:r>
            <a:endParaRPr lang="ar-JO" b="1" dirty="0"/>
          </a:p>
        </p:txBody>
      </p:sp>
      <p:sp>
        <p:nvSpPr>
          <p:cNvPr id="3" name="Content Placeholder 2"/>
          <p:cNvSpPr>
            <a:spLocks noGrp="1"/>
          </p:cNvSpPr>
          <p:nvPr>
            <p:ph idx="1"/>
          </p:nvPr>
        </p:nvSpPr>
        <p:spPr/>
        <p:txBody>
          <a:bodyPr>
            <a:normAutofit/>
          </a:bodyPr>
          <a:lstStyle/>
          <a:p>
            <a:pPr algn="r" rtl="1"/>
            <a:r>
              <a:rPr lang="ar-JO" sz="3200" b="1" dirty="0" smtClean="0"/>
              <a:t>..لا يكفي أن يكون المنتج النهائي مطابقاً للمواصفات حتى يكون مقبولاً..</a:t>
            </a:r>
          </a:p>
          <a:p>
            <a:pPr algn="r" rtl="1"/>
            <a:r>
              <a:rPr lang="ar-JO" sz="3200" b="1" dirty="0" smtClean="0"/>
              <a:t>.. إنما ينبغي أن يكون قد تم تصنيعه في ظروف ومحيط مطابق لممارسة التصنيع الجيد (</a:t>
            </a:r>
            <a:r>
              <a:rPr lang="en-US" sz="3200" b="1" dirty="0" smtClean="0"/>
              <a:t>GMP</a:t>
            </a:r>
            <a:r>
              <a:rPr lang="ar-JO" sz="3200" b="1" dirty="0" smtClean="0"/>
              <a:t> )..</a:t>
            </a:r>
          </a:p>
          <a:p>
            <a:pPr algn="r" rtl="1"/>
            <a:r>
              <a:rPr lang="ar-JO" sz="3200" b="1" dirty="0" smtClean="0"/>
              <a:t>ممارسة التصنيع الجيد تعنى بالأسلوب بقدر ما تعنى بالنتائج..</a:t>
            </a:r>
          </a:p>
          <a:p>
            <a:pPr algn="r" rtl="1"/>
            <a:r>
              <a:rPr lang="ar-JO" sz="3200" b="1" dirty="0" smtClean="0"/>
              <a:t>وهذا ما يميزها عن أي نظام جودة ( ! ) آخر.. </a:t>
            </a:r>
            <a:endParaRPr lang="ar-JO" sz="3200" b="1"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GMP basic requirements </a:t>
            </a:r>
            <a:endParaRPr lang="ar-JO" dirty="0"/>
          </a:p>
        </p:txBody>
      </p:sp>
      <p:sp>
        <p:nvSpPr>
          <p:cNvPr id="3" name="Content Placeholder 2"/>
          <p:cNvSpPr>
            <a:spLocks noGrp="1"/>
          </p:cNvSpPr>
          <p:nvPr>
            <p:ph idx="1"/>
          </p:nvPr>
        </p:nvSpPr>
        <p:spPr/>
        <p:txBody>
          <a:bodyPr/>
          <a:lstStyle/>
          <a:p>
            <a:pPr algn="l" rtl="0">
              <a:buNone/>
            </a:pPr>
            <a:r>
              <a:rPr lang="en-US" b="1" dirty="0" smtClean="0"/>
              <a:t>10. Complaints about drugs are examined, the causes of quality defects are investigated, and appropriate measures are taken with respect to the defective drugs and to prevent recurrence. </a:t>
            </a:r>
            <a:endParaRPr lang="ar-JO" b="1" dirty="0" smtClean="0"/>
          </a:p>
          <a:p>
            <a:pPr algn="r">
              <a:buNone/>
            </a:pPr>
            <a:r>
              <a:rPr lang="ar-JO" sz="3200" b="1" dirty="0" smtClean="0"/>
              <a:t>وجود نظام شكاوى يتضمن وسائل تفحص لأسباب عيوب الجودة وإتخاذ خطوات لمنع التكرار.</a:t>
            </a:r>
            <a:endParaRPr lang="en-US" sz="3200" b="1" dirty="0" smtClean="0"/>
          </a:p>
          <a:p>
            <a:endParaRPr lang="ar-JO"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9900"/>
                </a:solidFill>
              </a:rPr>
              <a:t>Certifying agencies</a:t>
            </a:r>
            <a:endParaRPr lang="ar-JO" dirty="0"/>
          </a:p>
        </p:txBody>
      </p:sp>
      <p:sp>
        <p:nvSpPr>
          <p:cNvPr id="3" name="Content Placeholder 2"/>
          <p:cNvSpPr>
            <a:spLocks noGrp="1"/>
          </p:cNvSpPr>
          <p:nvPr>
            <p:ph idx="1"/>
          </p:nvPr>
        </p:nvSpPr>
        <p:spPr/>
        <p:txBody>
          <a:bodyPr/>
          <a:lstStyle/>
          <a:p>
            <a:pPr algn="l" rtl="0">
              <a:defRPr/>
            </a:pPr>
            <a:r>
              <a:rPr lang="en-US" b="1" dirty="0" smtClean="0">
                <a:solidFill>
                  <a:schemeClr val="tx2"/>
                </a:solidFill>
              </a:rPr>
              <a:t>ICH.</a:t>
            </a:r>
            <a:r>
              <a:rPr lang="en-US" b="1" dirty="0" smtClean="0"/>
              <a:t> www.ich.org</a:t>
            </a:r>
          </a:p>
          <a:p>
            <a:pPr algn="l" rtl="0">
              <a:defRPr/>
            </a:pPr>
            <a:endParaRPr lang="en-US" sz="3600" b="1" dirty="0" smtClean="0"/>
          </a:p>
          <a:p>
            <a:pPr algn="l" rtl="0">
              <a:defRPr/>
            </a:pPr>
            <a:r>
              <a:rPr lang="en-US" b="1" dirty="0" smtClean="0"/>
              <a:t>WHO. www.who.int</a:t>
            </a:r>
          </a:p>
          <a:p>
            <a:pPr algn="l" rtl="0">
              <a:defRPr/>
            </a:pPr>
            <a:endParaRPr lang="en-US" b="1" dirty="0" smtClean="0"/>
          </a:p>
          <a:p>
            <a:pPr algn="l" rtl="0">
              <a:defRPr/>
            </a:pPr>
            <a:r>
              <a:rPr lang="en-US" b="1" dirty="0" smtClean="0">
                <a:solidFill>
                  <a:srgbClr val="FF00FF"/>
                </a:solidFill>
              </a:rPr>
              <a:t>US FDA.</a:t>
            </a:r>
            <a:r>
              <a:rPr lang="en-US" b="1" dirty="0" smtClean="0"/>
              <a:t> www.fda.gov</a:t>
            </a:r>
          </a:p>
          <a:p>
            <a:pPr algn="l" rtl="0">
              <a:defRPr/>
            </a:pPr>
            <a:endParaRPr lang="en-US" b="1" dirty="0" smtClean="0"/>
          </a:p>
          <a:p>
            <a:pPr algn="l" rtl="0">
              <a:defRPr/>
            </a:pPr>
            <a:r>
              <a:rPr lang="en-US" b="1" dirty="0" smtClean="0">
                <a:solidFill>
                  <a:schemeClr val="tx2"/>
                </a:solidFill>
              </a:rPr>
              <a:t>EU/EMEA.</a:t>
            </a:r>
            <a:r>
              <a:rPr lang="en-US" b="1" dirty="0" smtClean="0"/>
              <a:t> www.emea.europa.eu</a:t>
            </a:r>
          </a:p>
          <a:p>
            <a:pPr algn="l" rtl="0"/>
            <a:endParaRPr lang="ar-JO"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JO" b="1" dirty="0" smtClean="0"/>
              <a:t>الإنعكاسات المالية للمارسة الجيدة</a:t>
            </a:r>
            <a:endParaRPr lang="ar-JO" b="1" dirty="0"/>
          </a:p>
        </p:txBody>
      </p:sp>
      <p:sp>
        <p:nvSpPr>
          <p:cNvPr id="3" name="Content Placeholder 2"/>
          <p:cNvSpPr>
            <a:spLocks noGrp="1"/>
          </p:cNvSpPr>
          <p:nvPr>
            <p:ph idx="1"/>
          </p:nvPr>
        </p:nvSpPr>
        <p:spPr/>
        <p:txBody>
          <a:bodyPr>
            <a:normAutofit/>
          </a:bodyPr>
          <a:lstStyle/>
          <a:p>
            <a:pPr algn="r" rtl="1">
              <a:buFont typeface="Wingdings" pitchFamily="2" charset="2"/>
              <a:buChar char="v"/>
            </a:pPr>
            <a:r>
              <a:rPr lang="ar-JO" sz="3200" b="1" dirty="0" smtClean="0"/>
              <a:t>الممارسة الجيدة تعني: </a:t>
            </a:r>
          </a:p>
          <a:p>
            <a:pPr algn="r" rtl="1"/>
            <a:r>
              <a:rPr lang="ar-JO" sz="3200" b="1" dirty="0" smtClean="0"/>
              <a:t> قاعات إنتاج منظمة</a:t>
            </a:r>
          </a:p>
          <a:p>
            <a:pPr algn="r" rtl="1"/>
            <a:r>
              <a:rPr lang="ar-JO" sz="3200" b="1" dirty="0" smtClean="0"/>
              <a:t>نظام جودة فعال وقوي</a:t>
            </a:r>
          </a:p>
          <a:p>
            <a:pPr algn="r" rtl="1"/>
            <a:r>
              <a:rPr lang="ar-JO" sz="3200" b="1" dirty="0" smtClean="0"/>
              <a:t>تدفق مواد فعال</a:t>
            </a:r>
          </a:p>
          <a:p>
            <a:pPr algn="r" rtl="1"/>
            <a:r>
              <a:rPr lang="ar-JO" sz="3200" b="1" dirty="0" smtClean="0"/>
              <a:t>توثيق</a:t>
            </a:r>
          </a:p>
          <a:p>
            <a:pPr algn="r" rtl="1"/>
            <a:r>
              <a:rPr lang="ar-JO" sz="3200" b="1" dirty="0" smtClean="0"/>
              <a:t>عمليات إنتاج مضبوطة </a:t>
            </a:r>
          </a:p>
          <a:p>
            <a:pPr algn="r" rtl="1"/>
            <a:r>
              <a:rPr lang="ar-JO" sz="3200" b="1" dirty="0" smtClean="0"/>
              <a:t>مخازن منظمة ( ترتيب جيد وسجلات دقيقة )</a:t>
            </a:r>
            <a:endParaRPr lang="ar-JO" sz="3200" b="1"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الإنعكاسات المالية للمارسة الجيدة</a:t>
            </a:r>
            <a:endParaRPr lang="ar-JO" dirty="0"/>
          </a:p>
        </p:txBody>
      </p:sp>
      <p:sp>
        <p:nvSpPr>
          <p:cNvPr id="3" name="Content Placeholder 2"/>
          <p:cNvSpPr>
            <a:spLocks noGrp="1"/>
          </p:cNvSpPr>
          <p:nvPr>
            <p:ph idx="1"/>
          </p:nvPr>
        </p:nvSpPr>
        <p:spPr/>
        <p:txBody>
          <a:bodyPr>
            <a:normAutofit/>
          </a:bodyPr>
          <a:lstStyle/>
          <a:p>
            <a:pPr algn="r" rtl="1">
              <a:buFont typeface="Wingdings" pitchFamily="2" charset="2"/>
              <a:buChar char="v"/>
            </a:pPr>
            <a:r>
              <a:rPr lang="ar-JO" sz="3200" b="1" dirty="0" smtClean="0"/>
              <a:t>ينجم عن هذه الأوضاع:</a:t>
            </a:r>
          </a:p>
          <a:p>
            <a:pPr algn="r" rtl="1"/>
            <a:r>
              <a:rPr lang="ar-JO" sz="3200" b="1" dirty="0" smtClean="0"/>
              <a:t>هدر أقل </a:t>
            </a:r>
          </a:p>
          <a:p>
            <a:pPr algn="r" rtl="1"/>
            <a:r>
              <a:rPr lang="ar-JO" sz="3200" b="1" dirty="0" smtClean="0"/>
              <a:t>توالف أقل</a:t>
            </a:r>
          </a:p>
          <a:p>
            <a:pPr algn="r" rtl="1"/>
            <a:r>
              <a:rPr lang="ar-JO" sz="3200" b="1" dirty="0" smtClean="0"/>
              <a:t>خفض مدة الإنتاج</a:t>
            </a:r>
          </a:p>
          <a:p>
            <a:pPr algn="r" rtl="1"/>
            <a:r>
              <a:rPr lang="ar-JO" sz="3200" b="1" dirty="0" smtClean="0"/>
              <a:t>مرتجعات أقل</a:t>
            </a:r>
          </a:p>
          <a:p>
            <a:pPr algn="r" rtl="1"/>
            <a:r>
              <a:rPr lang="ar-JO" sz="3200" b="1" dirty="0" smtClean="0"/>
              <a:t>سمعة أفضل</a:t>
            </a:r>
          </a:p>
          <a:p>
            <a:pPr algn="r" rtl="1">
              <a:buFont typeface="Wingdings" pitchFamily="2" charset="2"/>
              <a:buChar char="q"/>
            </a:pPr>
            <a:r>
              <a:rPr lang="ar-JO" sz="3200" b="1" dirty="0" smtClean="0"/>
              <a:t>ينعكس هذا إيجاباً على الأداء المالي.</a:t>
            </a:r>
            <a:endParaRPr lang="ar-JO" sz="3200" b="1"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smtClean="0">
                <a:solidFill>
                  <a:srgbClr val="0070C0"/>
                </a:solidFill>
              </a:rPr>
              <a:t>و</a:t>
            </a:r>
            <a:r>
              <a:rPr lang="ar-JO" b="1" dirty="0" smtClean="0">
                <a:solidFill>
                  <a:srgbClr val="0070C0"/>
                </a:solidFill>
              </a:rPr>
              <a:t>قفة نقاشية </a:t>
            </a:r>
            <a:endParaRPr lang="ar-JO" b="1" dirty="0">
              <a:solidFill>
                <a:srgbClr val="0070C0"/>
              </a:solidFill>
            </a:endParaRPr>
          </a:p>
        </p:txBody>
      </p:sp>
      <p:sp>
        <p:nvSpPr>
          <p:cNvPr id="3" name="Content Placeholder 2"/>
          <p:cNvSpPr>
            <a:spLocks noGrp="1"/>
          </p:cNvSpPr>
          <p:nvPr>
            <p:ph idx="1"/>
          </p:nvPr>
        </p:nvSpPr>
        <p:spPr/>
        <p:txBody>
          <a:bodyPr>
            <a:normAutofit/>
          </a:bodyPr>
          <a:lstStyle/>
          <a:p>
            <a:pPr algn="r" rtl="1"/>
            <a:r>
              <a:rPr lang="ar-JO" sz="3200" b="1" dirty="0" smtClean="0">
                <a:solidFill>
                  <a:schemeClr val="tx2"/>
                </a:solidFill>
              </a:rPr>
              <a:t>عدد ثلاث أنواع من الهدر يتم خفضها بالتطبيق الناجح للمارسة الجيدة وكيف ؟..</a:t>
            </a:r>
            <a:endParaRPr lang="ar-JO" sz="3200" b="1" dirty="0">
              <a:solidFill>
                <a:schemeClr val="tx2"/>
              </a:solidFill>
            </a:endParaRP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أنظمة أخرى</a:t>
            </a:r>
            <a:endParaRPr lang="ar-JO" b="1" dirty="0"/>
          </a:p>
        </p:txBody>
      </p:sp>
      <p:sp>
        <p:nvSpPr>
          <p:cNvPr id="3" name="Content Placeholder 2"/>
          <p:cNvSpPr>
            <a:spLocks noGrp="1"/>
          </p:cNvSpPr>
          <p:nvPr>
            <p:ph idx="1"/>
          </p:nvPr>
        </p:nvSpPr>
        <p:spPr/>
        <p:txBody>
          <a:bodyPr/>
          <a:lstStyle/>
          <a:p>
            <a:pPr algn="l" rtl="0"/>
            <a:r>
              <a:rPr lang="en-US" b="1" dirty="0" smtClean="0">
                <a:solidFill>
                  <a:schemeClr val="accent6">
                    <a:lumMod val="50000"/>
                  </a:schemeClr>
                </a:solidFill>
              </a:rPr>
              <a:t>ISO</a:t>
            </a:r>
          </a:p>
          <a:p>
            <a:pPr algn="l" rtl="0"/>
            <a:r>
              <a:rPr lang="en-US" b="1" dirty="0" smtClean="0">
                <a:solidFill>
                  <a:schemeClr val="accent6">
                    <a:lumMod val="50000"/>
                  </a:schemeClr>
                </a:solidFill>
              </a:rPr>
              <a:t>HACCP</a:t>
            </a:r>
          </a:p>
          <a:p>
            <a:pPr algn="l" rtl="0"/>
            <a:r>
              <a:rPr lang="en-US" b="1" dirty="0" smtClean="0">
                <a:solidFill>
                  <a:schemeClr val="accent6">
                    <a:lumMod val="50000"/>
                  </a:schemeClr>
                </a:solidFill>
              </a:rPr>
              <a:t>TQM</a:t>
            </a:r>
          </a:p>
          <a:p>
            <a:pPr algn="l" rtl="0"/>
            <a:r>
              <a:rPr lang="en-US" b="1" dirty="0" smtClean="0">
                <a:solidFill>
                  <a:schemeClr val="accent6">
                    <a:lumMod val="50000"/>
                  </a:schemeClr>
                </a:solidFill>
              </a:rPr>
              <a:t>6 SIGMA</a:t>
            </a:r>
          </a:p>
          <a:p>
            <a:pPr algn="l" rtl="0"/>
            <a:r>
              <a:rPr lang="en-US" b="1" dirty="0" smtClean="0">
                <a:solidFill>
                  <a:schemeClr val="accent6">
                    <a:lumMod val="50000"/>
                  </a:schemeClr>
                </a:solidFill>
              </a:rPr>
              <a:t>LEAN</a:t>
            </a:r>
          </a:p>
          <a:p>
            <a:pPr algn="l" rtl="0"/>
            <a:r>
              <a:rPr lang="en-US" b="1" dirty="0" smtClean="0">
                <a:solidFill>
                  <a:schemeClr val="accent6">
                    <a:lumMod val="50000"/>
                  </a:schemeClr>
                </a:solidFill>
              </a:rPr>
              <a:t>KAIZEN</a:t>
            </a:r>
            <a:endParaRPr lang="ar-JO" b="1"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ChangeArrowheads="1"/>
          </p:cNvSpPr>
          <p:nvPr>
            <p:ph type="title"/>
          </p:nvPr>
        </p:nvSpPr>
        <p:spPr/>
        <p:txBody>
          <a:bodyPr/>
          <a:lstStyle/>
          <a:p>
            <a:pPr eaLnBrk="1" hangingPunct="1"/>
            <a:r>
              <a:rPr lang="en-US" b="1" dirty="0" smtClean="0"/>
              <a:t>ISO</a:t>
            </a:r>
          </a:p>
        </p:txBody>
      </p:sp>
      <p:sp>
        <p:nvSpPr>
          <p:cNvPr id="164867" name="Rectangle 3"/>
          <p:cNvSpPr>
            <a:spLocks noGrp="1" noChangeArrowheads="1"/>
          </p:cNvSpPr>
          <p:nvPr>
            <p:ph idx="1"/>
          </p:nvPr>
        </p:nvSpPr>
        <p:spPr/>
        <p:txBody>
          <a:bodyPr>
            <a:normAutofit/>
          </a:bodyPr>
          <a:lstStyle/>
          <a:p>
            <a:pPr algn="r" rtl="1" eaLnBrk="1" hangingPunct="1">
              <a:lnSpc>
                <a:spcPct val="80000"/>
              </a:lnSpc>
            </a:pPr>
            <a:r>
              <a:rPr lang="ar-SA" sz="1700" b="1" dirty="0" smtClean="0"/>
              <a:t> </a:t>
            </a:r>
            <a:r>
              <a:rPr lang="ar-SA" b="1" dirty="0" smtClean="0"/>
              <a:t>هي الأحرف الاولى من اسم المنظمة العالمية للتوحيد القياسي </a:t>
            </a:r>
            <a:br>
              <a:rPr lang="ar-SA" b="1" dirty="0" smtClean="0"/>
            </a:br>
            <a:r>
              <a:rPr lang="en-US" b="1" dirty="0" smtClean="0"/>
              <a:t>International Standardization Organization</a:t>
            </a:r>
            <a:r>
              <a:rPr lang="ar-SA" b="1" dirty="0" smtClean="0"/>
              <a:t> </a:t>
            </a:r>
            <a:endParaRPr lang="ar-JO" b="1" dirty="0" smtClean="0"/>
          </a:p>
          <a:p>
            <a:pPr algn="r" rtl="1" eaLnBrk="1" hangingPunct="1">
              <a:lnSpc>
                <a:spcPct val="80000"/>
              </a:lnSpc>
              <a:buFont typeface="Wingdings" pitchFamily="2" charset="2"/>
              <a:buChar char="í"/>
            </a:pPr>
            <a:r>
              <a:rPr lang="ar-SA" b="1" dirty="0" smtClean="0"/>
              <a:t>وهي منظمة دولية غير حكومية تأسست عام 1946م  </a:t>
            </a:r>
            <a:endParaRPr lang="ar-JO" b="1" dirty="0" smtClean="0"/>
          </a:p>
          <a:p>
            <a:pPr algn="r" rtl="1" eaLnBrk="1" hangingPunct="1">
              <a:lnSpc>
                <a:spcPct val="80000"/>
              </a:lnSpc>
              <a:buFont typeface="Wingdings" pitchFamily="2" charset="2"/>
              <a:buChar char="í"/>
            </a:pPr>
            <a:r>
              <a:rPr lang="ar-SA" b="1" dirty="0" smtClean="0"/>
              <a:t>مقرها جنيف، مكونة من إتحاد كونفدرالي لمنظمات التوحيد القياسي الوطنية من معظم دول العالم </a:t>
            </a:r>
            <a:endParaRPr lang="ar-JO" b="1" dirty="0" smtClean="0"/>
          </a:p>
          <a:p>
            <a:pPr algn="r" rtl="1" eaLnBrk="1" hangingPunct="1">
              <a:lnSpc>
                <a:spcPct val="80000"/>
              </a:lnSpc>
              <a:buFont typeface="Wingdings" pitchFamily="2" charset="2"/>
              <a:buChar char="í"/>
            </a:pPr>
            <a:r>
              <a:rPr lang="ar-SA" b="1" dirty="0" smtClean="0"/>
              <a:t>تضم في عضويتها 132 دولة </a:t>
            </a:r>
            <a:endParaRPr lang="en-US" b="1" dirty="0" smtClean="0"/>
          </a:p>
          <a:p>
            <a:pPr algn="r" rtl="1" eaLnBrk="1" hangingPunct="1">
              <a:lnSpc>
                <a:spcPct val="80000"/>
              </a:lnSpc>
              <a:buFont typeface="Wingdings" pitchFamily="2" charset="2"/>
              <a:buChar char="í"/>
            </a:pPr>
            <a:r>
              <a:rPr lang="ar-JO" b="1" dirty="0" smtClean="0"/>
              <a:t>وتقوم بإصدار مواصفات قياسية تغطي منتجات وعمليات إنتاجية.</a:t>
            </a:r>
          </a:p>
          <a:p>
            <a:pPr algn="r" rtl="1" eaLnBrk="1" hangingPunct="1">
              <a:lnSpc>
                <a:spcPct val="80000"/>
              </a:lnSpc>
              <a:buFont typeface="Wingdings" pitchFamily="2" charset="2"/>
              <a:buChar char="í"/>
            </a:pPr>
            <a:r>
              <a:rPr lang="ar-SA" b="1" dirty="0" smtClean="0"/>
              <a:t>إصدار أي مواصفة قياسية يحتاج إلى موافقة 75% من الأعضاء الذين يحق لهم التصويت </a:t>
            </a:r>
            <a:endParaRPr lang="ar-JO" b="1" dirty="0" smtClean="0"/>
          </a:p>
          <a:p>
            <a:pPr algn="r" rtl="1" eaLnBrk="1" hangingPunct="1">
              <a:lnSpc>
                <a:spcPct val="80000"/>
              </a:lnSpc>
              <a:buFont typeface="Wingdings" pitchFamily="2" charset="2"/>
              <a:buChar char="í"/>
            </a:pPr>
            <a:r>
              <a:rPr lang="ar-SA" b="1" dirty="0" smtClean="0"/>
              <a:t>الإصدار الأول لمجموعة المواصفات أيزو 9000 عام 1987م .</a:t>
            </a:r>
            <a:br>
              <a:rPr lang="ar-SA" b="1" dirty="0" smtClean="0"/>
            </a:br>
            <a:r>
              <a:rPr lang="ar-SA" sz="2600" b="1" dirty="0" smtClean="0"/>
              <a:t/>
            </a:r>
            <a:br>
              <a:rPr lang="ar-SA" sz="2600" b="1" dirty="0" smtClean="0"/>
            </a:br>
            <a:endParaRPr lang="en-US" sz="2600" b="1" dirty="0" smtClean="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p:txBody>
          <a:bodyPr/>
          <a:lstStyle/>
          <a:p>
            <a:pPr eaLnBrk="1" hangingPunct="1"/>
            <a:r>
              <a:rPr lang="en-US" b="1" dirty="0" smtClean="0"/>
              <a:t>ISO</a:t>
            </a:r>
          </a:p>
        </p:txBody>
      </p:sp>
      <p:sp>
        <p:nvSpPr>
          <p:cNvPr id="165891" name="Rectangle 3"/>
          <p:cNvSpPr>
            <a:spLocks noGrp="1" noChangeArrowheads="1"/>
          </p:cNvSpPr>
          <p:nvPr>
            <p:ph idx="1"/>
          </p:nvPr>
        </p:nvSpPr>
        <p:spPr>
          <a:xfrm>
            <a:off x="0" y="1600200"/>
            <a:ext cx="8686800" cy="4525963"/>
          </a:xfrm>
        </p:spPr>
        <p:txBody>
          <a:bodyPr>
            <a:normAutofit fontScale="92500" lnSpcReduction="20000"/>
          </a:bodyPr>
          <a:lstStyle/>
          <a:p>
            <a:pPr marL="609600" indent="-609600" algn="r" rtl="1" eaLnBrk="1" hangingPunct="1">
              <a:lnSpc>
                <a:spcPct val="80000"/>
              </a:lnSpc>
            </a:pPr>
            <a:r>
              <a:rPr lang="ar-SA" sz="3500" b="1" dirty="0" smtClean="0"/>
              <a:t>الدور الذي تقوم به هذه المنظمة </a:t>
            </a:r>
            <a:r>
              <a:rPr lang="ar-JO" sz="3500" b="1" dirty="0" smtClean="0"/>
              <a:t>:</a:t>
            </a:r>
            <a:r>
              <a:rPr lang="ar-SA" sz="3500" b="1" dirty="0" smtClean="0"/>
              <a:t/>
            </a:r>
            <a:br>
              <a:rPr lang="ar-SA" sz="3500" b="1" dirty="0" smtClean="0"/>
            </a:br>
            <a:endParaRPr lang="ar-JO" sz="3500" b="1" dirty="0" smtClean="0"/>
          </a:p>
          <a:p>
            <a:pPr marL="609600" indent="-609600" algn="r" rtl="1" eaLnBrk="1" hangingPunct="1">
              <a:lnSpc>
                <a:spcPct val="80000"/>
              </a:lnSpc>
              <a:buFont typeface="Wingdings" pitchFamily="2" charset="2"/>
              <a:buAutoNum type="arabicPeriod"/>
            </a:pPr>
            <a:r>
              <a:rPr lang="ar-SA" sz="3500" b="1" dirty="0" smtClean="0"/>
              <a:t> إصدار المواصفات القياسية العالمية و</a:t>
            </a:r>
            <a:r>
              <a:rPr lang="ar-JO" sz="3500" b="1" dirty="0" smtClean="0"/>
              <a:t>ت</a:t>
            </a:r>
            <a:r>
              <a:rPr lang="ar-SA" sz="3500" b="1" dirty="0" smtClean="0"/>
              <a:t>حديثها </a:t>
            </a:r>
            <a:r>
              <a:rPr lang="ar-JO" sz="3500" b="1" dirty="0" smtClean="0"/>
              <a:t>وتطبق على ا</a:t>
            </a:r>
            <a:r>
              <a:rPr lang="ar-SA" sz="3500" b="1" dirty="0" smtClean="0"/>
              <a:t>لمواد الخام والمنتجات والعمليات الإنتاجية </a:t>
            </a:r>
            <a:r>
              <a:rPr lang="ar-JO" sz="3500" b="1" dirty="0" smtClean="0"/>
              <a:t>و</a:t>
            </a:r>
            <a:r>
              <a:rPr lang="ar-SA" sz="3500" b="1" dirty="0" smtClean="0"/>
              <a:t>الخدمية وعمليات التفتيش . </a:t>
            </a:r>
            <a:endParaRPr lang="ar-JO" sz="3500" b="1" dirty="0" smtClean="0"/>
          </a:p>
          <a:p>
            <a:pPr marL="609600" indent="-609600" algn="r" rtl="1" eaLnBrk="1" hangingPunct="1">
              <a:lnSpc>
                <a:spcPct val="80000"/>
              </a:lnSpc>
              <a:buFont typeface="Wingdings" pitchFamily="2" charset="2"/>
              <a:buAutoNum type="arabicPeriod"/>
            </a:pPr>
            <a:r>
              <a:rPr lang="ar-SA" sz="3500" b="1" dirty="0" smtClean="0"/>
              <a:t> تطوير وتحديث عمليات التوحيد القياسي .</a:t>
            </a:r>
            <a:br>
              <a:rPr lang="ar-SA" sz="3500" b="1" dirty="0" smtClean="0"/>
            </a:br>
            <a:endParaRPr lang="ar-JO" sz="3500" b="1" dirty="0" smtClean="0"/>
          </a:p>
          <a:p>
            <a:pPr marL="609600" indent="-609600" algn="r" rtl="1" eaLnBrk="1" hangingPunct="1">
              <a:lnSpc>
                <a:spcPct val="80000"/>
              </a:lnSpc>
              <a:buFont typeface="Wingdings" pitchFamily="2" charset="2"/>
              <a:buAutoNum type="arabicPeriod"/>
            </a:pPr>
            <a:r>
              <a:rPr lang="ar-SA" sz="3500" b="1" dirty="0" smtClean="0"/>
              <a:t>ضمان سهولة التبادل التجاري للمنتجات والخدمات بين دول العالم </a:t>
            </a:r>
            <a:br>
              <a:rPr lang="ar-SA" sz="3500" b="1" dirty="0" smtClean="0"/>
            </a:br>
            <a:r>
              <a:rPr lang="ar-SA" sz="3500" b="1" dirty="0" smtClean="0"/>
              <a:t> </a:t>
            </a:r>
          </a:p>
          <a:p>
            <a:pPr marL="609600" indent="-609600" eaLnBrk="1" hangingPunct="1">
              <a:lnSpc>
                <a:spcPct val="80000"/>
              </a:lnSpc>
              <a:buFont typeface="Wingdings" pitchFamily="2" charset="2"/>
              <a:buNone/>
            </a:pPr>
            <a:r>
              <a:rPr lang="ar-SA" sz="3500" b="1" dirty="0" smtClean="0"/>
              <a:t/>
            </a:r>
            <a:br>
              <a:rPr lang="ar-SA" sz="3500" b="1" dirty="0" smtClean="0"/>
            </a:br>
            <a:r>
              <a:rPr lang="ar-SA" sz="3500" b="1" dirty="0" smtClean="0"/>
              <a:t/>
            </a:r>
            <a:br>
              <a:rPr lang="ar-SA" sz="3500" b="1" dirty="0" smtClean="0"/>
            </a:br>
            <a:endParaRPr lang="en-US" sz="3500" b="1" dirty="0" smtClean="0"/>
          </a:p>
          <a:p>
            <a:pPr marL="609600" indent="-609600" eaLnBrk="1" hangingPunct="1">
              <a:lnSpc>
                <a:spcPct val="80000"/>
              </a:lnSpc>
            </a:pPr>
            <a:endParaRPr lang="en-US" sz="2800" b="1" dirty="0" smtClean="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p:txBody>
          <a:bodyPr/>
          <a:lstStyle/>
          <a:p>
            <a:pPr eaLnBrk="1" hangingPunct="1"/>
            <a:r>
              <a:rPr lang="en-US" b="1" dirty="0" smtClean="0"/>
              <a:t>ISO</a:t>
            </a:r>
          </a:p>
        </p:txBody>
      </p:sp>
      <p:sp>
        <p:nvSpPr>
          <p:cNvPr id="166915" name="Rectangle 3"/>
          <p:cNvSpPr>
            <a:spLocks noGrp="1" noChangeArrowheads="1"/>
          </p:cNvSpPr>
          <p:nvPr>
            <p:ph idx="1"/>
          </p:nvPr>
        </p:nvSpPr>
        <p:spPr/>
        <p:txBody>
          <a:bodyPr/>
          <a:lstStyle/>
          <a:p>
            <a:pPr algn="r" rtl="1" eaLnBrk="1" hangingPunct="1">
              <a:buNone/>
            </a:pPr>
            <a:r>
              <a:rPr lang="ar-SA" b="1" dirty="0" smtClean="0"/>
              <a:t/>
            </a:r>
            <a:br>
              <a:rPr lang="ar-SA" b="1" dirty="0" smtClean="0"/>
            </a:br>
            <a:r>
              <a:rPr lang="ar-SA" sz="3200" b="1" dirty="0" smtClean="0"/>
              <a:t>تتكون المواصفات القياسية الدولية من خمس مواصفات خاصة بإدارة وتأكيد الجودة ، وهي : </a:t>
            </a:r>
            <a:br>
              <a:rPr lang="ar-SA" sz="3200" b="1" dirty="0" smtClean="0"/>
            </a:br>
            <a:r>
              <a:rPr lang="ar-SA" sz="3200" b="1" dirty="0" smtClean="0"/>
              <a:t>ـ أيزو 9000 : وهي المرشد الذي يحدد مجالات تطبيق كلاً من أيزو 9001 وأيزو 9002 وأيزو 9003 .</a:t>
            </a:r>
            <a:br>
              <a:rPr lang="ar-SA" sz="3200" b="1" dirty="0" smtClean="0"/>
            </a:br>
            <a:endParaRPr lang="en-US" sz="3200" b="1" dirty="0" smtClean="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p:txBody>
          <a:bodyPr/>
          <a:lstStyle/>
          <a:p>
            <a:pPr eaLnBrk="1" hangingPunct="1"/>
            <a:r>
              <a:rPr lang="en-US" b="1" dirty="0" smtClean="0"/>
              <a:t>ISO</a:t>
            </a:r>
          </a:p>
        </p:txBody>
      </p:sp>
      <p:sp>
        <p:nvSpPr>
          <p:cNvPr id="167939" name="Rectangle 3"/>
          <p:cNvSpPr>
            <a:spLocks noGrp="1" noChangeArrowheads="1"/>
          </p:cNvSpPr>
          <p:nvPr>
            <p:ph idx="1"/>
          </p:nvPr>
        </p:nvSpPr>
        <p:spPr/>
        <p:txBody>
          <a:bodyPr>
            <a:normAutofit/>
          </a:bodyPr>
          <a:lstStyle/>
          <a:p>
            <a:pPr algn="r" rtl="1" eaLnBrk="1" hangingPunct="1"/>
            <a:r>
              <a:rPr lang="ar-SA" sz="3200" b="1" dirty="0" smtClean="0"/>
              <a:t>أيزو 9001: تتضمن ما يجب أن يكون عليه نظام الجودة في الشركات الإنتاجية أو الخدمية التي يبدأ عملها بالتصميم وينتهي بخدمة ما بعد البيع ، وتضم 20 عنصراً من عناصر الجودة .</a:t>
            </a:r>
            <a:br>
              <a:rPr lang="ar-SA" sz="3200" b="1" dirty="0" smtClean="0"/>
            </a:br>
            <a:r>
              <a:rPr lang="ar-JO" sz="3200" b="1" dirty="0" smtClean="0"/>
              <a:t>- </a:t>
            </a:r>
            <a:r>
              <a:rPr lang="ar-SA" sz="3200" b="1" dirty="0" smtClean="0"/>
              <a:t>وتبرز في هذه المواصفة أهمية تصميم المنتج الذي أصبح حيوياً للمستهلكين الذي يتطلبون منتجات بلا أخطار </a:t>
            </a:r>
            <a:endParaRPr lang="en-US" sz="32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a:t>
            </a:r>
            <a:endParaRPr lang="ar-JO" b="1" dirty="0"/>
          </a:p>
        </p:txBody>
      </p:sp>
      <p:sp>
        <p:nvSpPr>
          <p:cNvPr id="3" name="Content Placeholder 2"/>
          <p:cNvSpPr>
            <a:spLocks noGrp="1"/>
          </p:cNvSpPr>
          <p:nvPr>
            <p:ph idx="1"/>
          </p:nvPr>
        </p:nvSpPr>
        <p:spPr/>
        <p:txBody>
          <a:bodyPr/>
          <a:lstStyle/>
          <a:p>
            <a:r>
              <a:rPr lang="en-US" sz="3200" b="1" dirty="0" smtClean="0"/>
              <a:t>What is Good Manufacturing Practice ?</a:t>
            </a:r>
          </a:p>
          <a:p>
            <a:pPr algn="r" rtl="1"/>
            <a:r>
              <a:rPr lang="ar-JO" sz="3200" b="1" dirty="0" smtClean="0"/>
              <a:t> ما هي ممارسة التصنيع الجيد (</a:t>
            </a:r>
            <a:r>
              <a:rPr lang="en-US" sz="3200" b="1" dirty="0" smtClean="0"/>
              <a:t>GMP</a:t>
            </a:r>
            <a:r>
              <a:rPr lang="ar-JO" sz="3200" b="1" dirty="0" smtClean="0"/>
              <a:t>)؟.</a:t>
            </a:r>
            <a:endParaRPr lang="en-US" sz="3200" b="1" dirty="0" smtClean="0"/>
          </a:p>
          <a:p>
            <a:endParaRPr lang="ar-JO" b="1"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ChangeArrowheads="1"/>
          </p:cNvSpPr>
          <p:nvPr>
            <p:ph type="title"/>
          </p:nvPr>
        </p:nvSpPr>
        <p:spPr/>
        <p:txBody>
          <a:bodyPr/>
          <a:lstStyle/>
          <a:p>
            <a:pPr eaLnBrk="1" hangingPunct="1"/>
            <a:r>
              <a:rPr lang="en-US" b="1" dirty="0" smtClean="0"/>
              <a:t>ISO</a:t>
            </a:r>
          </a:p>
        </p:txBody>
      </p:sp>
      <p:sp>
        <p:nvSpPr>
          <p:cNvPr id="168963" name="Rectangle 3"/>
          <p:cNvSpPr>
            <a:spLocks noGrp="1" noChangeArrowheads="1"/>
          </p:cNvSpPr>
          <p:nvPr>
            <p:ph idx="1"/>
          </p:nvPr>
        </p:nvSpPr>
        <p:spPr/>
        <p:txBody>
          <a:bodyPr/>
          <a:lstStyle/>
          <a:p>
            <a:pPr algn="r" rtl="1" eaLnBrk="1" hangingPunct="1">
              <a:lnSpc>
                <a:spcPct val="90000"/>
              </a:lnSpc>
            </a:pPr>
            <a:r>
              <a:rPr lang="ar-SA" sz="3200" b="1" dirty="0" smtClean="0"/>
              <a:t>ـ أيزو 9002 ـ تتضمن ما يجب أن يكون عليه نظام الجودة في الشركات الأنتاجية أو الخدمية التي يقتصر عملها على </a:t>
            </a:r>
            <a:r>
              <a:rPr lang="ar-JO" sz="3200" b="1" dirty="0" smtClean="0"/>
              <a:t>الإ</a:t>
            </a:r>
            <a:r>
              <a:rPr lang="ar-SA" sz="3200" b="1" dirty="0" smtClean="0"/>
              <a:t>نتاج والت</a:t>
            </a:r>
            <a:r>
              <a:rPr lang="ar-JO" sz="3200" b="1" dirty="0" smtClean="0"/>
              <a:t>جميع</a:t>
            </a:r>
            <a:r>
              <a:rPr lang="ar-SA" sz="3200" b="1" dirty="0" smtClean="0"/>
              <a:t> دون التصميم أو خدمة ما بعد البيع وتضم 18 عنصراً من عناصر الجودة . </a:t>
            </a:r>
            <a:endParaRPr lang="ar-JO" sz="3200" b="1" dirty="0" smtClean="0"/>
          </a:p>
          <a:p>
            <a:pPr algn="r" rtl="1" eaLnBrk="1" hangingPunct="1">
              <a:lnSpc>
                <a:spcPct val="90000"/>
              </a:lnSpc>
            </a:pPr>
            <a:r>
              <a:rPr lang="ar-SA" sz="3200" b="1" dirty="0" smtClean="0"/>
              <a:t>المنتجات والخدمات في هذه المواصفة تكون قد صممت وفحصت وسوقت ، لذلك تهتم هذه المواصفة بالمحافظة على نظم الجودة القائمة بدلاً من تطوير نظم جودة لمنتجات جديدة . </a:t>
            </a:r>
          </a:p>
          <a:p>
            <a:pPr eaLnBrk="1" hangingPunct="1">
              <a:lnSpc>
                <a:spcPct val="90000"/>
              </a:lnSpc>
              <a:buFont typeface="Wingdings" pitchFamily="2" charset="2"/>
              <a:buNone/>
            </a:pPr>
            <a:endParaRPr lang="ar-SA" b="1" dirty="0" smtClean="0"/>
          </a:p>
          <a:p>
            <a:pPr eaLnBrk="1" hangingPunct="1">
              <a:lnSpc>
                <a:spcPct val="90000"/>
              </a:lnSpc>
              <a:buFont typeface="Wingdings" pitchFamily="2" charset="2"/>
              <a:buNone/>
            </a:pPr>
            <a:endParaRPr lang="en-US" dirty="0" smtClean="0"/>
          </a:p>
          <a:p>
            <a:pPr eaLnBrk="1" hangingPunct="1">
              <a:lnSpc>
                <a:spcPct val="90000"/>
              </a:lnSpc>
            </a:pPr>
            <a:endParaRPr lang="en-US" dirty="0" smtClean="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p:txBody>
          <a:bodyPr/>
          <a:lstStyle/>
          <a:p>
            <a:pPr eaLnBrk="1" hangingPunct="1"/>
            <a:r>
              <a:rPr lang="en-US" b="1" dirty="0" smtClean="0"/>
              <a:t>ISO</a:t>
            </a:r>
          </a:p>
        </p:txBody>
      </p:sp>
      <p:sp>
        <p:nvSpPr>
          <p:cNvPr id="169987" name="Rectangle 3"/>
          <p:cNvSpPr>
            <a:spLocks noGrp="1" noChangeArrowheads="1"/>
          </p:cNvSpPr>
          <p:nvPr>
            <p:ph idx="1"/>
          </p:nvPr>
        </p:nvSpPr>
        <p:spPr/>
        <p:txBody>
          <a:bodyPr/>
          <a:lstStyle/>
          <a:p>
            <a:pPr algn="r" rtl="1" eaLnBrk="1" hangingPunct="1">
              <a:lnSpc>
                <a:spcPct val="90000"/>
              </a:lnSpc>
            </a:pPr>
            <a:r>
              <a:rPr lang="ar-SA" b="1" dirty="0" smtClean="0"/>
              <a:t> </a:t>
            </a:r>
            <a:r>
              <a:rPr lang="ar-SA" sz="3200" b="1" dirty="0" smtClean="0"/>
              <a:t>أيزو 9003: تخص الشركات التي لا تحتاج لنظم جودة شاملة لأنها لا تعمل بال</a:t>
            </a:r>
            <a:r>
              <a:rPr lang="ar-JO" sz="3200" b="1" dirty="0" smtClean="0"/>
              <a:t>إ</a:t>
            </a:r>
            <a:r>
              <a:rPr lang="ar-SA" sz="3200" b="1" dirty="0" smtClean="0"/>
              <a:t>نتاج أو تقديم الخدمة وإنما يقتصر عملها على الفحص والتفتيش وال</a:t>
            </a:r>
            <a:r>
              <a:rPr lang="ar-JO" sz="3200" b="1" dirty="0" smtClean="0"/>
              <a:t>إ</a:t>
            </a:r>
            <a:r>
              <a:rPr lang="ar-SA" sz="3200" b="1" dirty="0" smtClean="0"/>
              <a:t>ختبار ، مثال ذلك موردو البضائع الذين يقتصر عملهم على فحص و</a:t>
            </a:r>
            <a:r>
              <a:rPr lang="ar-JO" sz="3200" b="1" dirty="0" smtClean="0"/>
              <a:t>إ</a:t>
            </a:r>
            <a:r>
              <a:rPr lang="ar-SA" sz="3200" b="1" dirty="0" smtClean="0"/>
              <a:t>ختبار منتجات جاهزة وردت إليهم من مصانع تطبق نظم الجودة الشاملة .</a:t>
            </a:r>
            <a:r>
              <a:rPr lang="ar-SA" b="1" dirty="0" smtClean="0"/>
              <a:t/>
            </a:r>
            <a:br>
              <a:rPr lang="ar-SA" b="1" dirty="0" smtClean="0"/>
            </a:br>
            <a:endParaRPr lang="en-US" dirty="0" smtClean="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ChangeArrowheads="1"/>
          </p:cNvSpPr>
          <p:nvPr>
            <p:ph type="title"/>
          </p:nvPr>
        </p:nvSpPr>
        <p:spPr/>
        <p:txBody>
          <a:bodyPr/>
          <a:lstStyle/>
          <a:p>
            <a:pPr eaLnBrk="1" hangingPunct="1"/>
            <a:r>
              <a:rPr lang="en-US" b="1" dirty="0" smtClean="0"/>
              <a:t>ISO</a:t>
            </a:r>
          </a:p>
        </p:txBody>
      </p:sp>
      <p:sp>
        <p:nvSpPr>
          <p:cNvPr id="171011" name="Rectangle 3"/>
          <p:cNvSpPr>
            <a:spLocks noGrp="1" noChangeArrowheads="1"/>
          </p:cNvSpPr>
          <p:nvPr>
            <p:ph idx="1"/>
          </p:nvPr>
        </p:nvSpPr>
        <p:spPr/>
        <p:txBody>
          <a:bodyPr/>
          <a:lstStyle/>
          <a:p>
            <a:pPr algn="r" rtl="1" eaLnBrk="1" hangingPunct="1"/>
            <a:r>
              <a:rPr lang="ar-SA" sz="3200" b="1" dirty="0" smtClean="0"/>
              <a:t>ـ أيزو 9004 : تحدد عناصر ومكونات نظام الجودة وتعتبر المرشد الذي يحدد كيفية إدارة الجودة وهي بذلك تختلف جذرياً عن المواصفات 9001 و9002 و9003 في أن الأخيرة تعاقدية أو تتضمن صيغة إلتزام من المورد أو المصنع تجاه العميل ، والصفة التعاقدية هنا تفرض الحصول على شهادة </a:t>
            </a:r>
            <a:endParaRPr lang="ar-JO" sz="3200" b="1" dirty="0" smtClean="0"/>
          </a:p>
          <a:p>
            <a:pPr algn="r" rtl="1" eaLnBrk="1" hangingPunct="1"/>
            <a:r>
              <a:rPr lang="ar-SA" sz="3200" b="1" dirty="0" smtClean="0"/>
              <a:t>أما المواصفة 9004 فهي إرشادية . </a:t>
            </a:r>
          </a:p>
          <a:p>
            <a:pPr eaLnBrk="1" hangingPunct="1">
              <a:buFont typeface="Wingdings" pitchFamily="2" charset="2"/>
              <a:buNone/>
            </a:pPr>
            <a:endParaRPr lang="en-US" dirty="0" smtClean="0"/>
          </a:p>
          <a:p>
            <a:pPr eaLnBrk="1" hangingPunct="1">
              <a:buFont typeface="Wingdings" pitchFamily="2" charset="2"/>
              <a:buNone/>
            </a:pPr>
            <a:endParaRPr lang="en-US" dirty="0" smtClean="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Grp="1" noChangeArrowheads="1"/>
          </p:cNvSpPr>
          <p:nvPr>
            <p:ph type="title"/>
          </p:nvPr>
        </p:nvSpPr>
        <p:spPr/>
        <p:txBody>
          <a:bodyPr/>
          <a:lstStyle/>
          <a:p>
            <a:pPr eaLnBrk="1" hangingPunct="1"/>
            <a:r>
              <a:rPr lang="ar-JO" sz="5400" b="1" smtClean="0"/>
              <a:t>هاسيب </a:t>
            </a:r>
            <a:r>
              <a:rPr lang="en-US" sz="5400" b="1" smtClean="0"/>
              <a:t>HACCP</a:t>
            </a:r>
            <a:r>
              <a:rPr lang="ar-JO" smtClean="0"/>
              <a:t> </a:t>
            </a:r>
            <a:endParaRPr lang="en-US" smtClean="0"/>
          </a:p>
        </p:txBody>
      </p:sp>
      <p:sp>
        <p:nvSpPr>
          <p:cNvPr id="210947" name="Rectangle 3"/>
          <p:cNvSpPr>
            <a:spLocks noGrp="1" noChangeArrowheads="1"/>
          </p:cNvSpPr>
          <p:nvPr>
            <p:ph idx="1"/>
          </p:nvPr>
        </p:nvSpPr>
        <p:spPr/>
        <p:txBody>
          <a:bodyPr>
            <a:normAutofit/>
          </a:bodyPr>
          <a:lstStyle/>
          <a:p>
            <a:pPr algn="r" rtl="1" eaLnBrk="1" hangingPunct="1">
              <a:lnSpc>
                <a:spcPct val="90000"/>
              </a:lnSpc>
            </a:pPr>
            <a:r>
              <a:rPr lang="ar-JO" sz="3200" b="1" dirty="0" smtClean="0"/>
              <a:t>وهو نظام جودة خاص بالصناعات الغذائية.</a:t>
            </a:r>
          </a:p>
          <a:p>
            <a:pPr algn="r" rtl="1" eaLnBrk="1" hangingPunct="1">
              <a:lnSpc>
                <a:spcPct val="90000"/>
              </a:lnSpc>
            </a:pPr>
            <a:r>
              <a:rPr lang="ar-JO" sz="3200" b="1" dirty="0" smtClean="0"/>
              <a:t>ويهدف إلى ضمان جودة المنتجات الغذائية لضمان تجنب تعرض مستهلكيها لمخاطر صحية.</a:t>
            </a:r>
          </a:p>
          <a:p>
            <a:pPr algn="r" rtl="1" eaLnBrk="1" hangingPunct="1">
              <a:lnSpc>
                <a:spcPct val="90000"/>
              </a:lnSpc>
            </a:pPr>
            <a:r>
              <a:rPr lang="ar-JO" sz="3200" b="1" dirty="0" smtClean="0"/>
              <a:t>من خلال الرقابة العلمية على:</a:t>
            </a:r>
          </a:p>
          <a:p>
            <a:pPr algn="r" rtl="1" eaLnBrk="1" hangingPunct="1">
              <a:lnSpc>
                <a:spcPct val="90000"/>
              </a:lnSpc>
              <a:buFont typeface="Wingdings" pitchFamily="2" charset="2"/>
              <a:buChar char="v"/>
            </a:pPr>
            <a:r>
              <a:rPr lang="ar-JO" sz="3200" b="1" dirty="0" smtClean="0"/>
              <a:t> المواد الخام </a:t>
            </a:r>
          </a:p>
          <a:p>
            <a:pPr algn="r" rtl="1" eaLnBrk="1" hangingPunct="1">
              <a:lnSpc>
                <a:spcPct val="90000"/>
              </a:lnSpc>
              <a:buFont typeface="Wingdings" pitchFamily="2" charset="2"/>
              <a:buChar char="v"/>
            </a:pPr>
            <a:r>
              <a:rPr lang="ar-JO" sz="3200" b="1" dirty="0" smtClean="0"/>
              <a:t>وعمليات التصنيع </a:t>
            </a:r>
          </a:p>
          <a:p>
            <a:pPr algn="r" rtl="1" eaLnBrk="1" hangingPunct="1">
              <a:lnSpc>
                <a:spcPct val="90000"/>
              </a:lnSpc>
              <a:buFont typeface="Wingdings" pitchFamily="2" charset="2"/>
              <a:buChar char="v"/>
            </a:pPr>
            <a:r>
              <a:rPr lang="ar-JO" sz="3200" b="1" dirty="0" smtClean="0"/>
              <a:t>والمنتجات النهائية.</a:t>
            </a:r>
          </a:p>
          <a:p>
            <a:pPr algn="r" rtl="1" eaLnBrk="1" hangingPunct="1">
              <a:lnSpc>
                <a:spcPct val="90000"/>
              </a:lnSpc>
              <a:buFont typeface="Wingdings" pitchFamily="2" charset="2"/>
              <a:buNone/>
            </a:pPr>
            <a:r>
              <a:rPr lang="ar-JO" sz="3200" b="1" dirty="0" smtClean="0"/>
              <a:t>  </a:t>
            </a:r>
            <a:r>
              <a:rPr lang="en-US" sz="2800" b="1" dirty="0" smtClean="0"/>
              <a:t>Hazard Analysis of Critical Control Points       </a:t>
            </a: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2"/>
          <p:cNvSpPr>
            <a:spLocks noGrp="1" noChangeArrowheads="1"/>
          </p:cNvSpPr>
          <p:nvPr>
            <p:ph type="title"/>
          </p:nvPr>
        </p:nvSpPr>
        <p:spPr/>
        <p:txBody>
          <a:bodyPr/>
          <a:lstStyle/>
          <a:p>
            <a:pPr eaLnBrk="1" hangingPunct="1"/>
            <a:r>
              <a:rPr lang="en-US" sz="5400" b="1" smtClean="0"/>
              <a:t>HACCP Approach</a:t>
            </a:r>
            <a:r>
              <a:rPr lang="en-US" sz="3600" b="1" smtClean="0"/>
              <a:t>1</a:t>
            </a:r>
          </a:p>
        </p:txBody>
      </p:sp>
      <p:sp>
        <p:nvSpPr>
          <p:cNvPr id="211971" name="Rectangle 3"/>
          <p:cNvSpPr>
            <a:spLocks noGrp="1" noChangeArrowheads="1"/>
          </p:cNvSpPr>
          <p:nvPr>
            <p:ph idx="1"/>
          </p:nvPr>
        </p:nvSpPr>
        <p:spPr/>
        <p:txBody>
          <a:bodyPr>
            <a:normAutofit/>
          </a:bodyPr>
          <a:lstStyle/>
          <a:p>
            <a:pPr algn="r" rtl="1" eaLnBrk="1" hangingPunct="1">
              <a:lnSpc>
                <a:spcPct val="90000"/>
              </a:lnSpc>
              <a:buFont typeface="Wingdings" pitchFamily="2" charset="2"/>
              <a:buNone/>
            </a:pPr>
            <a:r>
              <a:rPr lang="ar-JO" sz="3200" b="1" dirty="0" smtClean="0"/>
              <a:t>تقوم فكرة الهاسب على تحديد عدد من النقاط ( المحطات ) في عملية الإنتاج – تعرف نقاط السيطرة الحرجة </a:t>
            </a:r>
            <a:r>
              <a:rPr lang="en-US" sz="3200" b="1" dirty="0" smtClean="0"/>
              <a:t>CCP</a:t>
            </a:r>
            <a:r>
              <a:rPr lang="ar-JO" sz="3200" b="1" dirty="0" smtClean="0"/>
              <a:t> - حيث يتوقع حدوث تلوث ووقوع إنتهاكات لسلامة المنتج الغذائي:</a:t>
            </a:r>
          </a:p>
          <a:p>
            <a:pPr algn="r" rtl="1" eaLnBrk="1" hangingPunct="1">
              <a:lnSpc>
                <a:spcPct val="90000"/>
              </a:lnSpc>
            </a:pPr>
            <a:r>
              <a:rPr lang="ar-JO" sz="3200" b="1" dirty="0" smtClean="0"/>
              <a:t>عندما يتم تخطي مستويات حرجة يجب إتخاذ أجراء وتوثيق القراءات. </a:t>
            </a:r>
          </a:p>
          <a:p>
            <a:pPr algn="r" rtl="1" eaLnBrk="1" hangingPunct="1">
              <a:lnSpc>
                <a:spcPct val="90000"/>
              </a:lnSpc>
            </a:pPr>
            <a:r>
              <a:rPr lang="ar-JO" sz="3200" b="1" dirty="0" smtClean="0"/>
              <a:t>ويتم هذا وفق خطة معتمدة من قبل طرف ثالث مستقل ومبنية على أسس الهاسب.</a:t>
            </a:r>
            <a:endParaRPr lang="en-US" sz="3200" b="1" dirty="0" smtClean="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Grp="1" noChangeArrowheads="1"/>
          </p:cNvSpPr>
          <p:nvPr>
            <p:ph type="title"/>
          </p:nvPr>
        </p:nvSpPr>
        <p:spPr/>
        <p:txBody>
          <a:bodyPr/>
          <a:lstStyle/>
          <a:p>
            <a:pPr eaLnBrk="1" hangingPunct="1"/>
            <a:r>
              <a:rPr lang="en-US" sz="5400" b="1" smtClean="0"/>
              <a:t>HACCP Approach</a:t>
            </a:r>
            <a:r>
              <a:rPr lang="en-US" sz="3600" b="1" smtClean="0"/>
              <a:t>2</a:t>
            </a:r>
          </a:p>
        </p:txBody>
      </p:sp>
      <p:sp>
        <p:nvSpPr>
          <p:cNvPr id="212995" name="Rectangle 3"/>
          <p:cNvSpPr>
            <a:spLocks noGrp="1" noChangeArrowheads="1"/>
          </p:cNvSpPr>
          <p:nvPr>
            <p:ph idx="1"/>
          </p:nvPr>
        </p:nvSpPr>
        <p:spPr/>
        <p:txBody>
          <a:bodyPr/>
          <a:lstStyle/>
          <a:p>
            <a:pPr eaLnBrk="1" hangingPunct="1">
              <a:buFont typeface="Wingdings" pitchFamily="2" charset="2"/>
              <a:buNone/>
            </a:pPr>
            <a:endParaRPr lang="en-US" dirty="0" smtClean="0"/>
          </a:p>
          <a:p>
            <a:pPr algn="r" rtl="1" eaLnBrk="1" hangingPunct="1"/>
            <a:r>
              <a:rPr lang="ar-JO" sz="3200" b="1" dirty="0" smtClean="0"/>
              <a:t>يُبنى برنامج الهاسب خصيصاً لخدمة عملية إنتاج محددة ويتطلب  تحليل مفصل لكل مرحلة من عملية التصنيع في المصنع.</a:t>
            </a:r>
          </a:p>
          <a:p>
            <a:pPr algn="r" rtl="1" eaLnBrk="1" hangingPunct="1"/>
            <a:r>
              <a:rPr lang="ar-JO" sz="3200" b="1" dirty="0" smtClean="0"/>
              <a:t>وينصح بإستخدام خبير متمرس ببرامج الهاسب لإعداد البرنامج. </a:t>
            </a:r>
            <a:endParaRPr lang="en-US" sz="3200" b="1" dirty="0" smtClean="0"/>
          </a:p>
          <a:p>
            <a:pPr eaLnBrk="1" hangingPunct="1"/>
            <a:endParaRPr lang="en-US" sz="3200" b="1" dirty="0" smtClean="0"/>
          </a:p>
          <a:p>
            <a:pPr eaLnBrk="1" hangingPunct="1"/>
            <a:endParaRPr lang="en-US" sz="3200" b="1" dirty="0" smtClean="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2"/>
          <p:cNvSpPr>
            <a:spLocks noGrp="1" noChangeArrowheads="1"/>
          </p:cNvSpPr>
          <p:nvPr>
            <p:ph type="title"/>
          </p:nvPr>
        </p:nvSpPr>
        <p:spPr/>
        <p:txBody>
          <a:bodyPr/>
          <a:lstStyle/>
          <a:p>
            <a:pPr eaLnBrk="1" hangingPunct="1"/>
            <a:r>
              <a:rPr lang="ar-JO" sz="5400" b="1" smtClean="0"/>
              <a:t>هاسيب </a:t>
            </a:r>
            <a:r>
              <a:rPr lang="en-US" sz="5400" b="1" smtClean="0"/>
              <a:t>HACCP</a:t>
            </a:r>
          </a:p>
        </p:txBody>
      </p:sp>
      <p:sp>
        <p:nvSpPr>
          <p:cNvPr id="214019" name="Rectangle 3"/>
          <p:cNvSpPr>
            <a:spLocks noGrp="1" noChangeArrowheads="1"/>
          </p:cNvSpPr>
          <p:nvPr>
            <p:ph idx="1"/>
          </p:nvPr>
        </p:nvSpPr>
        <p:spPr/>
        <p:txBody>
          <a:bodyPr/>
          <a:lstStyle/>
          <a:p>
            <a:pPr marL="609600" indent="-609600" eaLnBrk="1" hangingPunct="1">
              <a:buFont typeface="Wingdings" pitchFamily="2" charset="2"/>
              <a:buNone/>
            </a:pPr>
            <a:endParaRPr lang="en-US" dirty="0" smtClean="0"/>
          </a:p>
          <a:p>
            <a:pPr marL="609600" indent="-609600" algn="r" rtl="1" eaLnBrk="1" hangingPunct="1">
              <a:buFont typeface="Wingdings" pitchFamily="2" charset="2"/>
              <a:buChar char="p"/>
            </a:pPr>
            <a:r>
              <a:rPr lang="ar-JO" sz="3200" b="1" dirty="0" smtClean="0"/>
              <a:t>المبدأ الأول: إجري عملية تحليل مخاطر </a:t>
            </a:r>
            <a:r>
              <a:rPr lang="en-US" sz="2000" b="1" dirty="0" smtClean="0"/>
              <a:t>Hazard Analysis</a:t>
            </a:r>
            <a:r>
              <a:rPr lang="ar-JO" sz="2000" b="1" dirty="0" smtClean="0"/>
              <a:t>.</a:t>
            </a:r>
          </a:p>
          <a:p>
            <a:pPr marL="609600" indent="-609600" algn="r" rtl="1" eaLnBrk="1" hangingPunct="1">
              <a:buFont typeface="Wingdings" pitchFamily="2" charset="2"/>
              <a:buChar char="p"/>
            </a:pPr>
            <a:r>
              <a:rPr lang="ar-JO" sz="3200" b="1" dirty="0" smtClean="0"/>
              <a:t>على المصانع أن تحدد المخاطر التي تتعرض لها سلامة المنتجات الغذائية، ووضع إجراءات وقائية للسيطرة على المخاطر البيولوجية والكيماوية والفيزيائية التي قد تجعل من المنتج غير صالح للإستهلاك الآدمي. </a:t>
            </a:r>
            <a:endParaRPr lang="en-US" sz="3200" b="1" dirty="0" smtClean="0"/>
          </a:p>
        </p:txBody>
      </p:sp>
      <p:pic>
        <p:nvPicPr>
          <p:cNvPr id="214020" name="Picture 4" descr="http://www.ruiterhygiene.nl/index.php?page=025">
            <a:hlinkClick r:id="rId3"/>
          </p:cNvPr>
          <p:cNvPicPr>
            <a:picLocks noChangeAspect="1" noChangeArrowheads="1"/>
          </p:cNvPicPr>
          <p:nvPr/>
        </p:nvPicPr>
        <p:blipFill>
          <a:blip r:embed="rId4" cstate="print"/>
          <a:srcRect/>
          <a:stretch>
            <a:fillRect/>
          </a:stretch>
        </p:blipFill>
        <p:spPr bwMode="auto">
          <a:xfrm>
            <a:off x="7308850" y="333375"/>
            <a:ext cx="762000" cy="762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Grp="1" noChangeArrowheads="1"/>
          </p:cNvSpPr>
          <p:nvPr>
            <p:ph type="title"/>
          </p:nvPr>
        </p:nvSpPr>
        <p:spPr/>
        <p:txBody>
          <a:bodyPr/>
          <a:lstStyle/>
          <a:p>
            <a:pPr eaLnBrk="1" hangingPunct="1"/>
            <a:r>
              <a:rPr lang="ar-JO" sz="5400" b="1" smtClean="0"/>
              <a:t>هاسيب </a:t>
            </a:r>
            <a:r>
              <a:rPr lang="en-US" sz="5400" b="1" smtClean="0"/>
              <a:t>HACCP</a:t>
            </a:r>
          </a:p>
        </p:txBody>
      </p:sp>
      <p:sp>
        <p:nvSpPr>
          <p:cNvPr id="215043" name="Rectangle 3"/>
          <p:cNvSpPr>
            <a:spLocks noGrp="1" noChangeArrowheads="1"/>
          </p:cNvSpPr>
          <p:nvPr>
            <p:ph idx="1"/>
          </p:nvPr>
        </p:nvSpPr>
        <p:spPr/>
        <p:txBody>
          <a:bodyPr/>
          <a:lstStyle/>
          <a:p>
            <a:pPr eaLnBrk="1" hangingPunct="1">
              <a:buFont typeface="Wingdings" pitchFamily="2" charset="2"/>
              <a:buNone/>
            </a:pPr>
            <a:endParaRPr lang="en-US" dirty="0" smtClean="0"/>
          </a:p>
          <a:p>
            <a:pPr algn="r" rtl="1" eaLnBrk="1" hangingPunct="1"/>
            <a:r>
              <a:rPr lang="ar-JO" sz="3200" b="1" dirty="0" smtClean="0"/>
              <a:t>المبدأ الثاني: حدد نقاط الضبط الحرجة </a:t>
            </a:r>
            <a:r>
              <a:rPr lang="en-US" sz="3200" b="1" dirty="0" smtClean="0"/>
              <a:t>Critical Control Points</a:t>
            </a:r>
            <a:endParaRPr lang="ar-JO" sz="3200" b="1" dirty="0" smtClean="0"/>
          </a:p>
          <a:p>
            <a:pPr algn="r" rtl="1" eaLnBrk="1" hangingPunct="1"/>
            <a:r>
              <a:rPr lang="ar-JO" sz="3200" b="1" dirty="0" smtClean="0"/>
              <a:t>نقاط السيطرة الحرجة هي نقاط، مواقع، خطوات أو محطات إنتاج في عملية الإنتاج حيث تُطبق عملية السيطرة ، ونتيجة لذلك يتم منع مخاطر السلامة الغذائية أو القضاء عليها أو إنقاصها إلى مستوى مقبول.  </a:t>
            </a:r>
            <a:endParaRPr lang="en-US" sz="3200" b="1" dirty="0" smtClean="0"/>
          </a:p>
          <a:p>
            <a:pPr eaLnBrk="1" hangingPunct="1">
              <a:buFont typeface="Wingdings" pitchFamily="2" charset="2"/>
              <a:buNone/>
            </a:pPr>
            <a:endParaRPr lang="en-US" sz="3200" b="1" dirty="0" smtClean="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2"/>
          <p:cNvSpPr>
            <a:spLocks noGrp="1" noChangeArrowheads="1"/>
          </p:cNvSpPr>
          <p:nvPr>
            <p:ph type="title"/>
          </p:nvPr>
        </p:nvSpPr>
        <p:spPr/>
        <p:txBody>
          <a:bodyPr/>
          <a:lstStyle/>
          <a:p>
            <a:pPr eaLnBrk="1" hangingPunct="1"/>
            <a:r>
              <a:rPr lang="ar-JO" sz="5400" b="1" smtClean="0"/>
              <a:t>هاسيب </a:t>
            </a:r>
            <a:r>
              <a:rPr lang="en-US" sz="5400" b="1" smtClean="0"/>
              <a:t>HACCP</a:t>
            </a:r>
          </a:p>
        </p:txBody>
      </p:sp>
      <p:sp>
        <p:nvSpPr>
          <p:cNvPr id="216067" name="Rectangle 3"/>
          <p:cNvSpPr>
            <a:spLocks noGrp="1" noChangeArrowheads="1"/>
          </p:cNvSpPr>
          <p:nvPr>
            <p:ph idx="1"/>
          </p:nvPr>
        </p:nvSpPr>
        <p:spPr/>
        <p:txBody>
          <a:bodyPr/>
          <a:lstStyle/>
          <a:p>
            <a:pPr eaLnBrk="1" hangingPunct="1">
              <a:buFont typeface="Wingdings" pitchFamily="2" charset="2"/>
              <a:buNone/>
            </a:pPr>
            <a:endParaRPr lang="en-US" dirty="0" smtClean="0"/>
          </a:p>
          <a:p>
            <a:pPr algn="r" rtl="1" eaLnBrk="1" hangingPunct="1"/>
            <a:r>
              <a:rPr lang="ar-JO" sz="3200" b="1" dirty="0" smtClean="0"/>
              <a:t>المبدأ الثالث: حدد نهايات حرجة </a:t>
            </a:r>
            <a:r>
              <a:rPr lang="en-US" sz="3200" b="1" dirty="0" smtClean="0"/>
              <a:t>critical limits</a:t>
            </a:r>
            <a:r>
              <a:rPr lang="ar-JO" sz="3200" b="1" dirty="0" smtClean="0"/>
              <a:t> لنقاط السيطرة الحرجة.</a:t>
            </a:r>
          </a:p>
          <a:p>
            <a:pPr algn="r" rtl="1" eaLnBrk="1" hangingPunct="1"/>
            <a:r>
              <a:rPr lang="ar-JO" sz="3200" b="1" dirty="0" smtClean="0"/>
              <a:t>النهاية الحرجة هي قيمة الحد الأعلى أو الحد الأدنى التي يجب أن تسيطر لغايتها على المخاطر بأنواعها ( البيولوجية والفيزيائية والكيميائية ).  </a:t>
            </a:r>
            <a:endParaRPr lang="en-US" sz="3200" b="1" dirty="0" smtClean="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ChangeArrowheads="1"/>
          </p:cNvSpPr>
          <p:nvPr>
            <p:ph type="title"/>
          </p:nvPr>
        </p:nvSpPr>
        <p:spPr/>
        <p:txBody>
          <a:bodyPr/>
          <a:lstStyle/>
          <a:p>
            <a:pPr eaLnBrk="1" hangingPunct="1"/>
            <a:r>
              <a:rPr lang="ar-JO" sz="5400" b="1" smtClean="0"/>
              <a:t>هاسيب </a:t>
            </a:r>
            <a:r>
              <a:rPr lang="en-US" sz="5400" b="1" smtClean="0"/>
              <a:t>HACCP</a:t>
            </a:r>
          </a:p>
        </p:txBody>
      </p:sp>
      <p:sp>
        <p:nvSpPr>
          <p:cNvPr id="217091" name="Rectangle 3"/>
          <p:cNvSpPr>
            <a:spLocks noGrp="1" noChangeArrowheads="1"/>
          </p:cNvSpPr>
          <p:nvPr>
            <p:ph idx="1"/>
          </p:nvPr>
        </p:nvSpPr>
        <p:spPr/>
        <p:txBody>
          <a:bodyPr/>
          <a:lstStyle/>
          <a:p>
            <a:pPr eaLnBrk="1" hangingPunct="1">
              <a:buFont typeface="Wingdings" pitchFamily="2" charset="2"/>
              <a:buNone/>
            </a:pPr>
            <a:endParaRPr lang="en-US" dirty="0" smtClean="0"/>
          </a:p>
          <a:p>
            <a:pPr algn="r" rtl="1" eaLnBrk="1" hangingPunct="1"/>
            <a:r>
              <a:rPr lang="ar-JO" sz="3200" b="1" dirty="0" smtClean="0"/>
              <a:t>المبدأ الرابع: أسس متطلبات متابعة لنقاط السيطرة الحرجة.</a:t>
            </a:r>
          </a:p>
          <a:p>
            <a:pPr algn="r" rtl="1" eaLnBrk="1" hangingPunct="1"/>
            <a:r>
              <a:rPr lang="ar-JO" sz="3200" b="1" dirty="0" smtClean="0"/>
              <a:t>مجهود المتابعة ضروري للتأكد أن العملية تحت السيطرة في كل نقطة سيطرة حرجة. </a:t>
            </a:r>
          </a:p>
          <a:p>
            <a:pPr eaLnBrk="1" hangingPunct="1">
              <a:buFont typeface="Wingdings" pitchFamily="2" charset="2"/>
              <a:buAutoNum type="arabicPeriod"/>
            </a:pPr>
            <a:endParaRPr lang="en-US" b="1" dirty="0" smtClean="0"/>
          </a:p>
          <a:p>
            <a:pPr eaLnBrk="1" hangingPunct="1"/>
            <a:endParaRPr lang="en-US" b="1" dirty="0" smtClean="0"/>
          </a:p>
          <a:p>
            <a:pPr eaLnBrk="1" hangingPunct="1"/>
            <a:endParaRPr lang="en-US" b="1"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تعريف</a:t>
            </a:r>
            <a:endParaRPr lang="ar-JO" sz="3600" b="1" dirty="0"/>
          </a:p>
        </p:txBody>
      </p:sp>
      <p:sp>
        <p:nvSpPr>
          <p:cNvPr id="3" name="Content Placeholder 2"/>
          <p:cNvSpPr>
            <a:spLocks noGrp="1"/>
          </p:cNvSpPr>
          <p:nvPr>
            <p:ph idx="1"/>
          </p:nvPr>
        </p:nvSpPr>
        <p:spPr/>
        <p:txBody>
          <a:bodyPr>
            <a:normAutofit/>
          </a:bodyPr>
          <a:lstStyle/>
          <a:p>
            <a:r>
              <a:rPr lang="en-US" sz="3500" b="1" dirty="0" smtClean="0"/>
              <a:t>GMP</a:t>
            </a:r>
            <a:r>
              <a:rPr lang="en-US" sz="3500" dirty="0" smtClean="0"/>
              <a:t> </a:t>
            </a:r>
            <a:r>
              <a:rPr lang="en-US" sz="3500" b="1" dirty="0" smtClean="0"/>
              <a:t>is a production and testing practice </a:t>
            </a:r>
            <a:r>
              <a:rPr lang="en-US" sz="3200" b="1" dirty="0" smtClean="0"/>
              <a:t>that helps to ensure a quality product. </a:t>
            </a:r>
            <a:endParaRPr lang="ar-JO" sz="3200" b="1" dirty="0" smtClean="0"/>
          </a:p>
          <a:p>
            <a:pPr algn="r" rtl="1"/>
            <a:r>
              <a:rPr lang="ar-JO" sz="3200" b="1" dirty="0" smtClean="0"/>
              <a:t>هي ممارسة تصنيع وإختبار تساعد على ضمان الحصول على منتجات مجودة.</a:t>
            </a:r>
          </a:p>
          <a:p>
            <a:endParaRPr lang="ar-JO" sz="3200" b="1" dirty="0" smtClean="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2"/>
          <p:cNvSpPr>
            <a:spLocks noGrp="1" noChangeArrowheads="1"/>
          </p:cNvSpPr>
          <p:nvPr>
            <p:ph type="title"/>
          </p:nvPr>
        </p:nvSpPr>
        <p:spPr/>
        <p:txBody>
          <a:bodyPr/>
          <a:lstStyle/>
          <a:p>
            <a:pPr eaLnBrk="1" hangingPunct="1"/>
            <a:r>
              <a:rPr lang="ar-JO" sz="5400" b="1" smtClean="0"/>
              <a:t>هاسيب </a:t>
            </a:r>
            <a:r>
              <a:rPr lang="en-US" sz="5400" b="1" smtClean="0"/>
              <a:t>HACCP</a:t>
            </a:r>
          </a:p>
        </p:txBody>
      </p:sp>
      <p:sp>
        <p:nvSpPr>
          <p:cNvPr id="218115" name="Rectangle 3"/>
          <p:cNvSpPr>
            <a:spLocks noGrp="1" noChangeArrowheads="1"/>
          </p:cNvSpPr>
          <p:nvPr>
            <p:ph idx="1"/>
          </p:nvPr>
        </p:nvSpPr>
        <p:spPr>
          <a:xfrm>
            <a:off x="0" y="1935480"/>
            <a:ext cx="8763000" cy="4389120"/>
          </a:xfrm>
        </p:spPr>
        <p:txBody>
          <a:bodyPr/>
          <a:lstStyle/>
          <a:p>
            <a:pPr eaLnBrk="1" hangingPunct="1">
              <a:buFont typeface="Wingdings" pitchFamily="2" charset="2"/>
              <a:buNone/>
            </a:pPr>
            <a:endParaRPr lang="en-US" dirty="0" smtClean="0"/>
          </a:p>
          <a:p>
            <a:pPr algn="r" rtl="1" eaLnBrk="1" hangingPunct="1"/>
            <a:r>
              <a:rPr lang="ar-JO" sz="3200" b="1" dirty="0" smtClean="0"/>
              <a:t>المبدأ الخامس: ضع خطة تصحيحية </a:t>
            </a:r>
            <a:r>
              <a:rPr lang="en-US" sz="3200" b="1" dirty="0" smtClean="0"/>
              <a:t>corrective action</a:t>
            </a:r>
            <a:r>
              <a:rPr lang="ar-JO" sz="3200" b="1" dirty="0" smtClean="0"/>
              <a:t> .</a:t>
            </a:r>
          </a:p>
          <a:p>
            <a:pPr algn="r" rtl="1" eaLnBrk="1" hangingPunct="1"/>
            <a:r>
              <a:rPr lang="ar-JO" sz="3200" b="1" dirty="0" smtClean="0"/>
              <a:t>تطبق الخطة عندما تُظهر المتابعة </a:t>
            </a:r>
            <a:r>
              <a:rPr lang="en-US" sz="3200" b="1" dirty="0" smtClean="0"/>
              <a:t>monitoring</a:t>
            </a:r>
            <a:r>
              <a:rPr lang="ar-JO" sz="3200" b="1" dirty="0" smtClean="0"/>
              <a:t> إنحرافاً عن النهاية الحرجة المتفق عليها.  </a:t>
            </a:r>
            <a:endParaRPr lang="en-US" sz="3200" b="1" dirty="0" smtClean="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2"/>
          <p:cNvSpPr>
            <a:spLocks noGrp="1" noChangeArrowheads="1"/>
          </p:cNvSpPr>
          <p:nvPr>
            <p:ph type="title"/>
          </p:nvPr>
        </p:nvSpPr>
        <p:spPr/>
        <p:txBody>
          <a:bodyPr/>
          <a:lstStyle/>
          <a:p>
            <a:pPr eaLnBrk="1" hangingPunct="1"/>
            <a:r>
              <a:rPr lang="ar-JO" sz="5400" b="1" smtClean="0"/>
              <a:t>هاسيب </a:t>
            </a:r>
            <a:r>
              <a:rPr lang="en-US" sz="5400" b="1" smtClean="0"/>
              <a:t>HACCP</a:t>
            </a:r>
          </a:p>
        </p:txBody>
      </p:sp>
      <p:sp>
        <p:nvSpPr>
          <p:cNvPr id="219139" name="Rectangle 3"/>
          <p:cNvSpPr>
            <a:spLocks noGrp="1" noChangeArrowheads="1"/>
          </p:cNvSpPr>
          <p:nvPr>
            <p:ph idx="1"/>
          </p:nvPr>
        </p:nvSpPr>
        <p:spPr/>
        <p:txBody>
          <a:bodyPr/>
          <a:lstStyle/>
          <a:p>
            <a:pPr eaLnBrk="1" hangingPunct="1">
              <a:buFont typeface="Wingdings" pitchFamily="2" charset="2"/>
              <a:buNone/>
            </a:pPr>
            <a:endParaRPr lang="en-US" dirty="0" smtClean="0"/>
          </a:p>
          <a:p>
            <a:pPr algn="r" rtl="1" eaLnBrk="1" hangingPunct="1"/>
            <a:r>
              <a:rPr lang="ar-JO" sz="3200" b="1" dirty="0" smtClean="0"/>
              <a:t>المبدأ السادس: ضع نظام سجلات.</a:t>
            </a:r>
          </a:p>
          <a:p>
            <a:pPr algn="r" rtl="1" eaLnBrk="1" hangingPunct="1"/>
            <a:r>
              <a:rPr lang="ar-JO" sz="3200" b="1" dirty="0" smtClean="0"/>
              <a:t>يتطلب الهاسب من المصانع الإلتزام بالتوثيق والإحتفاظ بسجلات تتضمن تحليل المخاطر وخطة الهاسب المكتوبة وتوثيق التقارير الخاصة بمتابعة نقاط السيطرة الحرجة والنهايات الحرجة ومتابعة عمليات الإنتاج. </a:t>
            </a:r>
            <a:endParaRPr lang="en-US" sz="3200" b="1" dirty="0" smtClean="0"/>
          </a:p>
          <a:p>
            <a:pPr eaLnBrk="1" hangingPunct="1">
              <a:buFont typeface="Wingdings" pitchFamily="2" charset="2"/>
              <a:buNone/>
            </a:pPr>
            <a:endParaRPr lang="en-US" sz="3200" dirty="0" smtClean="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2"/>
          <p:cNvSpPr>
            <a:spLocks noGrp="1" noChangeArrowheads="1"/>
          </p:cNvSpPr>
          <p:nvPr>
            <p:ph type="title"/>
          </p:nvPr>
        </p:nvSpPr>
        <p:spPr/>
        <p:txBody>
          <a:bodyPr/>
          <a:lstStyle/>
          <a:p>
            <a:pPr eaLnBrk="1" hangingPunct="1"/>
            <a:r>
              <a:rPr lang="ar-JO" sz="5400" b="1" smtClean="0"/>
              <a:t>هاسيب </a:t>
            </a:r>
            <a:r>
              <a:rPr lang="en-US" sz="5400" b="1" smtClean="0"/>
              <a:t>HACCP</a:t>
            </a:r>
          </a:p>
        </p:txBody>
      </p:sp>
      <p:sp>
        <p:nvSpPr>
          <p:cNvPr id="220163" name="Rectangle 3"/>
          <p:cNvSpPr>
            <a:spLocks noGrp="1" noChangeArrowheads="1"/>
          </p:cNvSpPr>
          <p:nvPr>
            <p:ph idx="1"/>
          </p:nvPr>
        </p:nvSpPr>
        <p:spPr/>
        <p:txBody>
          <a:bodyPr/>
          <a:lstStyle/>
          <a:p>
            <a:pPr eaLnBrk="1" hangingPunct="1">
              <a:lnSpc>
                <a:spcPct val="90000"/>
              </a:lnSpc>
              <a:buFont typeface="Wingdings" pitchFamily="2" charset="2"/>
              <a:buNone/>
            </a:pPr>
            <a:endParaRPr lang="en-US" sz="2600" dirty="0" smtClean="0"/>
          </a:p>
          <a:p>
            <a:pPr algn="r" rtl="1" eaLnBrk="1" hangingPunct="1">
              <a:lnSpc>
                <a:spcPct val="90000"/>
              </a:lnSpc>
            </a:pPr>
            <a:r>
              <a:rPr lang="ar-JO" sz="3400" b="1" dirty="0" smtClean="0"/>
              <a:t>المبدأ السابع: ضع تعليمات للتأكد أن نظام الهاسيب يعمل كما هو متوقع.</a:t>
            </a:r>
          </a:p>
          <a:p>
            <a:pPr algn="r" rtl="1" eaLnBrk="1" hangingPunct="1">
              <a:lnSpc>
                <a:spcPct val="90000"/>
              </a:lnSpc>
            </a:pPr>
            <a:r>
              <a:rPr lang="ar-JO" sz="3400" b="1" dirty="0" smtClean="0"/>
              <a:t>ضمان أن خطوط الإنتاج تعمل حسب ما صُممت من أجله، وهو صناعة منتجات آمنة.  </a:t>
            </a:r>
          </a:p>
          <a:p>
            <a:pPr algn="r" rtl="1" eaLnBrk="1" hangingPunct="1">
              <a:lnSpc>
                <a:spcPct val="90000"/>
              </a:lnSpc>
            </a:pPr>
            <a:r>
              <a:rPr lang="ar-JO" sz="3400" b="1" dirty="0" smtClean="0"/>
              <a:t>مطلوب من المصانع أن تعتمد خطة الهاسب الخاصة بها.  </a:t>
            </a:r>
            <a:endParaRPr lang="en-US" sz="3400" b="1" dirty="0" smtClean="0"/>
          </a:p>
          <a:p>
            <a:pPr eaLnBrk="1" hangingPunct="1">
              <a:lnSpc>
                <a:spcPct val="90000"/>
              </a:lnSpc>
              <a:buFont typeface="Wingdings" pitchFamily="2" charset="2"/>
              <a:buNone/>
            </a:pPr>
            <a:endParaRPr lang="en-US" sz="3400" b="1" dirty="0" smtClean="0"/>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rmAutofit fontScale="90000"/>
          </a:bodyPr>
          <a:lstStyle/>
          <a:p>
            <a:pPr eaLnBrk="1" hangingPunct="1"/>
            <a:r>
              <a:rPr lang="ar-JO" sz="5400" b="1" smtClean="0"/>
              <a:t>إدارة الجودة الشاملة</a:t>
            </a:r>
            <a:br>
              <a:rPr lang="ar-JO" sz="5400" b="1" smtClean="0"/>
            </a:br>
            <a:r>
              <a:rPr lang="ar-JO" sz="3200" b="1" smtClean="0"/>
              <a:t>تعريف</a:t>
            </a:r>
            <a:endParaRPr lang="en-US" sz="3200" b="1" smtClean="0"/>
          </a:p>
        </p:txBody>
      </p:sp>
      <p:sp>
        <p:nvSpPr>
          <p:cNvPr id="11267" name="Rectangle 3"/>
          <p:cNvSpPr>
            <a:spLocks noGrp="1" noChangeArrowheads="1"/>
          </p:cNvSpPr>
          <p:nvPr>
            <p:ph idx="1"/>
          </p:nvPr>
        </p:nvSpPr>
        <p:spPr>
          <a:xfrm>
            <a:off x="827088" y="2286000"/>
            <a:ext cx="7958137" cy="4303713"/>
          </a:xfrm>
        </p:spPr>
        <p:txBody>
          <a:bodyPr/>
          <a:lstStyle/>
          <a:p>
            <a:pPr algn="dist" rtl="1" eaLnBrk="1" hangingPunct="1">
              <a:buFontTx/>
              <a:buNone/>
            </a:pPr>
            <a:r>
              <a:rPr lang="ar-JO" b="1" dirty="0" smtClean="0">
                <a:solidFill>
                  <a:srgbClr val="000099"/>
                </a:solidFill>
              </a:rPr>
              <a:t>   </a:t>
            </a:r>
            <a:r>
              <a:rPr lang="ar-JO" sz="3200" b="1" dirty="0" smtClean="0">
                <a:solidFill>
                  <a:srgbClr val="A50021"/>
                </a:solidFill>
              </a:rPr>
              <a:t>التفاعل الكامل بين كافة القوى والموارد والمدخلات المستخدمة في عملية الإنتاج السلعي والخدمي تؤدي </a:t>
            </a:r>
          </a:p>
          <a:p>
            <a:pPr algn="dist" rtl="1" eaLnBrk="1" hangingPunct="1">
              <a:buFontTx/>
              <a:buNone/>
            </a:pPr>
            <a:r>
              <a:rPr lang="ar-JO" sz="3200" b="1" dirty="0" smtClean="0">
                <a:solidFill>
                  <a:srgbClr val="A50021"/>
                </a:solidFill>
              </a:rPr>
              <a:t>   إلى نتائج تحقق رضا الزبائن وتضمن أداء مالي جيد من خلال ضمان الجودة في كل مرحلة من مراحل الإنتاج.</a:t>
            </a:r>
          </a:p>
          <a:p>
            <a:pPr algn="dist" eaLnBrk="1" hangingPunct="1">
              <a:buFontTx/>
              <a:buNone/>
            </a:pPr>
            <a:endParaRPr lang="ar-JO" sz="3200" b="1" dirty="0" smtClean="0">
              <a:solidFill>
                <a:srgbClr val="A50021"/>
              </a:solidFill>
            </a:endParaRPr>
          </a:p>
          <a:p>
            <a:pPr algn="dist" eaLnBrk="1" hangingPunct="1">
              <a:buFontTx/>
              <a:buNone/>
            </a:pPr>
            <a:endParaRPr lang="en-US" b="1" dirty="0" smtClean="0">
              <a:solidFill>
                <a:srgbClr val="A50021"/>
              </a:solidFill>
            </a:endParaRPr>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381000" y="457200"/>
            <a:ext cx="8229600" cy="1143000"/>
          </a:xfrm>
        </p:spPr>
        <p:txBody>
          <a:bodyPr/>
          <a:lstStyle/>
          <a:p>
            <a:pPr eaLnBrk="1" hangingPunct="1"/>
            <a:r>
              <a:rPr lang="ar-JO" sz="5400" b="1" dirty="0" smtClean="0"/>
              <a:t>عناصر الجودة الشاملة</a:t>
            </a:r>
            <a:endParaRPr lang="en-US" sz="5400" b="1" dirty="0" smtClean="0"/>
          </a:p>
        </p:txBody>
      </p:sp>
      <p:sp>
        <p:nvSpPr>
          <p:cNvPr id="12291" name="Rectangle 3"/>
          <p:cNvSpPr>
            <a:spLocks noGrp="1" noChangeArrowheads="1"/>
          </p:cNvSpPr>
          <p:nvPr>
            <p:ph idx="1"/>
          </p:nvPr>
        </p:nvSpPr>
        <p:spPr/>
        <p:txBody>
          <a:bodyPr>
            <a:noAutofit/>
          </a:bodyPr>
          <a:lstStyle/>
          <a:p>
            <a:pPr algn="r" rtl="1" eaLnBrk="1" hangingPunct="1">
              <a:lnSpc>
                <a:spcPct val="80000"/>
              </a:lnSpc>
              <a:buFont typeface="Wingdings" pitchFamily="2" charset="2"/>
              <a:buBlip>
                <a:blip r:embed="rId3"/>
              </a:buBlip>
            </a:pPr>
            <a:r>
              <a:rPr lang="ar-JO" sz="3200" b="1" dirty="0" smtClean="0"/>
              <a:t>الإلتزام العالي للإدارة العليا بثقافة وتوجه يسهلان التوصل إلى الجودة الشاملة.</a:t>
            </a:r>
          </a:p>
          <a:p>
            <a:pPr algn="r" rtl="1" eaLnBrk="1" hangingPunct="1">
              <a:lnSpc>
                <a:spcPct val="80000"/>
              </a:lnSpc>
              <a:buFont typeface="Wingdings" pitchFamily="2" charset="2"/>
              <a:buBlip>
                <a:blip r:embed="rId3"/>
              </a:buBlip>
            </a:pPr>
            <a:r>
              <a:rPr lang="ar-JO" sz="3200" b="1" dirty="0" smtClean="0"/>
              <a:t>إشراك جميع العاملين في الجهد المؤدي إلى الجودة الشاملة.</a:t>
            </a:r>
          </a:p>
          <a:p>
            <a:pPr algn="r" rtl="1" eaLnBrk="1" hangingPunct="1">
              <a:lnSpc>
                <a:spcPct val="80000"/>
              </a:lnSpc>
              <a:buFont typeface="Wingdings" pitchFamily="2" charset="2"/>
              <a:buBlip>
                <a:blip r:embed="rId3"/>
              </a:buBlip>
            </a:pPr>
            <a:r>
              <a:rPr lang="ar-JO" sz="3200" b="1" dirty="0" smtClean="0"/>
              <a:t>التحسين المستمر للمنتجات والعمليات وعلاقات الإنتاج.</a:t>
            </a:r>
          </a:p>
          <a:p>
            <a:pPr algn="r" rtl="1" eaLnBrk="1" hangingPunct="1">
              <a:lnSpc>
                <a:spcPct val="80000"/>
              </a:lnSpc>
              <a:buFont typeface="Wingdings" pitchFamily="2" charset="2"/>
              <a:buBlip>
                <a:blip r:embed="rId3"/>
              </a:buBlip>
            </a:pPr>
            <a:r>
              <a:rPr lang="ar-JO" sz="3200" b="1" dirty="0" smtClean="0"/>
              <a:t>التأكيد على مفهوم .. زبون/مورد.. ضمن سلسلة التوريد.</a:t>
            </a:r>
          </a:p>
          <a:p>
            <a:pPr algn="r" rtl="1" eaLnBrk="1" hangingPunct="1">
              <a:lnSpc>
                <a:spcPct val="80000"/>
              </a:lnSpc>
              <a:buFont typeface="Wingdings" pitchFamily="2" charset="2"/>
              <a:buBlip>
                <a:blip r:embed="rId3"/>
              </a:buBlip>
            </a:pPr>
            <a:r>
              <a:rPr lang="ar-JO" sz="3200" b="1" dirty="0" smtClean="0"/>
              <a:t>الحرص العالي على رضى الزبائن الخارجيين والداخليين.</a:t>
            </a:r>
          </a:p>
          <a:p>
            <a:pPr algn="r" rtl="1" eaLnBrk="1" hangingPunct="1">
              <a:lnSpc>
                <a:spcPct val="80000"/>
              </a:lnSpc>
              <a:buFont typeface="Wingdings" pitchFamily="2" charset="2"/>
              <a:buBlip>
                <a:blip r:embed="rId3"/>
              </a:buBlip>
            </a:pPr>
            <a:r>
              <a:rPr lang="ar-JO" sz="3200" b="1" dirty="0" smtClean="0"/>
              <a:t>تحسين وسائل وقنوات الإتصال الداخلي. </a:t>
            </a:r>
          </a:p>
          <a:p>
            <a:pPr algn="r" rtl="1" eaLnBrk="1" hangingPunct="1">
              <a:lnSpc>
                <a:spcPct val="80000"/>
              </a:lnSpc>
              <a:buFont typeface="Wingdings" pitchFamily="2" charset="2"/>
              <a:buBlip>
                <a:blip r:embed="rId3"/>
              </a:buBlip>
            </a:pPr>
            <a:r>
              <a:rPr lang="ar-JO" sz="3200" b="1" dirty="0" smtClean="0"/>
              <a:t>محاربة الهدر بأنواعه.</a:t>
            </a:r>
          </a:p>
          <a:p>
            <a:pPr algn="r" rtl="1" eaLnBrk="1" hangingPunct="1">
              <a:lnSpc>
                <a:spcPct val="80000"/>
              </a:lnSpc>
              <a:buFont typeface="Wingdings" pitchFamily="2" charset="2"/>
              <a:buBlip>
                <a:blip r:embed="rId3"/>
              </a:buBlip>
            </a:pPr>
            <a:r>
              <a:rPr lang="ar-JO" sz="3200" b="1" dirty="0" smtClean="0"/>
              <a:t>التعامل الإيجابي مع الوقت.</a:t>
            </a:r>
            <a:endParaRPr lang="en-US" sz="3200" b="1" dirty="0" smtClean="0"/>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ChangeArrowheads="1"/>
          </p:cNvSpPr>
          <p:nvPr>
            <p:ph type="title"/>
          </p:nvPr>
        </p:nvSpPr>
        <p:spPr/>
        <p:txBody>
          <a:bodyPr>
            <a:normAutofit fontScale="90000"/>
          </a:bodyPr>
          <a:lstStyle/>
          <a:p>
            <a:pPr eaLnBrk="1" hangingPunct="1"/>
            <a:r>
              <a:rPr lang="ar-JO" sz="5000" b="1" smtClean="0"/>
              <a:t>إدارة الجودة الشاملة</a:t>
            </a:r>
            <a:r>
              <a:rPr lang="ar-JO" sz="3800" smtClean="0"/>
              <a:t/>
            </a:r>
            <a:br>
              <a:rPr lang="ar-JO" sz="3800" smtClean="0"/>
            </a:br>
            <a:r>
              <a:rPr lang="ar-JO" sz="2500" smtClean="0"/>
              <a:t>نقاط ديمنج الأربع عشر</a:t>
            </a:r>
            <a:endParaRPr lang="en-US" sz="2500" smtClean="0"/>
          </a:p>
        </p:txBody>
      </p:sp>
      <p:sp>
        <p:nvSpPr>
          <p:cNvPr id="178179" name="Rectangle 3"/>
          <p:cNvSpPr>
            <a:spLocks noGrp="1" noChangeArrowheads="1"/>
          </p:cNvSpPr>
          <p:nvPr>
            <p:ph idx="1"/>
          </p:nvPr>
        </p:nvSpPr>
        <p:spPr>
          <a:xfrm>
            <a:off x="457200" y="1935480"/>
            <a:ext cx="8229600" cy="4922520"/>
          </a:xfrm>
        </p:spPr>
        <p:txBody>
          <a:bodyPr>
            <a:normAutofit fontScale="92500" lnSpcReduction="10000"/>
          </a:bodyPr>
          <a:lstStyle/>
          <a:p>
            <a:pPr marL="609600" indent="-609600" eaLnBrk="1" hangingPunct="1">
              <a:lnSpc>
                <a:spcPct val="90000"/>
              </a:lnSpc>
              <a:buFont typeface="Wingdings" pitchFamily="2" charset="2"/>
              <a:buNone/>
            </a:pPr>
            <a:endParaRPr lang="ar-JO" sz="2100" dirty="0" smtClean="0"/>
          </a:p>
          <a:p>
            <a:pPr marL="609600" indent="-609600" algn="r" rtl="1" eaLnBrk="1" hangingPunct="1">
              <a:lnSpc>
                <a:spcPct val="90000"/>
              </a:lnSpc>
              <a:buFont typeface="Wingdings" pitchFamily="2" charset="2"/>
              <a:buAutoNum type="arabicParenR"/>
            </a:pPr>
            <a:r>
              <a:rPr lang="ar-JO" sz="2100" dirty="0" smtClean="0"/>
              <a:t> </a:t>
            </a:r>
            <a:r>
              <a:rPr lang="ar-JO" sz="3200" b="1" dirty="0" smtClean="0"/>
              <a:t>خلق هدف ثابت للتحسين المستمر للمنتجات والخدمات كنهج مركز.  وهذا يتطلب إستثمار الوقت والمال والجهد في البحث والتطوير والتجديد.</a:t>
            </a:r>
          </a:p>
          <a:p>
            <a:pPr marL="609600" indent="-609600" algn="r" rtl="1" eaLnBrk="1" hangingPunct="1">
              <a:lnSpc>
                <a:spcPct val="90000"/>
              </a:lnSpc>
              <a:buFont typeface="Wingdings" pitchFamily="2" charset="2"/>
              <a:buAutoNum type="arabicParenR"/>
            </a:pPr>
            <a:r>
              <a:rPr lang="ar-JO" sz="3200" b="1" dirty="0" smtClean="0"/>
              <a:t>تبني فلسفة قائمة على رفض المصنعية المتدنية والمنتجات المعيوبة والخدمات السيئة. </a:t>
            </a:r>
          </a:p>
          <a:p>
            <a:pPr marL="609600" indent="-609600" algn="r" rtl="1" eaLnBrk="1" hangingPunct="1">
              <a:lnSpc>
                <a:spcPct val="90000"/>
              </a:lnSpc>
              <a:buFont typeface="Wingdings" pitchFamily="2" charset="2"/>
              <a:buAutoNum type="arabicParenR"/>
            </a:pPr>
            <a:r>
              <a:rPr lang="ar-JO" sz="3200" b="1" dirty="0" smtClean="0"/>
              <a:t>الإعتماد على الوقاية في سيطرة الجودة بدلاً من الفحص بعد ان تكون المنتجات المعيوبة قد تم إنتاجها.  كل ما يحصل في عملية الفحص هو فصل هذه المنتجات المعيوبة بعد ان تكلف المصنع إنتاجها.</a:t>
            </a:r>
          </a:p>
          <a:p>
            <a:pPr marL="609600" indent="-609600" algn="r" rtl="1" eaLnBrk="1" hangingPunct="1">
              <a:lnSpc>
                <a:spcPct val="90000"/>
              </a:lnSpc>
              <a:buFont typeface="Wingdings" pitchFamily="2" charset="2"/>
              <a:buAutoNum type="arabicParenR"/>
            </a:pPr>
            <a:r>
              <a:rPr lang="ar-JO" sz="3200" b="1" dirty="0" smtClean="0"/>
              <a:t>إختيار الموردين على أساس الجودة وليس على اساس السعر.</a:t>
            </a:r>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ar-JO" sz="5400" b="1" smtClean="0"/>
              <a:t>نقاط ديمنج الأربع عشر</a:t>
            </a:r>
            <a:endParaRPr lang="en-US" sz="5400" b="1" smtClean="0"/>
          </a:p>
        </p:txBody>
      </p:sp>
      <p:sp>
        <p:nvSpPr>
          <p:cNvPr id="31747" name="Rectangle 3"/>
          <p:cNvSpPr>
            <a:spLocks noGrp="1" noChangeArrowheads="1"/>
          </p:cNvSpPr>
          <p:nvPr>
            <p:ph idx="1"/>
          </p:nvPr>
        </p:nvSpPr>
        <p:spPr>
          <a:xfrm>
            <a:off x="457200" y="2057400"/>
            <a:ext cx="8229600" cy="4389120"/>
          </a:xfrm>
        </p:spPr>
        <p:txBody>
          <a:bodyPr>
            <a:normAutofit/>
          </a:bodyPr>
          <a:lstStyle/>
          <a:p>
            <a:pPr marL="609600" indent="-609600" algn="r" rtl="1" eaLnBrk="1" hangingPunct="1">
              <a:buFont typeface="Wingdings" pitchFamily="2" charset="2"/>
              <a:buAutoNum type="arabicParenR" startAt="5"/>
            </a:pPr>
            <a:r>
              <a:rPr lang="ar-JO" sz="3200" b="1" dirty="0" smtClean="0"/>
              <a:t>العمل على تحسين نظام الانتاج . وإشراك العاملين في هذا الجهد.</a:t>
            </a:r>
          </a:p>
          <a:p>
            <a:pPr marL="609600" indent="-609600" algn="r" rtl="1" eaLnBrk="1" hangingPunct="1">
              <a:buFont typeface="Wingdings" pitchFamily="2" charset="2"/>
              <a:buAutoNum type="arabicParenR" startAt="5"/>
            </a:pPr>
            <a:r>
              <a:rPr lang="ar-JO" sz="3200" b="1" dirty="0" smtClean="0"/>
              <a:t>تبني أساليب تدريب حديثة.</a:t>
            </a:r>
          </a:p>
          <a:p>
            <a:pPr marL="609600" indent="-609600" algn="r" rtl="1" eaLnBrk="1" hangingPunct="1">
              <a:buFont typeface="Wingdings" pitchFamily="2" charset="2"/>
              <a:buAutoNum type="arabicParenR" startAt="5"/>
            </a:pPr>
            <a:r>
              <a:rPr lang="ar-JO" sz="3200" b="1" dirty="0" smtClean="0"/>
              <a:t>ممارسة أساليب إشراف حديثة. والتخلي عن دور المشرف كمراقب بل كمساعد للعاملين على تحسين ادائهم.</a:t>
            </a:r>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ar-JO" sz="5400" b="1" smtClean="0"/>
              <a:t>نقاط ديمنج الأربع عشر</a:t>
            </a:r>
            <a:endParaRPr lang="en-US" sz="5400" b="1" smtClean="0"/>
          </a:p>
        </p:txBody>
      </p:sp>
      <p:sp>
        <p:nvSpPr>
          <p:cNvPr id="32771" name="Rectangle 3"/>
          <p:cNvSpPr>
            <a:spLocks noGrp="1" noChangeArrowheads="1"/>
          </p:cNvSpPr>
          <p:nvPr>
            <p:ph idx="1"/>
          </p:nvPr>
        </p:nvSpPr>
        <p:spPr/>
        <p:txBody>
          <a:bodyPr>
            <a:normAutofit/>
          </a:bodyPr>
          <a:lstStyle/>
          <a:p>
            <a:pPr marL="571500" indent="-571500" algn="r" rtl="1" eaLnBrk="1" hangingPunct="1">
              <a:buFont typeface="Wingdings" pitchFamily="2" charset="2"/>
              <a:buAutoNum type="arabicParenR" startAt="8"/>
            </a:pPr>
            <a:r>
              <a:rPr lang="ar-JO" sz="3200" b="1" dirty="0" smtClean="0"/>
              <a:t>التخلص من الخوف.  خوف العمال من توجيه اسئلة او الإقرار بالأخطاء الخ..</a:t>
            </a:r>
          </a:p>
          <a:p>
            <a:pPr marL="571500" indent="-571500" algn="r" rtl="1" eaLnBrk="1" hangingPunct="1">
              <a:buFont typeface="Wingdings" pitchFamily="2" charset="2"/>
              <a:buAutoNum type="arabicParenR" startAt="8"/>
            </a:pPr>
            <a:r>
              <a:rPr lang="ar-JO" sz="3200" b="1" dirty="0" smtClean="0"/>
              <a:t>تخطي الحواجز بين الوظائف والأقسام المختلفة. وتشكيل فرق عمل من الأقسام المختلفة.</a:t>
            </a:r>
          </a:p>
          <a:p>
            <a:pPr marL="571500" indent="-571500" algn="r" rtl="1" eaLnBrk="1" hangingPunct="1">
              <a:buFont typeface="Wingdings" pitchFamily="2" charset="2"/>
              <a:buAutoNum type="arabicParenR" startAt="8"/>
            </a:pPr>
            <a:r>
              <a:rPr lang="ar-JO" sz="3200" b="1" dirty="0" smtClean="0"/>
              <a:t> التخلص من الأهداف والشعارات لخطوط الإنتاج وللعاملين كأفراد. مثل  الشعارات  كالعمل بدون عيوب </a:t>
            </a:r>
            <a:r>
              <a:rPr lang="en-US" sz="3200" b="1" dirty="0" smtClean="0"/>
              <a:t>zero defect</a:t>
            </a:r>
            <a:r>
              <a:rPr lang="ar-JO" sz="3200" b="1" dirty="0" smtClean="0"/>
              <a:t>.</a:t>
            </a:r>
          </a:p>
          <a:p>
            <a:pPr marL="571500" indent="-571500" algn="r" rtl="1" eaLnBrk="1" hangingPunct="1">
              <a:buFontTx/>
              <a:buNone/>
            </a:pPr>
            <a:r>
              <a:rPr lang="ar-JO" sz="3200" b="1" dirty="0" smtClean="0"/>
              <a:t> </a:t>
            </a:r>
            <a:endParaRPr lang="en-US" sz="3200" b="1" dirty="0" smtClean="0"/>
          </a:p>
          <a:p>
            <a:pPr marL="571500" indent="-571500" eaLnBrk="1" hangingPunct="1"/>
            <a:endParaRPr lang="en-US" sz="3200" b="1" dirty="0" smtClean="0"/>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ar-JO" sz="5400" b="1" smtClean="0"/>
              <a:t>نقاط ديمنج الأربع عشر</a:t>
            </a:r>
            <a:endParaRPr lang="en-US" sz="5400" b="1" smtClean="0"/>
          </a:p>
        </p:txBody>
      </p:sp>
      <p:sp>
        <p:nvSpPr>
          <p:cNvPr id="33795" name="Rectangle 3"/>
          <p:cNvSpPr>
            <a:spLocks noGrp="1" noChangeArrowheads="1"/>
          </p:cNvSpPr>
          <p:nvPr>
            <p:ph idx="1"/>
          </p:nvPr>
        </p:nvSpPr>
        <p:spPr/>
        <p:txBody>
          <a:bodyPr>
            <a:normAutofit lnSpcReduction="10000"/>
          </a:bodyPr>
          <a:lstStyle/>
          <a:p>
            <a:pPr marL="571500" indent="-571500" algn="r" rtl="1" eaLnBrk="1" hangingPunct="1">
              <a:lnSpc>
                <a:spcPct val="80000"/>
              </a:lnSpc>
              <a:buFont typeface="Wingdings" pitchFamily="2" charset="2"/>
              <a:buAutoNum type="arabicParenR" startAt="11"/>
            </a:pPr>
            <a:r>
              <a:rPr lang="ar-JO" sz="3200" b="1" dirty="0" smtClean="0"/>
              <a:t>التخلص من حصص الإنتاج المطلوبة من خطوط الانتاج لأنها غالباً ما تكون قد تجاهلت الجودة عند وضعها.</a:t>
            </a:r>
          </a:p>
          <a:p>
            <a:pPr marL="571500" indent="-571500" algn="r" rtl="1" eaLnBrk="1" hangingPunct="1">
              <a:lnSpc>
                <a:spcPct val="80000"/>
              </a:lnSpc>
              <a:buFont typeface="Wingdings" pitchFamily="2" charset="2"/>
              <a:buAutoNum type="arabicParenR" startAt="11"/>
            </a:pPr>
            <a:r>
              <a:rPr lang="ar-JO" sz="3200" b="1" dirty="0" smtClean="0"/>
              <a:t>إزالة الحواجز التي تمنع من الإستماع الى مقترحات وإنتقادات وشكاوى العمال. وازالة الحواجز التي تجعل العمال فخورين بعملهم.</a:t>
            </a:r>
          </a:p>
          <a:p>
            <a:pPr marL="571500" indent="-571500" algn="r" rtl="1" eaLnBrk="1" hangingPunct="1">
              <a:lnSpc>
                <a:spcPct val="80000"/>
              </a:lnSpc>
              <a:buFont typeface="Wingdings" pitchFamily="2" charset="2"/>
              <a:buAutoNum type="arabicParenR" startAt="11"/>
            </a:pPr>
            <a:r>
              <a:rPr lang="ar-JO" sz="3200" b="1" dirty="0" smtClean="0"/>
              <a:t> تطبيق برنامج منظم لتدريب العمال والموظفين على نظم الجودة.</a:t>
            </a:r>
          </a:p>
          <a:p>
            <a:pPr marL="571500" indent="-571500" algn="r" rtl="1" eaLnBrk="1" hangingPunct="1">
              <a:lnSpc>
                <a:spcPct val="80000"/>
              </a:lnSpc>
              <a:buFont typeface="Wingdings" pitchFamily="2" charset="2"/>
              <a:buAutoNum type="arabicParenR" startAt="11"/>
            </a:pPr>
            <a:r>
              <a:rPr lang="ar-JO" sz="3200" b="1" dirty="0" smtClean="0"/>
              <a:t> خلق نهج في اوساط الادارة العليا لتبني ونشر النقاط السابقة في اوساط المؤسسة.</a:t>
            </a:r>
            <a:r>
              <a:rPr lang="ar-JO" sz="3200" dirty="0" smtClean="0"/>
              <a:t>    </a:t>
            </a:r>
            <a:endParaRPr lang="en-US" sz="3200" dirty="0" smtClean="0"/>
          </a:p>
          <a:p>
            <a:pPr marL="571500" indent="-571500" eaLnBrk="1" hangingPunct="1">
              <a:lnSpc>
                <a:spcPct val="80000"/>
              </a:lnSpc>
              <a:buFontTx/>
              <a:buNone/>
            </a:pPr>
            <a:r>
              <a:rPr lang="en-US" sz="2800" dirty="0" smtClean="0"/>
              <a:t/>
            </a:r>
            <a:br>
              <a:rPr lang="en-US" sz="2800" dirty="0" smtClean="0"/>
            </a:br>
            <a:r>
              <a:rPr lang="ar-JO" sz="1800" dirty="0" smtClean="0"/>
              <a:t>المصدر:</a:t>
            </a:r>
            <a:r>
              <a:rPr lang="ar-SA" sz="1800" dirty="0" smtClean="0"/>
              <a:t> الخروج من الازمة ، إدورد ديمينج.</a:t>
            </a:r>
            <a:endParaRPr lang="en-US" sz="1800" dirty="0" smtClean="0"/>
          </a:p>
          <a:p>
            <a:pPr marL="571500" indent="-571500" eaLnBrk="1" hangingPunct="1">
              <a:lnSpc>
                <a:spcPct val="80000"/>
              </a:lnSpc>
            </a:pPr>
            <a:endParaRPr lang="en-US" sz="1800" dirty="0" smtClean="0"/>
          </a:p>
          <a:p>
            <a:pPr marL="571500" indent="-571500" eaLnBrk="1" hangingPunct="1">
              <a:lnSpc>
                <a:spcPct val="80000"/>
              </a:lnSpc>
            </a:pPr>
            <a:endParaRPr lang="en-US" sz="1800" dirty="0" smtClean="0"/>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p:txBody>
          <a:bodyPr/>
          <a:lstStyle/>
          <a:p>
            <a:pPr eaLnBrk="1" hangingPunct="1"/>
            <a:r>
              <a:rPr lang="ar-JO" sz="5400" b="1" smtClean="0">
                <a:solidFill>
                  <a:schemeClr val="accent2"/>
                </a:solidFill>
              </a:rPr>
              <a:t>ستة سيجما</a:t>
            </a:r>
            <a:endParaRPr lang="en-US" sz="5400" b="1" smtClean="0">
              <a:solidFill>
                <a:schemeClr val="accent2"/>
              </a:solidFill>
            </a:endParaRPr>
          </a:p>
        </p:txBody>
      </p:sp>
      <p:sp>
        <p:nvSpPr>
          <p:cNvPr id="149507" name="Rectangle 3"/>
          <p:cNvSpPr>
            <a:spLocks noGrp="1" noChangeArrowheads="1"/>
          </p:cNvSpPr>
          <p:nvPr>
            <p:ph idx="1"/>
          </p:nvPr>
        </p:nvSpPr>
        <p:spPr/>
        <p:txBody>
          <a:bodyPr/>
          <a:lstStyle/>
          <a:p>
            <a:pPr algn="r" rtl="1" eaLnBrk="1" hangingPunct="1"/>
            <a:r>
              <a:rPr lang="ar-JO" sz="3200" b="1" dirty="0" smtClean="0"/>
              <a:t>وهو نظام قائم على الإلتزام التام ويهدف إلى التركيز على تطوير والحصول على جودة منتجات وخدمات تقترب من الكمال. </a:t>
            </a:r>
            <a:r>
              <a:rPr lang="ar-JO" sz="1800" b="1" dirty="0" smtClean="0">
                <a:solidFill>
                  <a:srgbClr val="FF0000"/>
                </a:solidFill>
              </a:rPr>
              <a:t>جنرال إلكترك</a:t>
            </a:r>
          </a:p>
          <a:p>
            <a:pPr algn="r" rtl="1" eaLnBrk="1" hangingPunct="1"/>
            <a:r>
              <a:rPr lang="ar-JO" sz="3200" b="1" dirty="0" smtClean="0"/>
              <a:t>وهو لا يختلف كثيراً عن إدارة الجودة الشاملة.</a:t>
            </a:r>
          </a:p>
          <a:p>
            <a:pPr algn="r" rtl="1" eaLnBrk="1" hangingPunct="1"/>
            <a:r>
              <a:rPr lang="ar-JO" sz="3200" b="1" dirty="0" smtClean="0"/>
              <a:t>ويقوم على الإهتمام الشديد بمتطلبات وإحتياجات الزبائن..</a:t>
            </a:r>
          </a:p>
          <a:p>
            <a:pPr algn="r" rtl="1" eaLnBrk="1" hangingPunct="1"/>
            <a:r>
              <a:rPr lang="ar-JO" sz="3200" b="1" dirty="0" smtClean="0"/>
              <a:t>.. وترجمتها إلى تغيرات تحقق رضاهم العالي. </a:t>
            </a:r>
            <a:endParaRPr lang="en-US" sz="3200" b="1"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3229</TotalTime>
  <Words>4943</Words>
  <Application>Microsoft Office PowerPoint</Application>
  <PresentationFormat>On-screen Show (4:3)</PresentationFormat>
  <Paragraphs>628</Paragraphs>
  <Slides>125</Slides>
  <Notes>36</Notes>
  <HiddenSlides>0</HiddenSlides>
  <MMClips>0</MMClips>
  <ScaleCrop>false</ScaleCrop>
  <HeadingPairs>
    <vt:vector size="4" baseType="variant">
      <vt:variant>
        <vt:lpstr>Theme</vt:lpstr>
      </vt:variant>
      <vt:variant>
        <vt:i4>1</vt:i4>
      </vt:variant>
      <vt:variant>
        <vt:lpstr>Slide Titles</vt:lpstr>
      </vt:variant>
      <vt:variant>
        <vt:i4>125</vt:i4>
      </vt:variant>
    </vt:vector>
  </HeadingPairs>
  <TitlesOfParts>
    <vt:vector size="126" baseType="lpstr">
      <vt:lpstr>Flow</vt:lpstr>
      <vt:lpstr>Good Manufacturing Practices GMP ممارسات التصنيع الجيد</vt:lpstr>
      <vt:lpstr>ممارسة التصنيع الجيد ج2</vt:lpstr>
      <vt:lpstr>تهدف الوحدة إلى ...</vt:lpstr>
      <vt:lpstr>Slide 4</vt:lpstr>
      <vt:lpstr>Slide 5</vt:lpstr>
      <vt:lpstr>Slide 6</vt:lpstr>
      <vt:lpstr>إذن..</vt:lpstr>
      <vt:lpstr>؟</vt:lpstr>
      <vt:lpstr>تعريف</vt:lpstr>
      <vt:lpstr>تعريف</vt:lpstr>
      <vt:lpstr>Slide 11</vt:lpstr>
      <vt:lpstr>Why GMP is important?.</vt:lpstr>
      <vt:lpstr>Why GMP is important?.</vt:lpstr>
      <vt:lpstr>أمثلة من المخاطر التي يمكن أن تحدث</vt:lpstr>
      <vt:lpstr>حساسية الصناعات الدوائية</vt:lpstr>
      <vt:lpstr>دعم التصدير</vt:lpstr>
      <vt:lpstr>القواعد الأساسية1</vt:lpstr>
      <vt:lpstr>2القواعد الأساسية</vt:lpstr>
      <vt:lpstr>القواعد الأساسية3</vt:lpstr>
      <vt:lpstr>4القواعد الأساسية</vt:lpstr>
      <vt:lpstr>5القواعد الأساسية</vt:lpstr>
      <vt:lpstr>6القواعد الأساسية</vt:lpstr>
      <vt:lpstr>القواعد الأساسية7</vt:lpstr>
      <vt:lpstr>8القواعد الأساسية</vt:lpstr>
      <vt:lpstr>9القواعد الأساسية</vt:lpstr>
      <vt:lpstr>حالة السيطرة  State of Control</vt:lpstr>
      <vt:lpstr>أركان حالة السيطرة</vt:lpstr>
      <vt:lpstr>وقفة نقاشية</vt:lpstr>
      <vt:lpstr>المطابقة</vt:lpstr>
      <vt:lpstr> عناصر المطابقة    ELEMENTS OF COMPLIANCE</vt:lpstr>
      <vt:lpstr>DEFINITIONS</vt:lpstr>
      <vt:lpstr>Slide 32</vt:lpstr>
      <vt:lpstr>Slide 33</vt:lpstr>
      <vt:lpstr>DEFINITIONS</vt:lpstr>
      <vt:lpstr>Slide 35</vt:lpstr>
      <vt:lpstr>Slide 36</vt:lpstr>
      <vt:lpstr>Slide 37</vt:lpstr>
      <vt:lpstr>التشريع</vt:lpstr>
      <vt:lpstr>GMP</vt:lpstr>
      <vt:lpstr>GMP</vt:lpstr>
      <vt:lpstr>GMP</vt:lpstr>
      <vt:lpstr>Enforcement</vt:lpstr>
      <vt:lpstr>Slide 43</vt:lpstr>
      <vt:lpstr>Slide 44</vt:lpstr>
      <vt:lpstr>التطبيق</vt:lpstr>
      <vt:lpstr>Harmonization</vt:lpstr>
      <vt:lpstr>ICH</vt:lpstr>
      <vt:lpstr>ICH</vt:lpstr>
      <vt:lpstr>سؤال</vt:lpstr>
      <vt:lpstr> API </vt:lpstr>
      <vt:lpstr>ممارسات جيدة أخرى Other good practices</vt:lpstr>
      <vt:lpstr>GxP</vt:lpstr>
      <vt:lpstr>نطاق تغطية الممارسة  GMP Covers…</vt:lpstr>
      <vt:lpstr>نطاق تغطية الممارسة  GMP Covers…</vt:lpstr>
      <vt:lpstr>نطاق تغطية الممارسة  Scope of GMP</vt:lpstr>
      <vt:lpstr>نطاق تغطية الممارسة  Scope of GMP</vt:lpstr>
      <vt:lpstr>مبادئ الممارسة الجيدة العشرة Ten principles of GMP</vt:lpstr>
      <vt:lpstr>مبادئ الممارسة الجيدة العشرة Ten principles of GMP</vt:lpstr>
      <vt:lpstr>مبادئ الممارسة الجيدة العشرة Ten principles of GMP</vt:lpstr>
      <vt:lpstr>GMP basic requirements </vt:lpstr>
      <vt:lpstr>GMP basic requirements </vt:lpstr>
      <vt:lpstr>سؤال</vt:lpstr>
      <vt:lpstr>GMP basic requirements </vt:lpstr>
      <vt:lpstr>GMP basic requirements </vt:lpstr>
      <vt:lpstr>GMP basic requirements </vt:lpstr>
      <vt:lpstr>GMP basic requirements </vt:lpstr>
      <vt:lpstr>GMP basic requirements </vt:lpstr>
      <vt:lpstr>GMP basic requirements </vt:lpstr>
      <vt:lpstr>GMP basic requirements </vt:lpstr>
      <vt:lpstr>GMP basic requirements </vt:lpstr>
      <vt:lpstr>Certifying agencies</vt:lpstr>
      <vt:lpstr>الإنعكاسات المالية للمارسة الجيدة</vt:lpstr>
      <vt:lpstr>الإنعكاسات المالية للمارسة الجيدة</vt:lpstr>
      <vt:lpstr>وقفة نقاشية </vt:lpstr>
      <vt:lpstr>أنظمة أخرى</vt:lpstr>
      <vt:lpstr>ISO</vt:lpstr>
      <vt:lpstr>ISO</vt:lpstr>
      <vt:lpstr>ISO</vt:lpstr>
      <vt:lpstr>ISO</vt:lpstr>
      <vt:lpstr>ISO</vt:lpstr>
      <vt:lpstr>ISO</vt:lpstr>
      <vt:lpstr>ISO</vt:lpstr>
      <vt:lpstr>هاسيب HACCP </vt:lpstr>
      <vt:lpstr>HACCP Approach1</vt:lpstr>
      <vt:lpstr>HACCP Approach2</vt:lpstr>
      <vt:lpstr>هاسيب HACCP</vt:lpstr>
      <vt:lpstr>هاسيب HACCP</vt:lpstr>
      <vt:lpstr>هاسيب HACCP</vt:lpstr>
      <vt:lpstr>هاسيب HACCP</vt:lpstr>
      <vt:lpstr>هاسيب HACCP</vt:lpstr>
      <vt:lpstr>هاسيب HACCP</vt:lpstr>
      <vt:lpstr>هاسيب HACCP</vt:lpstr>
      <vt:lpstr>إدارة الجودة الشاملة تعريف</vt:lpstr>
      <vt:lpstr>عناصر الجودة الشاملة</vt:lpstr>
      <vt:lpstr>إدارة الجودة الشاملة نقاط ديمنج الأربع عشر</vt:lpstr>
      <vt:lpstr>نقاط ديمنج الأربع عشر</vt:lpstr>
      <vt:lpstr>نقاط ديمنج الأربع عشر</vt:lpstr>
      <vt:lpstr>نقاط ديمنج الأربع عشر</vt:lpstr>
      <vt:lpstr>ستة سيجما</vt:lpstr>
      <vt:lpstr>ستة سيجما </vt:lpstr>
      <vt:lpstr>ستة سيجما </vt:lpstr>
      <vt:lpstr>أركان النظام</vt:lpstr>
      <vt:lpstr>LEAN</vt:lpstr>
      <vt:lpstr>تعريف</vt:lpstr>
      <vt:lpstr>كايزن1</vt:lpstr>
      <vt:lpstr>كايزن2</vt:lpstr>
      <vt:lpstr>كايزن3</vt:lpstr>
      <vt:lpstr>كايزن4</vt:lpstr>
      <vt:lpstr>كايزن5</vt:lpstr>
      <vt:lpstr>كيف نضمن نجاح الممارسة</vt:lpstr>
      <vt:lpstr>الإدارة management </vt:lpstr>
      <vt:lpstr>التحقق من إتباع التعليمات  validation</vt:lpstr>
      <vt:lpstr>العاملينpersonnel </vt:lpstr>
      <vt:lpstr>مكان العملpremises  </vt:lpstr>
      <vt:lpstr>المعداتequipment and systems </vt:lpstr>
      <vt:lpstr>مدخلات الإنتاج raw materials</vt:lpstr>
      <vt:lpstr>Beyond GMP</vt:lpstr>
      <vt:lpstr>Beyond GMP</vt:lpstr>
      <vt:lpstr>Beyond GMP</vt:lpstr>
      <vt:lpstr>Beyond GMP</vt:lpstr>
      <vt:lpstr>وقفة نقاشية</vt:lpstr>
      <vt:lpstr>Beyond GMP</vt:lpstr>
      <vt:lpstr>GMP</vt:lpstr>
      <vt:lpstr>GMP</vt:lpstr>
      <vt:lpstr>Documentation</vt:lpstr>
    </vt:vector>
  </TitlesOfParts>
  <Company>Acer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Valued Acer Customer</dc:creator>
  <cp:lastModifiedBy>Valued Acer Customer</cp:lastModifiedBy>
  <cp:revision>61</cp:revision>
  <dcterms:created xsi:type="dcterms:W3CDTF">2012-08-08T08:37:23Z</dcterms:created>
  <dcterms:modified xsi:type="dcterms:W3CDTF">2012-08-25T20:36:50Z</dcterms:modified>
</cp:coreProperties>
</file>