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slides/slide99.xml" ContentType="application/vnd.openxmlformats-officedocument.presentationml.slide+xml"/>
  <Override PartName="/ppt/notesSlides/notesSlide7.xml" ContentType="application/vnd.openxmlformats-officedocument.presentationml.notesSlide+xml"/>
  <Default Extension="doc" ContentType="application/msword"/>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notesSlides/notesSlide18.xml" ContentType="application/vnd.openxmlformats-officedocument.presentationml.notes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16"/>
  </p:notesMasterIdLst>
  <p:sldIdLst>
    <p:sldId id="256" r:id="rId2"/>
    <p:sldId id="411" r:id="rId3"/>
    <p:sldId id="412" r:id="rId4"/>
    <p:sldId id="257" r:id="rId5"/>
    <p:sldId id="258" r:id="rId6"/>
    <p:sldId id="259" r:id="rId7"/>
    <p:sldId id="260" r:id="rId8"/>
    <p:sldId id="261" r:id="rId9"/>
    <p:sldId id="304" r:id="rId10"/>
    <p:sldId id="262" r:id="rId11"/>
    <p:sldId id="263" r:id="rId12"/>
    <p:sldId id="264" r:id="rId13"/>
    <p:sldId id="308" r:id="rId14"/>
    <p:sldId id="309" r:id="rId15"/>
    <p:sldId id="310" r:id="rId16"/>
    <p:sldId id="311" r:id="rId17"/>
    <p:sldId id="265" r:id="rId18"/>
    <p:sldId id="266" r:id="rId19"/>
    <p:sldId id="267" r:id="rId20"/>
    <p:sldId id="312" r:id="rId21"/>
    <p:sldId id="268" r:id="rId22"/>
    <p:sldId id="269" r:id="rId23"/>
    <p:sldId id="271" r:id="rId24"/>
    <p:sldId id="272" r:id="rId25"/>
    <p:sldId id="273" r:id="rId26"/>
    <p:sldId id="274" r:id="rId27"/>
    <p:sldId id="284" r:id="rId28"/>
    <p:sldId id="285" r:id="rId29"/>
    <p:sldId id="346" r:id="rId30"/>
    <p:sldId id="405" r:id="rId31"/>
    <p:sldId id="406" r:id="rId32"/>
    <p:sldId id="410" r:id="rId33"/>
    <p:sldId id="407" r:id="rId34"/>
    <p:sldId id="409" r:id="rId35"/>
    <p:sldId id="408" r:id="rId36"/>
    <p:sldId id="320" r:id="rId37"/>
    <p:sldId id="390" r:id="rId38"/>
    <p:sldId id="321" r:id="rId39"/>
    <p:sldId id="391" r:id="rId40"/>
    <p:sldId id="322" r:id="rId41"/>
    <p:sldId id="323" r:id="rId42"/>
    <p:sldId id="324" r:id="rId43"/>
    <p:sldId id="347" r:id="rId44"/>
    <p:sldId id="348" r:id="rId45"/>
    <p:sldId id="349" r:id="rId46"/>
    <p:sldId id="350" r:id="rId47"/>
    <p:sldId id="351" r:id="rId48"/>
    <p:sldId id="325" r:id="rId49"/>
    <p:sldId id="352" r:id="rId50"/>
    <p:sldId id="353" r:id="rId51"/>
    <p:sldId id="354" r:id="rId52"/>
    <p:sldId id="392" r:id="rId53"/>
    <p:sldId id="355" r:id="rId54"/>
    <p:sldId id="356" r:id="rId55"/>
    <p:sldId id="393" r:id="rId56"/>
    <p:sldId id="327" r:id="rId57"/>
    <p:sldId id="357" r:id="rId58"/>
    <p:sldId id="328" r:id="rId59"/>
    <p:sldId id="358" r:id="rId60"/>
    <p:sldId id="359" r:id="rId61"/>
    <p:sldId id="360" r:id="rId62"/>
    <p:sldId id="395" r:id="rId63"/>
    <p:sldId id="361" r:id="rId64"/>
    <p:sldId id="362" r:id="rId65"/>
    <p:sldId id="329" r:id="rId66"/>
    <p:sldId id="363" r:id="rId67"/>
    <p:sldId id="364" r:id="rId68"/>
    <p:sldId id="330" r:id="rId69"/>
    <p:sldId id="365" r:id="rId70"/>
    <p:sldId id="331" r:id="rId71"/>
    <p:sldId id="396" r:id="rId72"/>
    <p:sldId id="366" r:id="rId73"/>
    <p:sldId id="332" r:id="rId74"/>
    <p:sldId id="367" r:id="rId75"/>
    <p:sldId id="333" r:id="rId76"/>
    <p:sldId id="368" r:id="rId77"/>
    <p:sldId id="369" r:id="rId78"/>
    <p:sldId id="413" r:id="rId79"/>
    <p:sldId id="399" r:id="rId80"/>
    <p:sldId id="397" r:id="rId81"/>
    <p:sldId id="402" r:id="rId82"/>
    <p:sldId id="403" r:id="rId83"/>
    <p:sldId id="404" r:id="rId84"/>
    <p:sldId id="334" r:id="rId85"/>
    <p:sldId id="335" r:id="rId86"/>
    <p:sldId id="394" r:id="rId87"/>
    <p:sldId id="336" r:id="rId88"/>
    <p:sldId id="371" r:id="rId89"/>
    <p:sldId id="372" r:id="rId90"/>
    <p:sldId id="337" r:id="rId91"/>
    <p:sldId id="373" r:id="rId92"/>
    <p:sldId id="374" r:id="rId93"/>
    <p:sldId id="339" r:id="rId94"/>
    <p:sldId id="376" r:id="rId95"/>
    <p:sldId id="340" r:id="rId96"/>
    <p:sldId id="377" r:id="rId97"/>
    <p:sldId id="378" r:id="rId98"/>
    <p:sldId id="341" r:id="rId99"/>
    <p:sldId id="379" r:id="rId100"/>
    <p:sldId id="380" r:id="rId101"/>
    <p:sldId id="342" r:id="rId102"/>
    <p:sldId id="381" r:id="rId103"/>
    <p:sldId id="382" r:id="rId104"/>
    <p:sldId id="383" r:id="rId105"/>
    <p:sldId id="343" r:id="rId106"/>
    <p:sldId id="385" r:id="rId107"/>
    <p:sldId id="386" r:id="rId108"/>
    <p:sldId id="344" r:id="rId109"/>
    <p:sldId id="387" r:id="rId110"/>
    <p:sldId id="388" r:id="rId111"/>
    <p:sldId id="345" r:id="rId112"/>
    <p:sldId id="389" r:id="rId113"/>
    <p:sldId id="375" r:id="rId114"/>
    <p:sldId id="314" r:id="rId1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50" d="100"/>
          <a:sy n="50" d="100"/>
        </p:scale>
        <p:origin x="-1086"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2622"/>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slide" Target="slides/slide114.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ar-JO"/>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DDBCDA-0B19-4C09-9B9A-54DAAFC3B6FA}" type="datetimeFigureOut">
              <a:rPr lang="ar-JO" smtClean="0"/>
              <a:pPr/>
              <a:t>09/10/1433</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ar-JO"/>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5E827B-B900-4C42-8C42-F94CCE1B0759}" type="slidenum">
              <a:rPr lang="ar-JO" smtClean="0"/>
              <a:pPr/>
              <a:t>‹#›</a:t>
            </a:fld>
            <a:endParaRPr lang="ar-JO"/>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a:p>
        </p:txBody>
      </p:sp>
      <p:sp>
        <p:nvSpPr>
          <p:cNvPr id="4" name="Slide Number Placeholder 3"/>
          <p:cNvSpPr>
            <a:spLocks noGrp="1"/>
          </p:cNvSpPr>
          <p:nvPr>
            <p:ph type="sldNum" sz="quarter" idx="10"/>
          </p:nvPr>
        </p:nvSpPr>
        <p:spPr/>
        <p:txBody>
          <a:bodyPr/>
          <a:lstStyle/>
          <a:p>
            <a:fld id="{235E827B-B900-4C42-8C42-F94CCE1B0759}" type="slidenum">
              <a:rPr lang="ar-JO" smtClean="0"/>
              <a:pPr/>
              <a:t>1</a:t>
            </a:fld>
            <a:endParaRPr lang="ar-JO"/>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xfrm>
            <a:off x="1150938" y="692150"/>
            <a:ext cx="4556125" cy="3416300"/>
          </a:xfrm>
          <a:ln/>
        </p:spPr>
      </p:sp>
      <p:sp>
        <p:nvSpPr>
          <p:cNvPr id="87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a:p>
        </p:txBody>
      </p:sp>
      <p:sp>
        <p:nvSpPr>
          <p:cNvPr id="4" name="Slide Number Placeholder 3"/>
          <p:cNvSpPr>
            <a:spLocks noGrp="1"/>
          </p:cNvSpPr>
          <p:nvPr>
            <p:ph type="sldNum" sz="quarter" idx="10"/>
          </p:nvPr>
        </p:nvSpPr>
        <p:spPr/>
        <p:txBody>
          <a:bodyPr/>
          <a:lstStyle/>
          <a:p>
            <a:fld id="{67B1F2BD-E12A-4E46-9F5F-D5A69064FF0E}"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a:p>
        </p:txBody>
      </p:sp>
      <p:sp>
        <p:nvSpPr>
          <p:cNvPr id="4" name="Slide Number Placeholder 3"/>
          <p:cNvSpPr>
            <a:spLocks noGrp="1"/>
          </p:cNvSpPr>
          <p:nvPr>
            <p:ph type="sldNum" sz="quarter" idx="10"/>
          </p:nvPr>
        </p:nvSpPr>
        <p:spPr/>
        <p:txBody>
          <a:bodyPr/>
          <a:lstStyle/>
          <a:p>
            <a:fld id="{67B1F2BD-E12A-4E46-9F5F-D5A69064FF0E}"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a:p>
        </p:txBody>
      </p:sp>
      <p:sp>
        <p:nvSpPr>
          <p:cNvPr id="4" name="Slide Number Placeholder 3"/>
          <p:cNvSpPr>
            <a:spLocks noGrp="1"/>
          </p:cNvSpPr>
          <p:nvPr>
            <p:ph type="sldNum" sz="quarter" idx="10"/>
          </p:nvPr>
        </p:nvSpPr>
        <p:spPr/>
        <p:txBody>
          <a:bodyPr/>
          <a:lstStyle/>
          <a:p>
            <a:fld id="{67B1F2BD-E12A-4E46-9F5F-D5A69064FF0E}"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a:p>
        </p:txBody>
      </p:sp>
      <p:sp>
        <p:nvSpPr>
          <p:cNvPr id="4" name="Slide Number Placeholder 3"/>
          <p:cNvSpPr>
            <a:spLocks noGrp="1"/>
          </p:cNvSpPr>
          <p:nvPr>
            <p:ph type="sldNum" sz="quarter" idx="10"/>
          </p:nvPr>
        </p:nvSpPr>
        <p:spPr/>
        <p:txBody>
          <a:bodyPr/>
          <a:lstStyle/>
          <a:p>
            <a:fld id="{67B1F2BD-E12A-4E46-9F5F-D5A69064FF0E}"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Rot="1" noChangeAspect="1" noChangeArrowheads="1" noTextEdit="1"/>
          </p:cNvSpPr>
          <p:nvPr>
            <p:ph type="sldImg"/>
          </p:nvPr>
        </p:nvSpPr>
        <p:spPr>
          <a:xfrm>
            <a:off x="1150938" y="692150"/>
            <a:ext cx="4556125" cy="3416300"/>
          </a:xfrm>
          <a:ln/>
        </p:spPr>
      </p:sp>
      <p:sp>
        <p:nvSpPr>
          <p:cNvPr id="345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a:p>
        </p:txBody>
      </p:sp>
      <p:sp>
        <p:nvSpPr>
          <p:cNvPr id="4" name="Slide Number Placeholder 3"/>
          <p:cNvSpPr>
            <a:spLocks noGrp="1"/>
          </p:cNvSpPr>
          <p:nvPr>
            <p:ph type="sldNum" sz="quarter" idx="10"/>
          </p:nvPr>
        </p:nvSpPr>
        <p:spPr/>
        <p:txBody>
          <a:bodyPr/>
          <a:lstStyle/>
          <a:p>
            <a:fld id="{F293ABD0-A438-46EB-83F7-1BACEEE66B66}" type="slidenum">
              <a:rPr lang="ar-JO" smtClean="0"/>
              <a:pPr/>
              <a:t>18</a:t>
            </a:fld>
            <a:endParaRPr lang="ar-JO"/>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xfrm>
            <a:off x="1150938" y="692150"/>
            <a:ext cx="4556125" cy="3416300"/>
          </a:xfrm>
          <a:ln/>
        </p:spPr>
      </p:sp>
      <p:sp>
        <p:nvSpPr>
          <p:cNvPr id="89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a:p>
        </p:txBody>
      </p:sp>
      <p:sp>
        <p:nvSpPr>
          <p:cNvPr id="4" name="Slide Number Placeholder 3"/>
          <p:cNvSpPr>
            <a:spLocks noGrp="1"/>
          </p:cNvSpPr>
          <p:nvPr>
            <p:ph type="sldNum" sz="quarter" idx="10"/>
          </p:nvPr>
        </p:nvSpPr>
        <p:spPr/>
        <p:txBody>
          <a:bodyPr/>
          <a:lstStyle/>
          <a:p>
            <a:fld id="{67B1F2BD-E12A-4E46-9F5F-D5A69064FF0E}" type="slidenum">
              <a:rPr lang="en-US" smtClean="0"/>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xfrm>
            <a:off x="1150938" y="692150"/>
            <a:ext cx="4556125" cy="3416300"/>
          </a:xfrm>
          <a:ln/>
        </p:spPr>
      </p:sp>
      <p:sp>
        <p:nvSpPr>
          <p:cNvPr id="921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a:p>
        </p:txBody>
      </p:sp>
      <p:sp>
        <p:nvSpPr>
          <p:cNvPr id="4" name="Slide Number Placeholder 3"/>
          <p:cNvSpPr>
            <a:spLocks noGrp="1"/>
          </p:cNvSpPr>
          <p:nvPr>
            <p:ph type="sldNum" sz="quarter" idx="10"/>
          </p:nvPr>
        </p:nvSpPr>
        <p:spPr/>
        <p:txBody>
          <a:bodyPr/>
          <a:lstStyle/>
          <a:p>
            <a:fld id="{F293ABD0-A438-46EB-83F7-1BACEEE66B66}" type="slidenum">
              <a:rPr lang="ar-JO" smtClean="0"/>
              <a:pPr/>
              <a:t>4</a:t>
            </a:fld>
            <a:endParaRPr lang="ar-JO"/>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Rot="1" noChangeAspect="1" noChangeArrowheads="1" noTextEdit="1"/>
          </p:cNvSpPr>
          <p:nvPr>
            <p:ph type="sldImg"/>
          </p:nvPr>
        </p:nvSpPr>
        <p:spPr>
          <a:xfrm>
            <a:off x="1150938" y="692150"/>
            <a:ext cx="4556125" cy="3416300"/>
          </a:xfrm>
          <a:ln/>
        </p:spPr>
      </p:sp>
      <p:sp>
        <p:nvSpPr>
          <p:cNvPr id="347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a:p>
        </p:txBody>
      </p:sp>
      <p:sp>
        <p:nvSpPr>
          <p:cNvPr id="4" name="Slide Number Placeholder 3"/>
          <p:cNvSpPr>
            <a:spLocks noGrp="1"/>
          </p:cNvSpPr>
          <p:nvPr>
            <p:ph type="sldNum" sz="quarter" idx="10"/>
          </p:nvPr>
        </p:nvSpPr>
        <p:spPr/>
        <p:txBody>
          <a:bodyPr/>
          <a:lstStyle/>
          <a:p>
            <a:pPr>
              <a:defRPr/>
            </a:pPr>
            <a:fld id="{5F1E2915-BF25-4935-8CDD-B11BA5FB0659}" type="slidenum">
              <a:rPr lang="ar-JO" smtClean="0"/>
              <a:pPr>
                <a:defRPr/>
              </a:pPr>
              <a:t>23</a:t>
            </a:fld>
            <a:endParaRPr lang="ar-JO"/>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a:p>
        </p:txBody>
      </p:sp>
      <p:sp>
        <p:nvSpPr>
          <p:cNvPr id="4" name="Slide Number Placeholder 3"/>
          <p:cNvSpPr>
            <a:spLocks noGrp="1"/>
          </p:cNvSpPr>
          <p:nvPr>
            <p:ph type="sldNum" sz="quarter" idx="10"/>
          </p:nvPr>
        </p:nvSpPr>
        <p:spPr/>
        <p:txBody>
          <a:bodyPr/>
          <a:lstStyle/>
          <a:p>
            <a:pPr>
              <a:defRPr/>
            </a:pPr>
            <a:fld id="{5F1E2915-BF25-4935-8CDD-B11BA5FB0659}" type="slidenum">
              <a:rPr lang="ar-JO" smtClean="0"/>
              <a:pPr>
                <a:defRPr/>
              </a:pPr>
              <a:t>24</a:t>
            </a:fld>
            <a:endParaRPr lang="ar-JO"/>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a:p>
        </p:txBody>
      </p:sp>
      <p:sp>
        <p:nvSpPr>
          <p:cNvPr id="4" name="Slide Number Placeholder 3"/>
          <p:cNvSpPr>
            <a:spLocks noGrp="1"/>
          </p:cNvSpPr>
          <p:nvPr>
            <p:ph type="sldNum" sz="quarter" idx="10"/>
          </p:nvPr>
        </p:nvSpPr>
        <p:spPr/>
        <p:txBody>
          <a:bodyPr/>
          <a:lstStyle/>
          <a:p>
            <a:fld id="{F293ABD0-A438-46EB-83F7-1BACEEE66B66}" type="slidenum">
              <a:rPr lang="ar-JO" smtClean="0"/>
              <a:pPr/>
              <a:t>25</a:t>
            </a:fld>
            <a:endParaRPr lang="ar-JO"/>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Slide Image Placeholder 1"/>
          <p:cNvSpPr>
            <a:spLocks noGrp="1" noRot="1" noChangeAspect="1" noTextEdit="1"/>
          </p:cNvSpPr>
          <p:nvPr>
            <p:ph type="sldImg"/>
          </p:nvPr>
        </p:nvSpPr>
        <p:spPr>
          <a:ln/>
        </p:spPr>
      </p:sp>
      <p:sp>
        <p:nvSpPr>
          <p:cNvPr id="180227" name="Notes Placeholder 2"/>
          <p:cNvSpPr>
            <a:spLocks noGrp="1"/>
          </p:cNvSpPr>
          <p:nvPr>
            <p:ph type="body" idx="1"/>
          </p:nvPr>
        </p:nvSpPr>
        <p:spPr>
          <a:noFill/>
          <a:ln/>
        </p:spPr>
        <p:txBody>
          <a:bodyPr/>
          <a:lstStyle/>
          <a:p>
            <a:pPr eaLnBrk="1" hangingPunct="1"/>
            <a:endParaRPr lang="en-US" smtClean="0"/>
          </a:p>
        </p:txBody>
      </p:sp>
      <p:sp>
        <p:nvSpPr>
          <p:cNvPr id="180228" name="Slide Number Placeholder 3"/>
          <p:cNvSpPr>
            <a:spLocks noGrp="1"/>
          </p:cNvSpPr>
          <p:nvPr>
            <p:ph type="sldNum" sz="quarter" idx="5"/>
          </p:nvPr>
        </p:nvSpPr>
        <p:spPr>
          <a:noFill/>
        </p:spPr>
        <p:txBody>
          <a:bodyPr/>
          <a:lstStyle/>
          <a:p>
            <a:fld id="{AB09B09F-E861-489A-ACFC-F2A1BF059364}" type="slidenum">
              <a:rPr lang="ar-SA" smtClean="0"/>
              <a:pPr/>
              <a:t>26</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a:p>
        </p:txBody>
      </p:sp>
      <p:sp>
        <p:nvSpPr>
          <p:cNvPr id="4" name="Slide Number Placeholder 3"/>
          <p:cNvSpPr>
            <a:spLocks noGrp="1"/>
          </p:cNvSpPr>
          <p:nvPr>
            <p:ph type="sldNum" sz="quarter" idx="10"/>
          </p:nvPr>
        </p:nvSpPr>
        <p:spPr/>
        <p:txBody>
          <a:bodyPr/>
          <a:lstStyle/>
          <a:p>
            <a:fld id="{F293ABD0-A438-46EB-83F7-1BACEEE66B66}" type="slidenum">
              <a:rPr lang="ar-JO" smtClean="0"/>
              <a:pPr/>
              <a:t>27</a:t>
            </a:fld>
            <a:endParaRPr lang="ar-JO"/>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a:p>
        </p:txBody>
      </p:sp>
      <p:sp>
        <p:nvSpPr>
          <p:cNvPr id="4" name="Slide Number Placeholder 3"/>
          <p:cNvSpPr>
            <a:spLocks noGrp="1"/>
          </p:cNvSpPr>
          <p:nvPr>
            <p:ph type="sldNum" sz="quarter" idx="10"/>
          </p:nvPr>
        </p:nvSpPr>
        <p:spPr/>
        <p:txBody>
          <a:bodyPr/>
          <a:lstStyle/>
          <a:p>
            <a:fld id="{F293ABD0-A438-46EB-83F7-1BACEEE66B66}" type="slidenum">
              <a:rPr lang="ar-JO" smtClean="0"/>
              <a:pPr/>
              <a:t>28</a:t>
            </a:fld>
            <a:endParaRPr lang="ar-JO"/>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23603EBB-A221-48B9-9AB8-91FD79B7E9AB}" type="slidenum">
              <a:rPr lang="en-US">
                <a:latin typeface="Arial" charset="0"/>
                <a:cs typeface="Arial" charset="0"/>
              </a:rPr>
              <a:pPr/>
              <a:t>82</a:t>
            </a:fld>
            <a:endParaRPr lang="en-US">
              <a:latin typeface="Arial" charset="0"/>
              <a:cs typeface="Arial" charset="0"/>
            </a:endParaRPr>
          </a:p>
        </p:txBody>
      </p:sp>
      <p:sp>
        <p:nvSpPr>
          <p:cNvPr id="50179" name="Rectangle 2"/>
          <p:cNvSpPr>
            <a:spLocks noGrp="1" noRot="1" noChangeAspect="1" noChangeArrowheads="1" noTextEdit="1"/>
          </p:cNvSpPr>
          <p:nvPr>
            <p:ph type="sldImg"/>
          </p:nvPr>
        </p:nvSpPr>
        <p:spPr>
          <a:xfrm>
            <a:off x="1262063" y="152400"/>
            <a:ext cx="4370387" cy="3276600"/>
          </a:xfrm>
          <a:ln w="12700" cap="flat">
            <a:solidFill>
              <a:schemeClr val="tx1"/>
            </a:solidFill>
          </a:ln>
        </p:spPr>
      </p:sp>
      <p:sp>
        <p:nvSpPr>
          <p:cNvPr id="50180" name="Rectangle 3"/>
          <p:cNvSpPr>
            <a:spLocks noGrp="1" noChangeArrowheads="1"/>
          </p:cNvSpPr>
          <p:nvPr>
            <p:ph type="body" idx="1"/>
          </p:nvPr>
        </p:nvSpPr>
        <p:spPr>
          <a:xfrm>
            <a:off x="687388" y="3570288"/>
            <a:ext cx="5256212" cy="5257800"/>
          </a:xfrm>
          <a:noFill/>
          <a:ln/>
        </p:spPr>
        <p:txBody>
          <a:bodyPr/>
          <a:lstStyle/>
          <a:p>
            <a:pPr eaLnBrk="1" hangingPunct="1"/>
            <a:endParaRPr lang="en-GB" altLang="ja-JP" smtClean="0">
              <a:latin typeface="Arial" charset="0"/>
              <a:cs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a:p>
        </p:txBody>
      </p:sp>
      <p:sp>
        <p:nvSpPr>
          <p:cNvPr id="4" name="Slide Number Placeholder 3"/>
          <p:cNvSpPr>
            <a:spLocks noGrp="1"/>
          </p:cNvSpPr>
          <p:nvPr>
            <p:ph type="sldNum" sz="quarter" idx="10"/>
          </p:nvPr>
        </p:nvSpPr>
        <p:spPr/>
        <p:txBody>
          <a:bodyPr/>
          <a:lstStyle/>
          <a:p>
            <a:fld id="{235E827B-B900-4C42-8C42-F94CCE1B0759}" type="slidenum">
              <a:rPr lang="ar-JO" smtClean="0"/>
              <a:pPr/>
              <a:t>114</a:t>
            </a:fld>
            <a:endParaRPr lang="ar-J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a:lstStyle/>
          <a:p>
            <a:endParaRPr lang="ar-JO" smtClean="0"/>
          </a:p>
        </p:txBody>
      </p:sp>
      <p:sp>
        <p:nvSpPr>
          <p:cNvPr id="4" name="Slide Number Placeholder 3"/>
          <p:cNvSpPr>
            <a:spLocks noGrp="1"/>
          </p:cNvSpPr>
          <p:nvPr>
            <p:ph type="sldNum" sz="quarter" idx="5"/>
          </p:nvPr>
        </p:nvSpPr>
        <p:spPr/>
        <p:txBody>
          <a:bodyPr/>
          <a:lstStyle/>
          <a:p>
            <a:pPr>
              <a:defRPr/>
            </a:pPr>
            <a:fld id="{1523673F-D5F9-49FC-BBDD-69C56EDC8F4C}" type="slidenum">
              <a:rPr lang="ar-JO" smtClean="0"/>
              <a:pPr>
                <a:defRPr/>
              </a:pPr>
              <a:t>5</a:t>
            </a:fld>
            <a:endParaRPr lang="ar-J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a:p>
        </p:txBody>
      </p:sp>
      <p:sp>
        <p:nvSpPr>
          <p:cNvPr id="4" name="Slide Number Placeholder 3"/>
          <p:cNvSpPr>
            <a:spLocks noGrp="1"/>
          </p:cNvSpPr>
          <p:nvPr>
            <p:ph type="sldNum" sz="quarter" idx="10"/>
          </p:nvPr>
        </p:nvSpPr>
        <p:spPr/>
        <p:txBody>
          <a:bodyPr/>
          <a:lstStyle/>
          <a:p>
            <a:fld id="{F293ABD0-A438-46EB-83F7-1BACEEE66B66}" type="slidenum">
              <a:rPr lang="ar-JO" smtClean="0"/>
              <a:pPr/>
              <a:t>6</a:t>
            </a:fld>
            <a:endParaRPr lang="ar-J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a:p>
        </p:txBody>
      </p:sp>
      <p:sp>
        <p:nvSpPr>
          <p:cNvPr id="4" name="Slide Number Placeholder 3"/>
          <p:cNvSpPr>
            <a:spLocks noGrp="1"/>
          </p:cNvSpPr>
          <p:nvPr>
            <p:ph type="sldNum" sz="quarter" idx="10"/>
          </p:nvPr>
        </p:nvSpPr>
        <p:spPr/>
        <p:txBody>
          <a:bodyPr/>
          <a:lstStyle/>
          <a:p>
            <a:fld id="{F293ABD0-A438-46EB-83F7-1BACEEE66B66}" type="slidenum">
              <a:rPr lang="ar-JO" smtClean="0"/>
              <a:pPr/>
              <a:t>7</a:t>
            </a:fld>
            <a:endParaRPr lang="ar-JO"/>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xfrm>
            <a:off x="1150938" y="692150"/>
            <a:ext cx="4556125" cy="3416300"/>
          </a:xfrm>
          <a:ln/>
        </p:spPr>
      </p:sp>
      <p:sp>
        <p:nvSpPr>
          <p:cNvPr id="83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a:p>
        </p:txBody>
      </p:sp>
      <p:sp>
        <p:nvSpPr>
          <p:cNvPr id="4" name="Slide Number Placeholder 3"/>
          <p:cNvSpPr>
            <a:spLocks noGrp="1"/>
          </p:cNvSpPr>
          <p:nvPr>
            <p:ph type="sldNum" sz="quarter" idx="10"/>
          </p:nvPr>
        </p:nvSpPr>
        <p:spPr/>
        <p:txBody>
          <a:bodyPr/>
          <a:lstStyle/>
          <a:p>
            <a:fld id="{67B1F2BD-E12A-4E46-9F5F-D5A69064FF0E}"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1150938" y="692150"/>
            <a:ext cx="4556125" cy="3416300"/>
          </a:xfrm>
          <a:ln/>
        </p:spPr>
      </p:sp>
      <p:sp>
        <p:nvSpPr>
          <p:cNvPr id="86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a:p>
        </p:txBody>
      </p:sp>
      <p:sp>
        <p:nvSpPr>
          <p:cNvPr id="4" name="Slide Number Placeholder 3"/>
          <p:cNvSpPr>
            <a:spLocks noGrp="1"/>
          </p:cNvSpPr>
          <p:nvPr>
            <p:ph type="sldNum" sz="quarter" idx="10"/>
          </p:nvPr>
        </p:nvSpPr>
        <p:spPr/>
        <p:txBody>
          <a:bodyPr/>
          <a:lstStyle/>
          <a:p>
            <a:fld id="{F293ABD0-A438-46EB-83F7-1BACEEE66B66}" type="slidenum">
              <a:rPr lang="ar-JO" smtClean="0"/>
              <a:pPr/>
              <a:t>11</a:t>
            </a:fld>
            <a:endParaRPr lang="ar-J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DBBBFA9E-80B4-4ADB-ACC0-CCB763D741D6}" type="datetimeFigureOut">
              <a:rPr lang="ar-JO" smtClean="0"/>
              <a:pPr/>
              <a:t>09/10/1433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2C0E93C2-7DE4-49CB-ACB9-627233283E2E}"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DBBBFA9E-80B4-4ADB-ACC0-CCB763D741D6}" type="datetimeFigureOut">
              <a:rPr lang="ar-JO" smtClean="0"/>
              <a:pPr/>
              <a:t>09/10/1433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2C0E93C2-7DE4-49CB-ACB9-627233283E2E}"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DBBBFA9E-80B4-4ADB-ACC0-CCB763D741D6}" type="datetimeFigureOut">
              <a:rPr lang="ar-JO" smtClean="0"/>
              <a:pPr/>
              <a:t>09/10/1433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2C0E93C2-7DE4-49CB-ACB9-627233283E2E}"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DBBBFA9E-80B4-4ADB-ACC0-CCB763D741D6}" type="datetimeFigureOut">
              <a:rPr lang="ar-JO" smtClean="0"/>
              <a:pPr/>
              <a:t>09/10/1433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2C0E93C2-7DE4-49CB-ACB9-627233283E2E}"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BBFA9E-80B4-4ADB-ACC0-CCB763D741D6}" type="datetimeFigureOut">
              <a:rPr lang="ar-JO" smtClean="0"/>
              <a:pPr/>
              <a:t>09/10/1433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2C0E93C2-7DE4-49CB-ACB9-627233283E2E}" type="slidenum">
              <a:rPr lang="ar-JO" smtClean="0"/>
              <a:pPr/>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DBBBFA9E-80B4-4ADB-ACC0-CCB763D741D6}" type="datetimeFigureOut">
              <a:rPr lang="ar-JO" smtClean="0"/>
              <a:pPr/>
              <a:t>09/10/1433</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2C0E93C2-7DE4-49CB-ACB9-627233283E2E}"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DBBBFA9E-80B4-4ADB-ACC0-CCB763D741D6}" type="datetimeFigureOut">
              <a:rPr lang="ar-JO" smtClean="0"/>
              <a:pPr/>
              <a:t>09/10/1433</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2C0E93C2-7DE4-49CB-ACB9-627233283E2E}"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DBBBFA9E-80B4-4ADB-ACC0-CCB763D741D6}" type="datetimeFigureOut">
              <a:rPr lang="ar-JO" smtClean="0"/>
              <a:pPr/>
              <a:t>09/10/1433</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2C0E93C2-7DE4-49CB-ACB9-627233283E2E}"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BBFA9E-80B4-4ADB-ACC0-CCB763D741D6}" type="datetimeFigureOut">
              <a:rPr lang="ar-JO" smtClean="0"/>
              <a:pPr/>
              <a:t>09/10/1433</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2C0E93C2-7DE4-49CB-ACB9-627233283E2E}"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BBFA9E-80B4-4ADB-ACC0-CCB763D741D6}" type="datetimeFigureOut">
              <a:rPr lang="ar-JO" smtClean="0"/>
              <a:pPr/>
              <a:t>09/10/1433</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2C0E93C2-7DE4-49CB-ACB9-627233283E2E}"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BBFA9E-80B4-4ADB-ACC0-CCB763D741D6}" type="datetimeFigureOut">
              <a:rPr lang="ar-JO" smtClean="0"/>
              <a:pPr/>
              <a:t>09/10/1433</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2C0E93C2-7DE4-49CB-ACB9-627233283E2E}" type="slidenum">
              <a:rPr lang="ar-JO" smtClean="0"/>
              <a:pPr/>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BBFA9E-80B4-4ADB-ACC0-CCB763D741D6}" type="datetimeFigureOut">
              <a:rPr lang="ar-JO" smtClean="0"/>
              <a:pPr/>
              <a:t>09/10/1433</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0E93C2-7DE4-49CB-ACB9-627233283E2E}"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8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762000"/>
            <a:ext cx="8458200" cy="3581400"/>
          </a:xfrm>
        </p:spPr>
        <p:txBody>
          <a:bodyPr>
            <a:normAutofit fontScale="90000"/>
          </a:bodyPr>
          <a:lstStyle/>
          <a:p>
            <a:pPr rtl="1"/>
            <a:r>
              <a:rPr lang="ar-JO" sz="2400" b="1" dirty="0" smtClean="0">
                <a:solidFill>
                  <a:schemeClr val="bg1">
                    <a:lumMod val="65000"/>
                  </a:schemeClr>
                </a:solidFill>
              </a:rPr>
              <a:t>بسم الله الرحمن الرحيم</a:t>
            </a:r>
            <a:r>
              <a:rPr lang="en-US" sz="2400" dirty="0" smtClean="0"/>
              <a:t/>
            </a:r>
            <a:br>
              <a:rPr lang="en-US" sz="2400" dirty="0" smtClean="0"/>
            </a:br>
            <a:r>
              <a:rPr lang="ar-SA" b="1" dirty="0" smtClean="0"/>
              <a:t> جمعية الشركات الصناعية الصغيرة والمتوسطة </a:t>
            </a:r>
            <a:r>
              <a:rPr lang="ar-JO" dirty="0" smtClean="0"/>
              <a:t/>
            </a:r>
            <a:br>
              <a:rPr lang="ar-JO" dirty="0" smtClean="0"/>
            </a:br>
            <a:r>
              <a:rPr lang="ar-JO" sz="6000" b="1" dirty="0" smtClean="0"/>
              <a:t>ممارسة التصنيع الجيد</a:t>
            </a:r>
            <a:br>
              <a:rPr lang="ar-JO" sz="6000" b="1" dirty="0" smtClean="0"/>
            </a:br>
            <a:r>
              <a:rPr lang="en-US" sz="4900" b="1" dirty="0" smtClean="0"/>
              <a:t>Good Manufacturing Practice</a:t>
            </a:r>
            <a:br>
              <a:rPr lang="en-US" sz="4900" b="1" dirty="0" smtClean="0"/>
            </a:br>
            <a:r>
              <a:rPr lang="en-US" sz="4900" b="1" dirty="0" smtClean="0"/>
              <a:t>GMP</a:t>
            </a:r>
            <a:r>
              <a:rPr lang="ar-JO" sz="4800" dirty="0" smtClean="0"/>
              <a:t/>
            </a:r>
            <a:br>
              <a:rPr lang="ar-JO" sz="4800" dirty="0" smtClean="0"/>
            </a:br>
            <a:endParaRPr lang="ar-JO" dirty="0">
              <a:solidFill>
                <a:schemeClr val="tx1">
                  <a:lumMod val="75000"/>
                  <a:lumOff val="25000"/>
                </a:schemeClr>
              </a:solidFill>
            </a:endParaRPr>
          </a:p>
        </p:txBody>
      </p:sp>
      <p:sp>
        <p:nvSpPr>
          <p:cNvPr id="3" name="Subtitle 2"/>
          <p:cNvSpPr>
            <a:spLocks noGrp="1"/>
          </p:cNvSpPr>
          <p:nvPr>
            <p:ph type="subTitle" idx="1"/>
          </p:nvPr>
        </p:nvSpPr>
        <p:spPr>
          <a:xfrm>
            <a:off x="1295400" y="4114800"/>
            <a:ext cx="6400800" cy="2362200"/>
          </a:xfrm>
        </p:spPr>
        <p:txBody>
          <a:bodyPr>
            <a:normAutofit fontScale="85000" lnSpcReduction="20000"/>
          </a:bodyPr>
          <a:lstStyle/>
          <a:p>
            <a:pPr rtl="1"/>
            <a:r>
              <a:rPr lang="ar-JO" sz="3300" b="1" dirty="0" smtClean="0">
                <a:solidFill>
                  <a:schemeClr val="tx1">
                    <a:lumMod val="75000"/>
                    <a:lumOff val="25000"/>
                  </a:schemeClr>
                </a:solidFill>
              </a:rPr>
              <a:t>ج 3</a:t>
            </a:r>
          </a:p>
          <a:p>
            <a:pPr rtl="1"/>
            <a:r>
              <a:rPr lang="ar-JO" sz="7200" b="1" dirty="0" smtClean="0"/>
              <a:t>المباني</a:t>
            </a:r>
            <a:r>
              <a:rPr lang="en-US" sz="7200" b="1" dirty="0" smtClean="0"/>
              <a:t> </a:t>
            </a:r>
            <a:r>
              <a:rPr lang="ar-JO" sz="7200" b="1" dirty="0" smtClean="0"/>
              <a:t>والمعدات</a:t>
            </a:r>
            <a:r>
              <a:rPr lang="en-US" sz="7200" b="1" dirty="0" smtClean="0"/>
              <a:t> </a:t>
            </a:r>
            <a:endParaRPr lang="ar-JO" sz="7200" b="1" dirty="0" smtClean="0"/>
          </a:p>
          <a:p>
            <a:r>
              <a:rPr lang="ar-JO" dirty="0" smtClean="0"/>
              <a:t>إعداد</a:t>
            </a:r>
          </a:p>
          <a:p>
            <a:r>
              <a:rPr lang="ar-JO" dirty="0" smtClean="0"/>
              <a:t>م. نديم أسعد</a:t>
            </a:r>
            <a:endParaRPr lang="ar-JO"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5"/>
          <p:cNvSpPr>
            <a:spLocks noGrp="1" noChangeArrowheads="1"/>
          </p:cNvSpPr>
          <p:nvPr>
            <p:ph type="title"/>
          </p:nvPr>
        </p:nvSpPr>
        <p:spPr/>
        <p:txBody>
          <a:bodyPr/>
          <a:lstStyle/>
          <a:p>
            <a:r>
              <a:rPr lang="ar-JO" b="1" dirty="0" smtClean="0"/>
              <a:t>خط التجميع</a:t>
            </a:r>
            <a:endParaRPr lang="en-US" b="1" dirty="0"/>
          </a:p>
        </p:txBody>
      </p:sp>
      <p:sp>
        <p:nvSpPr>
          <p:cNvPr id="14342" name="Rectangle 6"/>
          <p:cNvSpPr>
            <a:spLocks noGrp="1" noChangeArrowheads="1"/>
          </p:cNvSpPr>
          <p:nvPr>
            <p:ph idx="1"/>
          </p:nvPr>
        </p:nvSpPr>
        <p:spPr>
          <a:xfrm>
            <a:off x="457200" y="1752600"/>
            <a:ext cx="8229600" cy="4530725"/>
          </a:xfrm>
        </p:spPr>
        <p:txBody>
          <a:bodyPr>
            <a:normAutofit/>
          </a:bodyPr>
          <a:lstStyle/>
          <a:p>
            <a:pPr algn="r" rtl="1">
              <a:lnSpc>
                <a:spcPct val="80000"/>
              </a:lnSpc>
            </a:pPr>
            <a:r>
              <a:rPr lang="ar-JO" b="1" dirty="0" smtClean="0"/>
              <a:t>يُعتمد ” خط التجميع ” للحصول على تدفق سريع وسلس للمنتجات في خط الإنتاج. </a:t>
            </a:r>
            <a:r>
              <a:rPr lang="en-US" b="1" dirty="0" smtClean="0"/>
              <a:t>Assembly line</a:t>
            </a:r>
            <a:endParaRPr lang="ar-JO" b="1" dirty="0" smtClean="0"/>
          </a:p>
          <a:p>
            <a:pPr algn="r" rtl="1">
              <a:lnSpc>
                <a:spcPct val="80000"/>
              </a:lnSpc>
            </a:pPr>
            <a:r>
              <a:rPr lang="ar-JO" b="1" dirty="0" smtClean="0"/>
              <a:t>تقسم عملية الإنتاج إلى مهام معيارية .. </a:t>
            </a:r>
            <a:r>
              <a:rPr lang="en-US" sz="2400" b="1" dirty="0" smtClean="0"/>
              <a:t>Standard</a:t>
            </a:r>
            <a:r>
              <a:rPr lang="en-US" b="1" dirty="0" smtClean="0"/>
              <a:t> </a:t>
            </a:r>
            <a:r>
              <a:rPr lang="en-US" sz="2400" b="1" dirty="0" smtClean="0"/>
              <a:t>tasks</a:t>
            </a:r>
            <a:endParaRPr lang="ar-JO" sz="2400" b="1" dirty="0" smtClean="0"/>
          </a:p>
          <a:p>
            <a:pPr algn="r" rtl="1">
              <a:lnSpc>
                <a:spcPct val="80000"/>
              </a:lnSpc>
            </a:pPr>
            <a:r>
              <a:rPr lang="ar-JO" b="1" dirty="0" smtClean="0"/>
              <a:t>.. توزع على محطات إنتاج معدة خصيصاً لإتمام المهام.</a:t>
            </a:r>
          </a:p>
          <a:p>
            <a:pPr algn="r" rtl="1">
              <a:lnSpc>
                <a:spcPct val="80000"/>
              </a:lnSpc>
            </a:pPr>
            <a:r>
              <a:rPr lang="ar-JO" b="1" dirty="0" smtClean="0"/>
              <a:t>ينجم عن ذلك تخصص يعزز مهارات العاملين.</a:t>
            </a:r>
          </a:p>
          <a:p>
            <a:pPr algn="r" rtl="1">
              <a:lnSpc>
                <a:spcPct val="80000"/>
              </a:lnSpc>
            </a:pPr>
            <a:r>
              <a:rPr lang="ar-JO" b="1" dirty="0" smtClean="0"/>
              <a:t>يستطيع خط الإنتاج مناولة كميات كبيرة.</a:t>
            </a:r>
            <a:endParaRPr lang="en-US" b="1" dirty="0" smtClean="0"/>
          </a:p>
          <a:p>
            <a:pPr algn="r" rtl="1">
              <a:lnSpc>
                <a:spcPct val="80000"/>
              </a:lnSpc>
            </a:pPr>
            <a:r>
              <a:rPr lang="ar-JO" b="1" dirty="0" smtClean="0"/>
              <a:t>والحصول على نسبة إستعمال عالية </a:t>
            </a:r>
            <a:r>
              <a:rPr lang="en-US" b="1" dirty="0" smtClean="0"/>
              <a:t>utilization</a:t>
            </a:r>
            <a:endParaRPr lang="ar-JO" b="1" dirty="0" smtClean="0"/>
          </a:p>
          <a:p>
            <a:pPr algn="r" rtl="1">
              <a:lnSpc>
                <a:spcPct val="80000"/>
              </a:lnSpc>
            </a:pPr>
            <a:r>
              <a:rPr lang="ar-JO" b="1" dirty="0" smtClean="0"/>
              <a:t>فهو نظام إقتصادي</a:t>
            </a:r>
            <a:r>
              <a:rPr lang="en-US" b="1" dirty="0" smtClean="0"/>
              <a:t>  </a:t>
            </a:r>
            <a:r>
              <a:rPr lang="ar-JO" b="1" dirty="0" smtClean="0"/>
              <a:t>ومجدي.</a:t>
            </a:r>
          </a:p>
          <a:p>
            <a:pPr algn="r" rtl="1">
              <a:lnSpc>
                <a:spcPct val="80000"/>
              </a:lnSpc>
            </a:pPr>
            <a:r>
              <a:rPr lang="ar-JO" b="1" dirty="0" smtClean="0"/>
              <a:t>يُمَكِن المصنع من الإستثمار في تكنولوجيا أفضل. </a:t>
            </a:r>
          </a:p>
          <a:p>
            <a:pPr>
              <a:lnSpc>
                <a:spcPct val="80000"/>
              </a:lnSpc>
              <a:buNone/>
            </a:pPr>
            <a:endParaRPr lang="ar-JO" dirty="0" smtClean="0"/>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المعدات</a:t>
            </a:r>
            <a:endParaRPr lang="ar-JO" b="1" dirty="0"/>
          </a:p>
        </p:txBody>
      </p:sp>
      <p:sp>
        <p:nvSpPr>
          <p:cNvPr id="3" name="Content Placeholder 2"/>
          <p:cNvSpPr>
            <a:spLocks noGrp="1"/>
          </p:cNvSpPr>
          <p:nvPr>
            <p:ph sz="half" idx="1"/>
          </p:nvPr>
        </p:nvSpPr>
        <p:spPr/>
        <p:txBody>
          <a:bodyPr/>
          <a:lstStyle/>
          <a:p>
            <a:pPr>
              <a:buNone/>
            </a:pPr>
            <a:r>
              <a:rPr lang="en-US" b="1" dirty="0" smtClean="0"/>
              <a:t>3.3 The placement of equipment optimizes the flow of material and minimizes the movement of personnel</a:t>
            </a:r>
            <a:endParaRPr lang="ar-JO" dirty="0" smtClean="0"/>
          </a:p>
          <a:p>
            <a:endParaRPr lang="ar-JO" dirty="0"/>
          </a:p>
        </p:txBody>
      </p:sp>
      <p:sp>
        <p:nvSpPr>
          <p:cNvPr id="4" name="Content Placeholder 3"/>
          <p:cNvSpPr>
            <a:spLocks noGrp="1"/>
          </p:cNvSpPr>
          <p:nvPr>
            <p:ph sz="half" idx="2"/>
          </p:nvPr>
        </p:nvSpPr>
        <p:spPr/>
        <p:txBody>
          <a:bodyPr/>
          <a:lstStyle/>
          <a:p>
            <a:pPr algn="r" rtl="1">
              <a:buNone/>
            </a:pPr>
            <a:r>
              <a:rPr lang="ar-JO" b="1" dirty="0" smtClean="0"/>
              <a:t>3.3 مكان تثبيت وترتيب المعدات يجعل تدفق المواد أمثلياً وحركة العاملين بحدها الأدنى. </a:t>
            </a:r>
            <a:endParaRPr lang="ar-JO" b="1"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المعدات</a:t>
            </a:r>
            <a:endParaRPr lang="ar-JO" b="1" dirty="0"/>
          </a:p>
        </p:txBody>
      </p:sp>
      <p:sp>
        <p:nvSpPr>
          <p:cNvPr id="3" name="Content Placeholder 2"/>
          <p:cNvSpPr>
            <a:spLocks noGrp="1"/>
          </p:cNvSpPr>
          <p:nvPr>
            <p:ph sz="half" idx="1"/>
          </p:nvPr>
        </p:nvSpPr>
        <p:spPr/>
        <p:txBody>
          <a:bodyPr>
            <a:normAutofit/>
          </a:bodyPr>
          <a:lstStyle/>
          <a:p>
            <a:pPr>
              <a:buNone/>
            </a:pPr>
            <a:r>
              <a:rPr lang="en-US" b="1" dirty="0" smtClean="0"/>
              <a:t>3.4 Equipment is located so that production operations undertaken in a common area are compatible and cross-contamination between such operations is prevented. </a:t>
            </a:r>
          </a:p>
          <a:p>
            <a:endParaRPr lang="ar-JO" dirty="0" smtClean="0"/>
          </a:p>
          <a:p>
            <a:endParaRPr lang="ar-JO" dirty="0"/>
          </a:p>
        </p:txBody>
      </p:sp>
      <p:sp>
        <p:nvSpPr>
          <p:cNvPr id="4" name="Content Placeholder 3"/>
          <p:cNvSpPr>
            <a:spLocks noGrp="1"/>
          </p:cNvSpPr>
          <p:nvPr>
            <p:ph sz="half" idx="2"/>
          </p:nvPr>
        </p:nvSpPr>
        <p:spPr/>
        <p:txBody>
          <a:bodyPr>
            <a:normAutofit/>
          </a:bodyPr>
          <a:lstStyle/>
          <a:p>
            <a:pPr algn="r" rtl="1">
              <a:buNone/>
            </a:pPr>
            <a:r>
              <a:rPr lang="ar-JO" sz="2400" b="1" dirty="0" smtClean="0"/>
              <a:t>3.4</a:t>
            </a:r>
            <a:r>
              <a:rPr lang="ar-JO" b="1" dirty="0" smtClean="0"/>
              <a:t> تموضع المعدات بحيث تكون عمليات الإنتاج في مكان معين متوائمة بحيث يمنع التلوث المتبادل بين هذه العمليات.</a:t>
            </a:r>
            <a:endParaRPr lang="ar-JO" b="1"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المعدات</a:t>
            </a:r>
            <a:endParaRPr lang="ar-JO" b="1" dirty="0"/>
          </a:p>
        </p:txBody>
      </p:sp>
      <p:sp>
        <p:nvSpPr>
          <p:cNvPr id="3" name="Content Placeholder 2"/>
          <p:cNvSpPr>
            <a:spLocks noGrp="1"/>
          </p:cNvSpPr>
          <p:nvPr>
            <p:ph sz="half" idx="1"/>
          </p:nvPr>
        </p:nvSpPr>
        <p:spPr/>
        <p:txBody>
          <a:bodyPr>
            <a:normAutofit/>
          </a:bodyPr>
          <a:lstStyle/>
          <a:p>
            <a:pPr>
              <a:buNone/>
            </a:pPr>
            <a:r>
              <a:rPr lang="en-US" b="1" dirty="0" smtClean="0"/>
              <a:t>3.5 Fixed </a:t>
            </a:r>
            <a:r>
              <a:rPr lang="en-US" b="1" dirty="0" err="1" smtClean="0"/>
              <a:t>pipework</a:t>
            </a:r>
            <a:r>
              <a:rPr lang="en-US" b="1" dirty="0" smtClean="0"/>
              <a:t> is clearly </a:t>
            </a:r>
            <a:r>
              <a:rPr lang="en-US" b="1" dirty="0" err="1" smtClean="0"/>
              <a:t>labelled</a:t>
            </a:r>
            <a:r>
              <a:rPr lang="en-US" b="1" dirty="0" smtClean="0"/>
              <a:t> to indicate the contents and, where applicable, the direction of flow. </a:t>
            </a:r>
          </a:p>
          <a:p>
            <a:endParaRPr lang="ar-JO" dirty="0"/>
          </a:p>
        </p:txBody>
      </p:sp>
      <p:sp>
        <p:nvSpPr>
          <p:cNvPr id="4" name="Content Placeholder 3"/>
          <p:cNvSpPr>
            <a:spLocks noGrp="1"/>
          </p:cNvSpPr>
          <p:nvPr>
            <p:ph sz="half" idx="2"/>
          </p:nvPr>
        </p:nvSpPr>
        <p:spPr/>
        <p:txBody>
          <a:bodyPr>
            <a:normAutofit/>
          </a:bodyPr>
          <a:lstStyle/>
          <a:p>
            <a:pPr algn="r" rtl="1">
              <a:buNone/>
            </a:pPr>
            <a:r>
              <a:rPr lang="ar-JO" b="1" dirty="0" smtClean="0"/>
              <a:t>3.5 تعلم الأنابيب المثبتة بحيث تعرف محتوياتها وإتجاه الجريان.</a:t>
            </a:r>
            <a:endParaRPr lang="ar-JO" b="1"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المعدات</a:t>
            </a:r>
            <a:endParaRPr lang="ar-JO" b="1" dirty="0"/>
          </a:p>
        </p:txBody>
      </p:sp>
      <p:sp>
        <p:nvSpPr>
          <p:cNvPr id="3" name="Content Placeholder 2"/>
          <p:cNvSpPr>
            <a:spLocks noGrp="1"/>
          </p:cNvSpPr>
          <p:nvPr>
            <p:ph sz="half" idx="1"/>
          </p:nvPr>
        </p:nvSpPr>
        <p:spPr/>
        <p:txBody>
          <a:bodyPr>
            <a:normAutofit/>
          </a:bodyPr>
          <a:lstStyle/>
          <a:p>
            <a:pPr>
              <a:buNone/>
            </a:pPr>
            <a:r>
              <a:rPr lang="en-US" b="1" dirty="0" smtClean="0"/>
              <a:t>3.6 Dedicated production equipment is provided where appropriate. </a:t>
            </a:r>
          </a:p>
          <a:p>
            <a:endParaRPr lang="ar-JO" dirty="0"/>
          </a:p>
        </p:txBody>
      </p:sp>
      <p:sp>
        <p:nvSpPr>
          <p:cNvPr id="4" name="Content Placeholder 3"/>
          <p:cNvSpPr>
            <a:spLocks noGrp="1"/>
          </p:cNvSpPr>
          <p:nvPr>
            <p:ph sz="half" idx="2"/>
          </p:nvPr>
        </p:nvSpPr>
        <p:spPr/>
        <p:txBody>
          <a:bodyPr>
            <a:normAutofit/>
          </a:bodyPr>
          <a:lstStyle/>
          <a:p>
            <a:pPr algn="r" rtl="1">
              <a:buNone/>
            </a:pPr>
            <a:r>
              <a:rPr lang="ar-JO" b="1" dirty="0" smtClean="0"/>
              <a:t>3.6 يتم توفير المعدات المختصة حيثما تطلب. </a:t>
            </a:r>
            <a:endParaRPr lang="ar-JO" b="1"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المعدات</a:t>
            </a:r>
            <a:endParaRPr lang="ar-JO" b="1" dirty="0"/>
          </a:p>
        </p:txBody>
      </p:sp>
      <p:sp>
        <p:nvSpPr>
          <p:cNvPr id="3" name="Content Placeholder 2"/>
          <p:cNvSpPr>
            <a:spLocks noGrp="1"/>
          </p:cNvSpPr>
          <p:nvPr>
            <p:ph sz="half" idx="1"/>
          </p:nvPr>
        </p:nvSpPr>
        <p:spPr/>
        <p:txBody>
          <a:bodyPr/>
          <a:lstStyle/>
          <a:p>
            <a:pPr>
              <a:buNone/>
            </a:pPr>
            <a:r>
              <a:rPr lang="en-US" b="1" dirty="0" smtClean="0"/>
              <a:t>3.7 Water purification, storage, and distribution equipment is operated in a manner that will ensure a reliable source of water of the appropriate chemical and microbial purity. </a:t>
            </a:r>
          </a:p>
          <a:p>
            <a:endParaRPr lang="ar-JO" dirty="0"/>
          </a:p>
        </p:txBody>
      </p:sp>
      <p:sp>
        <p:nvSpPr>
          <p:cNvPr id="4" name="Content Placeholder 3"/>
          <p:cNvSpPr>
            <a:spLocks noGrp="1"/>
          </p:cNvSpPr>
          <p:nvPr>
            <p:ph sz="half" idx="2"/>
          </p:nvPr>
        </p:nvSpPr>
        <p:spPr/>
        <p:txBody>
          <a:bodyPr/>
          <a:lstStyle/>
          <a:p>
            <a:pPr algn="r" rtl="1">
              <a:buNone/>
            </a:pPr>
            <a:r>
              <a:rPr lang="ar-JO" b="1" dirty="0" smtClean="0"/>
              <a:t>3.7 تنقية المياه وتخزينها وتوزيعها تعمل بطريقة تضمن مصدر يُعتمد عليه للمياه بالنقاء الكيماوي والمايكروبي المطلوبين.</a:t>
            </a:r>
            <a:endParaRPr lang="ar-JO" b="1"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المعدات</a:t>
            </a:r>
            <a:endParaRPr lang="ar-JO" b="1" dirty="0"/>
          </a:p>
        </p:txBody>
      </p:sp>
      <p:sp>
        <p:nvSpPr>
          <p:cNvPr id="3" name="Text Placeholder 2"/>
          <p:cNvSpPr>
            <a:spLocks noGrp="1"/>
          </p:cNvSpPr>
          <p:nvPr>
            <p:ph type="body" idx="1"/>
          </p:nvPr>
        </p:nvSpPr>
        <p:spPr>
          <a:xfrm>
            <a:off x="457200" y="1371600"/>
            <a:ext cx="4040188" cy="1066799"/>
          </a:xfrm>
        </p:spPr>
        <p:txBody>
          <a:bodyPr>
            <a:normAutofit/>
          </a:bodyPr>
          <a:lstStyle/>
          <a:p>
            <a:r>
              <a:rPr lang="en-US" dirty="0" smtClean="0">
                <a:solidFill>
                  <a:srgbClr val="7030A0"/>
                </a:solidFill>
              </a:rPr>
              <a:t>4. Equipment is maintained in a good state of repair. </a:t>
            </a:r>
          </a:p>
        </p:txBody>
      </p:sp>
      <p:sp>
        <p:nvSpPr>
          <p:cNvPr id="4" name="Content Placeholder 3"/>
          <p:cNvSpPr>
            <a:spLocks noGrp="1"/>
          </p:cNvSpPr>
          <p:nvPr>
            <p:ph sz="half" idx="2"/>
          </p:nvPr>
        </p:nvSpPr>
        <p:spPr>
          <a:xfrm>
            <a:off x="381000" y="2590800"/>
            <a:ext cx="4040188" cy="3951288"/>
          </a:xfrm>
        </p:spPr>
        <p:txBody>
          <a:bodyPr>
            <a:normAutofit/>
          </a:bodyPr>
          <a:lstStyle/>
          <a:p>
            <a:pPr>
              <a:buNone/>
            </a:pPr>
            <a:r>
              <a:rPr lang="en-US" sz="2800" b="1" dirty="0" smtClean="0"/>
              <a:t>4.1 Where a potential for contamination during fabrication or packaging of a drug exists, surfaces are free from cracks, peeling paint and other defects. </a:t>
            </a:r>
          </a:p>
          <a:p>
            <a:endParaRPr lang="ar-JO" dirty="0" smtClean="0"/>
          </a:p>
          <a:p>
            <a:pPr>
              <a:buNone/>
            </a:pPr>
            <a:endParaRPr lang="en-US" dirty="0" smtClean="0"/>
          </a:p>
          <a:p>
            <a:endParaRPr lang="ar-JO" dirty="0"/>
          </a:p>
        </p:txBody>
      </p:sp>
      <p:sp>
        <p:nvSpPr>
          <p:cNvPr id="5" name="Text Placeholder 4"/>
          <p:cNvSpPr>
            <a:spLocks noGrp="1"/>
          </p:cNvSpPr>
          <p:nvPr>
            <p:ph type="body" sz="quarter" idx="3"/>
          </p:nvPr>
        </p:nvSpPr>
        <p:spPr>
          <a:xfrm>
            <a:off x="4645025" y="1219200"/>
            <a:ext cx="4041775" cy="1219200"/>
          </a:xfrm>
        </p:spPr>
        <p:txBody>
          <a:bodyPr>
            <a:normAutofit/>
          </a:bodyPr>
          <a:lstStyle/>
          <a:p>
            <a:pPr algn="r" rtl="1"/>
            <a:r>
              <a:rPr lang="ar-JO" dirty="0" smtClean="0">
                <a:solidFill>
                  <a:srgbClr val="7030A0"/>
                </a:solidFill>
              </a:rPr>
              <a:t>4</a:t>
            </a:r>
            <a:r>
              <a:rPr lang="ar-JO" sz="2800" dirty="0" smtClean="0">
                <a:solidFill>
                  <a:srgbClr val="7030A0"/>
                </a:solidFill>
              </a:rPr>
              <a:t>.</a:t>
            </a:r>
            <a:r>
              <a:rPr lang="ar-JO" sz="2800" dirty="0" smtClean="0"/>
              <a:t> </a:t>
            </a:r>
            <a:r>
              <a:rPr lang="ar-JO" sz="2800" dirty="0" smtClean="0">
                <a:solidFill>
                  <a:srgbClr val="7030A0"/>
                </a:solidFill>
              </a:rPr>
              <a:t>تصان المعدات بحيث تكون صالحة تماماً.</a:t>
            </a:r>
            <a:endParaRPr lang="ar-JO" sz="2800" dirty="0">
              <a:solidFill>
                <a:srgbClr val="7030A0"/>
              </a:solidFill>
            </a:endParaRPr>
          </a:p>
        </p:txBody>
      </p:sp>
      <p:sp>
        <p:nvSpPr>
          <p:cNvPr id="6" name="Content Placeholder 5"/>
          <p:cNvSpPr>
            <a:spLocks noGrp="1"/>
          </p:cNvSpPr>
          <p:nvPr>
            <p:ph sz="quarter" idx="4"/>
          </p:nvPr>
        </p:nvSpPr>
        <p:spPr>
          <a:xfrm>
            <a:off x="4648200" y="2514600"/>
            <a:ext cx="4041775" cy="3951288"/>
          </a:xfrm>
        </p:spPr>
        <p:txBody>
          <a:bodyPr/>
          <a:lstStyle/>
          <a:p>
            <a:pPr algn="r" rtl="1">
              <a:buNone/>
            </a:pPr>
            <a:r>
              <a:rPr lang="ar-JO" b="1" dirty="0" smtClean="0"/>
              <a:t>4.1 </a:t>
            </a:r>
            <a:r>
              <a:rPr lang="ar-JO" sz="3200" b="1" dirty="0" smtClean="0"/>
              <a:t>حيثما يوجد إمكانية للتلوث أثناء تصنيع أو تغليف دواء ينبغي أن تكون الأسطح خالية من الشقوق أو الدهانات المقشرة أو العيوب. </a:t>
            </a:r>
            <a:endParaRPr lang="ar-JO" sz="3200" b="1"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المعدات</a:t>
            </a:r>
            <a:endParaRPr lang="ar-JO" b="1" dirty="0"/>
          </a:p>
        </p:txBody>
      </p:sp>
      <p:sp>
        <p:nvSpPr>
          <p:cNvPr id="3" name="Content Placeholder 2"/>
          <p:cNvSpPr>
            <a:spLocks noGrp="1"/>
          </p:cNvSpPr>
          <p:nvPr>
            <p:ph sz="half" idx="1"/>
          </p:nvPr>
        </p:nvSpPr>
        <p:spPr/>
        <p:txBody>
          <a:bodyPr>
            <a:normAutofit/>
          </a:bodyPr>
          <a:lstStyle/>
          <a:p>
            <a:pPr>
              <a:buNone/>
            </a:pPr>
            <a:r>
              <a:rPr lang="en-US" b="1" dirty="0" smtClean="0"/>
              <a:t>4.2 Gaskets are functional. </a:t>
            </a:r>
          </a:p>
          <a:p>
            <a:pPr>
              <a:buNone/>
            </a:pPr>
            <a:r>
              <a:rPr lang="en-US" b="1" dirty="0" smtClean="0"/>
              <a:t>4.3 The use of temporary devices (e.g., tape) is avoided. </a:t>
            </a:r>
          </a:p>
          <a:p>
            <a:endParaRPr lang="ar-JO" dirty="0"/>
          </a:p>
        </p:txBody>
      </p:sp>
      <p:sp>
        <p:nvSpPr>
          <p:cNvPr id="4" name="Content Placeholder 3"/>
          <p:cNvSpPr>
            <a:spLocks noGrp="1"/>
          </p:cNvSpPr>
          <p:nvPr>
            <p:ph sz="half" idx="2"/>
          </p:nvPr>
        </p:nvSpPr>
        <p:spPr/>
        <p:txBody>
          <a:bodyPr>
            <a:normAutofit/>
          </a:bodyPr>
          <a:lstStyle/>
          <a:p>
            <a:pPr algn="r" rtl="1">
              <a:buNone/>
            </a:pPr>
            <a:r>
              <a:rPr lang="ar-JO" b="1" dirty="0" smtClean="0"/>
              <a:t>4.2 الكاسكيت (الحشوة) ينبغي أن يكون فعال (يؤدي غرضه).</a:t>
            </a:r>
          </a:p>
          <a:p>
            <a:pPr algn="r" rtl="1">
              <a:buNone/>
            </a:pPr>
            <a:r>
              <a:rPr lang="ar-JO" b="1" dirty="0" smtClean="0"/>
              <a:t>4.3 ينبغي تجنب إستخدام أدوات ومواد مؤقته ( مثال شريط لاصق ). </a:t>
            </a:r>
            <a:endParaRPr lang="ar-JO" b="1"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المعدات</a:t>
            </a:r>
            <a:endParaRPr lang="ar-JO" b="1" dirty="0"/>
          </a:p>
        </p:txBody>
      </p:sp>
      <p:sp>
        <p:nvSpPr>
          <p:cNvPr id="3" name="Content Placeholder 2"/>
          <p:cNvSpPr>
            <a:spLocks noGrp="1"/>
          </p:cNvSpPr>
          <p:nvPr>
            <p:ph sz="half" idx="1"/>
          </p:nvPr>
        </p:nvSpPr>
        <p:spPr/>
        <p:txBody>
          <a:bodyPr>
            <a:normAutofit fontScale="85000" lnSpcReduction="20000"/>
          </a:bodyPr>
          <a:lstStyle/>
          <a:p>
            <a:pPr>
              <a:buNone/>
            </a:pPr>
            <a:r>
              <a:rPr lang="en-US" b="1" dirty="0" smtClean="0"/>
              <a:t>4.4 Equipment parts that come in contact with drugs are maintained in such a manner that drugs are fabricated or packaged within specifications. Equipment used for significant processing or testing operations is maintained in accordance with a written preventative maintenance program. Maintenance records are kept </a:t>
            </a:r>
          </a:p>
          <a:p>
            <a:endParaRPr lang="ar-JO" dirty="0"/>
          </a:p>
        </p:txBody>
      </p:sp>
      <p:sp>
        <p:nvSpPr>
          <p:cNvPr id="4" name="Content Placeholder 3"/>
          <p:cNvSpPr>
            <a:spLocks noGrp="1"/>
          </p:cNvSpPr>
          <p:nvPr>
            <p:ph sz="half" idx="2"/>
          </p:nvPr>
        </p:nvSpPr>
        <p:spPr/>
        <p:txBody>
          <a:bodyPr>
            <a:normAutofit fontScale="85000" lnSpcReduction="20000"/>
          </a:bodyPr>
          <a:lstStyle/>
          <a:p>
            <a:pPr algn="r" rtl="1">
              <a:buNone/>
            </a:pPr>
            <a:r>
              <a:rPr lang="ar-JO" b="1" dirty="0" smtClean="0"/>
              <a:t>4.4 </a:t>
            </a:r>
            <a:r>
              <a:rPr lang="ar-JO" sz="3300" b="1" dirty="0" smtClean="0"/>
              <a:t>تتم صيانة أجزاء المعدات التي تلامس المنتجات الدوائية بحيث تصنع الأدوية وتغلف حسب المواصفات.</a:t>
            </a:r>
          </a:p>
          <a:p>
            <a:pPr algn="r" rtl="1">
              <a:buNone/>
            </a:pPr>
            <a:r>
              <a:rPr lang="ar-JO" sz="3300" b="1" dirty="0" smtClean="0"/>
              <a:t>تتم صيانة المعدات المستخدمة بعمليات هامة أو عمليات إختبار وفق برنامج صيانة وقائية مكتوب.</a:t>
            </a:r>
          </a:p>
          <a:p>
            <a:pPr algn="r" rtl="1">
              <a:buNone/>
            </a:pPr>
            <a:r>
              <a:rPr lang="ar-JO" sz="3300" b="1" dirty="0" smtClean="0"/>
              <a:t>يتم الإحتفاظ بسجلات الصيانة.</a:t>
            </a:r>
            <a:endParaRPr lang="ar-JO" sz="3300" b="1"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المعدات</a:t>
            </a:r>
            <a:endParaRPr lang="ar-JO" b="1" dirty="0"/>
          </a:p>
        </p:txBody>
      </p:sp>
      <p:sp>
        <p:nvSpPr>
          <p:cNvPr id="3" name="Text Placeholder 2"/>
          <p:cNvSpPr>
            <a:spLocks noGrp="1"/>
          </p:cNvSpPr>
          <p:nvPr>
            <p:ph type="body" idx="1"/>
          </p:nvPr>
        </p:nvSpPr>
        <p:spPr>
          <a:xfrm>
            <a:off x="457200" y="1535112"/>
            <a:ext cx="4040188" cy="1208087"/>
          </a:xfrm>
        </p:spPr>
        <p:txBody>
          <a:bodyPr>
            <a:normAutofit/>
          </a:bodyPr>
          <a:lstStyle/>
          <a:p>
            <a:r>
              <a:rPr lang="en-US" dirty="0" smtClean="0"/>
              <a:t>5</a:t>
            </a:r>
            <a:r>
              <a:rPr lang="en-US" dirty="0" smtClean="0">
                <a:solidFill>
                  <a:srgbClr val="002060"/>
                </a:solidFill>
              </a:rPr>
              <a:t>. Equipment is designed, located, and maintained to serve its intended purpose </a:t>
            </a:r>
          </a:p>
        </p:txBody>
      </p:sp>
      <p:sp>
        <p:nvSpPr>
          <p:cNvPr id="4" name="Content Placeholder 3"/>
          <p:cNvSpPr>
            <a:spLocks noGrp="1"/>
          </p:cNvSpPr>
          <p:nvPr>
            <p:ph sz="half" idx="2"/>
          </p:nvPr>
        </p:nvSpPr>
        <p:spPr>
          <a:xfrm>
            <a:off x="457200" y="2906712"/>
            <a:ext cx="4040188" cy="3951288"/>
          </a:xfrm>
        </p:spPr>
        <p:txBody>
          <a:bodyPr>
            <a:normAutofit fontScale="85000" lnSpcReduction="10000"/>
          </a:bodyPr>
          <a:lstStyle/>
          <a:p>
            <a:pPr>
              <a:buNone/>
            </a:pPr>
            <a:r>
              <a:rPr lang="en-US" sz="3600" b="1" dirty="0" smtClean="0"/>
              <a:t>5.1 Measuring devices are of an appropriate range, precision and accuracy. Such equipment is calibrated on a scheduled basis, and corresponding records are kept. </a:t>
            </a:r>
          </a:p>
          <a:p>
            <a:pPr>
              <a:buNone/>
            </a:pPr>
            <a:endParaRPr lang="ar-JO" b="1" dirty="0" smtClean="0"/>
          </a:p>
          <a:p>
            <a:pPr>
              <a:buNone/>
            </a:pPr>
            <a:endParaRPr lang="ar-JO" b="1" dirty="0"/>
          </a:p>
        </p:txBody>
      </p:sp>
      <p:sp>
        <p:nvSpPr>
          <p:cNvPr id="5" name="Text Placeholder 4"/>
          <p:cNvSpPr>
            <a:spLocks noGrp="1"/>
          </p:cNvSpPr>
          <p:nvPr>
            <p:ph type="body" sz="quarter" idx="3"/>
          </p:nvPr>
        </p:nvSpPr>
        <p:spPr>
          <a:xfrm>
            <a:off x="4645025" y="1535112"/>
            <a:ext cx="4041775" cy="1284287"/>
          </a:xfrm>
        </p:spPr>
        <p:txBody>
          <a:bodyPr>
            <a:normAutofit/>
          </a:bodyPr>
          <a:lstStyle/>
          <a:p>
            <a:pPr algn="r" rtl="1"/>
            <a:r>
              <a:rPr lang="ar-JO" dirty="0" smtClean="0"/>
              <a:t>5. </a:t>
            </a:r>
            <a:r>
              <a:rPr lang="ar-JO" sz="2800" dirty="0" smtClean="0">
                <a:solidFill>
                  <a:srgbClr val="002060"/>
                </a:solidFill>
              </a:rPr>
              <a:t>تصمم المعدات وتموضع وتصان لتخدم الغرض المرسوم</a:t>
            </a:r>
            <a:endParaRPr lang="ar-JO" sz="2800" dirty="0">
              <a:solidFill>
                <a:srgbClr val="002060"/>
              </a:solidFill>
            </a:endParaRPr>
          </a:p>
        </p:txBody>
      </p:sp>
      <p:sp>
        <p:nvSpPr>
          <p:cNvPr id="6" name="Content Placeholder 5"/>
          <p:cNvSpPr>
            <a:spLocks noGrp="1"/>
          </p:cNvSpPr>
          <p:nvPr>
            <p:ph sz="quarter" idx="4"/>
          </p:nvPr>
        </p:nvSpPr>
        <p:spPr>
          <a:xfrm>
            <a:off x="4572000" y="2906712"/>
            <a:ext cx="4041775" cy="3951288"/>
          </a:xfrm>
        </p:spPr>
        <p:txBody>
          <a:bodyPr/>
          <a:lstStyle/>
          <a:p>
            <a:pPr algn="r" rtl="1">
              <a:buNone/>
            </a:pPr>
            <a:r>
              <a:rPr lang="ar-JO" b="1" dirty="0" smtClean="0"/>
              <a:t>5.1 </a:t>
            </a:r>
            <a:r>
              <a:rPr lang="ar-JO" sz="3200" b="1" dirty="0" smtClean="0"/>
              <a:t>توفير أدوات القياس بالمدى المحدد والدقة المطلوبة.  تعاير هذه الأدوات بشكل مبرمج ويتم الإحتفاظ بالسجلات. </a:t>
            </a:r>
            <a:endParaRPr lang="ar-JO" sz="3200" b="1"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المعدات</a:t>
            </a:r>
            <a:endParaRPr lang="ar-JO" b="1" dirty="0"/>
          </a:p>
        </p:txBody>
      </p:sp>
      <p:sp>
        <p:nvSpPr>
          <p:cNvPr id="3" name="Content Placeholder 2"/>
          <p:cNvSpPr>
            <a:spLocks noGrp="1"/>
          </p:cNvSpPr>
          <p:nvPr>
            <p:ph sz="half" idx="1"/>
          </p:nvPr>
        </p:nvSpPr>
        <p:spPr/>
        <p:txBody>
          <a:bodyPr>
            <a:normAutofit lnSpcReduction="10000"/>
          </a:bodyPr>
          <a:lstStyle/>
          <a:p>
            <a:pPr>
              <a:buNone/>
            </a:pPr>
            <a:r>
              <a:rPr lang="en-US" b="1" dirty="0" smtClean="0"/>
              <a:t>5.2 Equipment that is unsuitable for its intended use is removed from fabrication, packaging/</a:t>
            </a:r>
            <a:r>
              <a:rPr lang="en-US" b="1" dirty="0" err="1" smtClean="0"/>
              <a:t>labelling</a:t>
            </a:r>
            <a:r>
              <a:rPr lang="en-US" b="1" dirty="0" smtClean="0"/>
              <a:t>, and testing areas. When removal is not feasible unsuitable equipment is clearly </a:t>
            </a:r>
            <a:r>
              <a:rPr lang="en-US" b="1" dirty="0" err="1" smtClean="0"/>
              <a:t>labelled</a:t>
            </a:r>
            <a:r>
              <a:rPr lang="en-US" b="1" dirty="0" smtClean="0"/>
              <a:t> as such. </a:t>
            </a:r>
          </a:p>
          <a:p>
            <a:endParaRPr lang="ar-JO" dirty="0"/>
          </a:p>
        </p:txBody>
      </p:sp>
      <p:sp>
        <p:nvSpPr>
          <p:cNvPr id="4" name="Content Placeholder 3"/>
          <p:cNvSpPr>
            <a:spLocks noGrp="1"/>
          </p:cNvSpPr>
          <p:nvPr>
            <p:ph sz="half" idx="2"/>
          </p:nvPr>
        </p:nvSpPr>
        <p:spPr/>
        <p:txBody>
          <a:bodyPr>
            <a:normAutofit lnSpcReduction="10000"/>
          </a:bodyPr>
          <a:lstStyle/>
          <a:p>
            <a:pPr algn="r" rtl="1">
              <a:buNone/>
            </a:pPr>
            <a:r>
              <a:rPr lang="ar-JO" b="1" dirty="0" smtClean="0"/>
              <a:t>5.2 ينبغي إزالة المعدات غير المناسبة للغرض من أماكن التصنيع والتغليف ووضع الليبل.  في حال تعذر إزالتها ينبغي وضع علامة عليها تشير إلى ذلك.</a:t>
            </a:r>
            <a:endParaRPr lang="ar-JO"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خط تجميع</a:t>
            </a:r>
            <a:endParaRPr lang="ar-JO" b="1" dirty="0"/>
          </a:p>
        </p:txBody>
      </p:sp>
      <p:pic>
        <p:nvPicPr>
          <p:cNvPr id="6" name="Content Placeholder 5" descr="3.png"/>
          <p:cNvPicPr>
            <a:picLocks noGrp="1" noChangeAspect="1"/>
          </p:cNvPicPr>
          <p:nvPr>
            <p:ph idx="1"/>
          </p:nvPr>
        </p:nvPicPr>
        <p:blipFill>
          <a:blip r:embed="rId3" cstate="print"/>
          <a:stretch>
            <a:fillRect/>
          </a:stretch>
        </p:blipFill>
        <p:spPr>
          <a:xfrm>
            <a:off x="457200" y="2362200"/>
            <a:ext cx="8192644" cy="1343213"/>
          </a:xfrm>
        </p:spPr>
      </p:pic>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المعدات</a:t>
            </a:r>
            <a:endParaRPr lang="ar-JO" b="1" dirty="0"/>
          </a:p>
        </p:txBody>
      </p:sp>
      <p:sp>
        <p:nvSpPr>
          <p:cNvPr id="3" name="Content Placeholder 2"/>
          <p:cNvSpPr>
            <a:spLocks noGrp="1"/>
          </p:cNvSpPr>
          <p:nvPr>
            <p:ph sz="half" idx="1"/>
          </p:nvPr>
        </p:nvSpPr>
        <p:spPr/>
        <p:txBody>
          <a:bodyPr>
            <a:normAutofit fontScale="92500"/>
          </a:bodyPr>
          <a:lstStyle/>
          <a:p>
            <a:pPr>
              <a:buNone/>
            </a:pPr>
            <a:r>
              <a:rPr lang="en-US" b="1" dirty="0" smtClean="0"/>
              <a:t>5.3 Equipment used during the critical steps of fabrication, packaging/</a:t>
            </a:r>
            <a:r>
              <a:rPr lang="en-US" b="1" dirty="0" err="1" smtClean="0"/>
              <a:t>labelling</a:t>
            </a:r>
            <a:r>
              <a:rPr lang="en-US" b="1" dirty="0" smtClean="0"/>
              <a:t>, and testing, including computerized systems, is subject to installation and operational qualification. Equipment qualification is documented. </a:t>
            </a:r>
            <a:endParaRPr lang="ar-JO" dirty="0"/>
          </a:p>
        </p:txBody>
      </p:sp>
      <p:sp>
        <p:nvSpPr>
          <p:cNvPr id="4" name="Content Placeholder 3"/>
          <p:cNvSpPr>
            <a:spLocks noGrp="1"/>
          </p:cNvSpPr>
          <p:nvPr>
            <p:ph sz="half" idx="2"/>
          </p:nvPr>
        </p:nvSpPr>
        <p:spPr/>
        <p:txBody>
          <a:bodyPr>
            <a:normAutofit fontScale="92500"/>
          </a:bodyPr>
          <a:lstStyle/>
          <a:p>
            <a:pPr algn="r" rtl="1">
              <a:buNone/>
            </a:pPr>
            <a:r>
              <a:rPr lang="ar-JO" b="1" dirty="0" smtClean="0"/>
              <a:t>5.3 تتعرض المعدات المستخدمة في خطوات التصنيع والتغليف وإضافة الليبل  الحرجة، بما في ذلك النظم المحوسبة إلى تأهيل التركيب والتشغيل.</a:t>
            </a:r>
          </a:p>
          <a:p>
            <a:pPr algn="r" rtl="1">
              <a:buNone/>
            </a:pPr>
            <a:r>
              <a:rPr lang="ar-JO" b="1" dirty="0" smtClean="0"/>
              <a:t>يتم توثيق تأهيل المعدات.  </a:t>
            </a:r>
            <a:endParaRPr lang="ar-JO" b="1"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المعدات</a:t>
            </a:r>
            <a:endParaRPr lang="ar-JO" b="1" dirty="0"/>
          </a:p>
        </p:txBody>
      </p:sp>
      <p:sp>
        <p:nvSpPr>
          <p:cNvPr id="3" name="Content Placeholder 2"/>
          <p:cNvSpPr>
            <a:spLocks noGrp="1"/>
          </p:cNvSpPr>
          <p:nvPr>
            <p:ph sz="half" idx="1"/>
          </p:nvPr>
        </p:nvSpPr>
        <p:spPr/>
        <p:txBody>
          <a:bodyPr>
            <a:normAutofit/>
          </a:bodyPr>
          <a:lstStyle/>
          <a:p>
            <a:pPr>
              <a:buNone/>
            </a:pPr>
            <a:r>
              <a:rPr lang="en-US" b="1" dirty="0" smtClean="0"/>
              <a:t>5.4 Equipment used for significant processing and testing operations is calibrated, inspected or checked in accordance with a written program. Records are kept. </a:t>
            </a:r>
          </a:p>
          <a:p>
            <a:pPr>
              <a:buNone/>
            </a:pPr>
            <a:endParaRPr lang="ar-JO" dirty="0"/>
          </a:p>
        </p:txBody>
      </p:sp>
      <p:sp>
        <p:nvSpPr>
          <p:cNvPr id="4" name="Content Placeholder 3"/>
          <p:cNvSpPr>
            <a:spLocks noGrp="1"/>
          </p:cNvSpPr>
          <p:nvPr>
            <p:ph sz="half" idx="2"/>
          </p:nvPr>
        </p:nvSpPr>
        <p:spPr/>
        <p:txBody>
          <a:bodyPr>
            <a:normAutofit/>
          </a:bodyPr>
          <a:lstStyle/>
          <a:p>
            <a:pPr algn="r" rtl="1">
              <a:buNone/>
            </a:pPr>
            <a:r>
              <a:rPr lang="ar-JO" b="1" dirty="0" smtClean="0"/>
              <a:t>5.4 يتم معايرة وفحص وتدقيق المعدات المستخدمة في عمليات التصنيع والإختبار الهامة وفقاً لبرنامج مكتوب.</a:t>
            </a:r>
          </a:p>
          <a:p>
            <a:pPr algn="r" rtl="1">
              <a:buNone/>
            </a:pPr>
            <a:r>
              <a:rPr lang="ar-JO" b="1" dirty="0" smtClean="0"/>
              <a:t>يتم الإحتفاظ بالسجلات.</a:t>
            </a:r>
            <a:endParaRPr lang="ar-JO" b="1"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المعدات</a:t>
            </a:r>
            <a:endParaRPr lang="ar-JO" b="1" dirty="0"/>
          </a:p>
        </p:txBody>
      </p:sp>
      <p:sp>
        <p:nvSpPr>
          <p:cNvPr id="3" name="Content Placeholder 2"/>
          <p:cNvSpPr>
            <a:spLocks noGrp="1"/>
          </p:cNvSpPr>
          <p:nvPr>
            <p:ph sz="half" idx="1"/>
          </p:nvPr>
        </p:nvSpPr>
        <p:spPr/>
        <p:txBody>
          <a:bodyPr>
            <a:normAutofit fontScale="85000" lnSpcReduction="20000"/>
          </a:bodyPr>
          <a:lstStyle/>
          <a:p>
            <a:pPr>
              <a:buNone/>
            </a:pPr>
            <a:r>
              <a:rPr lang="en-US" b="1" dirty="0" smtClean="0"/>
              <a:t>5.5 For equipment used for significant processing or testing operations, usage logs are maintained. These logs should include identification of products, dates of operation, and downtime due to frequent or serious malfunctions or breakdowns. The information should be collected to facilitate the identification of negative performance trends. </a:t>
            </a:r>
          </a:p>
          <a:p>
            <a:endParaRPr lang="ar-JO" dirty="0"/>
          </a:p>
        </p:txBody>
      </p:sp>
      <p:sp>
        <p:nvSpPr>
          <p:cNvPr id="4" name="Content Placeholder 3"/>
          <p:cNvSpPr>
            <a:spLocks noGrp="1"/>
          </p:cNvSpPr>
          <p:nvPr>
            <p:ph sz="half" idx="2"/>
          </p:nvPr>
        </p:nvSpPr>
        <p:spPr/>
        <p:txBody>
          <a:bodyPr>
            <a:normAutofit fontScale="85000" lnSpcReduction="20000"/>
          </a:bodyPr>
          <a:lstStyle/>
          <a:p>
            <a:pPr algn="r" rtl="1">
              <a:buNone/>
            </a:pPr>
            <a:r>
              <a:rPr lang="ar-JO" b="1" dirty="0" smtClean="0"/>
              <a:t>5.5 يتم الإحتفاظ بسجلات لإستعمالها للمعدات المستخدمة بعمليات التصنيع والإختبار الهامة.</a:t>
            </a:r>
          </a:p>
          <a:p>
            <a:pPr algn="r" rtl="1">
              <a:buNone/>
            </a:pPr>
            <a:r>
              <a:rPr lang="ar-JO" b="1" dirty="0" smtClean="0"/>
              <a:t>هذه السجلات يجب أن تشمل على تحديد المنتجات وتواريخ الإنتاج ومدة التوقف الناجم عن الأعطال.</a:t>
            </a:r>
          </a:p>
          <a:p>
            <a:pPr algn="r" rtl="1">
              <a:buNone/>
            </a:pPr>
            <a:r>
              <a:rPr lang="ar-JO" b="1" dirty="0" smtClean="0"/>
              <a:t>ينبغي جمع هذه المعلومات لتيسير التعرف على أنماط الأداء السلبي.  </a:t>
            </a:r>
            <a:endParaRPr lang="ar-JO" b="1"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solidFill>
                  <a:schemeClr val="bg1">
                    <a:lumMod val="50000"/>
                  </a:schemeClr>
                </a:solidFill>
              </a:rPr>
              <a:t>الخلاصة</a:t>
            </a:r>
            <a:endParaRPr lang="ar-JO" b="1" dirty="0">
              <a:solidFill>
                <a:schemeClr val="bg1">
                  <a:lumMod val="50000"/>
                </a:schemeClr>
              </a:solidFill>
            </a:endParaRPr>
          </a:p>
        </p:txBody>
      </p:sp>
      <p:sp>
        <p:nvSpPr>
          <p:cNvPr id="3" name="Content Placeholder 2"/>
          <p:cNvSpPr>
            <a:spLocks noGrp="1"/>
          </p:cNvSpPr>
          <p:nvPr>
            <p:ph idx="1"/>
          </p:nvPr>
        </p:nvSpPr>
        <p:spPr/>
        <p:txBody>
          <a:bodyPr>
            <a:normAutofit fontScale="85000" lnSpcReduction="20000"/>
          </a:bodyPr>
          <a:lstStyle/>
          <a:p>
            <a:pPr algn="r" rtl="1"/>
            <a:r>
              <a:rPr lang="ar-JO" b="1" dirty="0" smtClean="0">
                <a:solidFill>
                  <a:schemeClr val="bg1">
                    <a:lumMod val="50000"/>
                  </a:schemeClr>
                </a:solidFill>
              </a:rPr>
              <a:t>يتم تصميم المعدات والعدد والأدوات بحيث لا تتسبب في تلويث </a:t>
            </a:r>
          </a:p>
          <a:p>
            <a:pPr algn="r" rtl="1"/>
            <a:r>
              <a:rPr lang="ar-JO" b="1" dirty="0" smtClean="0">
                <a:solidFill>
                  <a:schemeClr val="bg1">
                    <a:lumMod val="50000"/>
                  </a:schemeClr>
                </a:solidFill>
              </a:rPr>
              <a:t>المنتجات.</a:t>
            </a:r>
          </a:p>
          <a:p>
            <a:pPr algn="r" rtl="1"/>
            <a:r>
              <a:rPr lang="ar-JO" b="1" dirty="0" smtClean="0">
                <a:solidFill>
                  <a:schemeClr val="bg1">
                    <a:lumMod val="50000"/>
                  </a:schemeClr>
                </a:solidFill>
              </a:rPr>
              <a:t>تستخدم في صناعة المعدات مواد لا تتسبب في التلوث ويسهل تنظيفها.</a:t>
            </a:r>
          </a:p>
          <a:p>
            <a:pPr algn="r" rtl="1"/>
            <a:r>
              <a:rPr lang="ar-JO" b="1" dirty="0" smtClean="0">
                <a:solidFill>
                  <a:schemeClr val="bg1">
                    <a:lumMod val="50000"/>
                  </a:schemeClr>
                </a:solidFill>
              </a:rPr>
              <a:t>ترتب المعدات بطريقة تجعل تنظيفها وتنظيف ما حولها أمراً سهلاً.</a:t>
            </a:r>
          </a:p>
          <a:p>
            <a:pPr algn="r" rtl="1"/>
            <a:r>
              <a:rPr lang="ar-JO" b="1" dirty="0" smtClean="0">
                <a:solidFill>
                  <a:schemeClr val="bg1">
                    <a:lumMod val="50000"/>
                  </a:schemeClr>
                </a:solidFill>
              </a:rPr>
              <a:t>ترتب المعدات بطريقة تجعل حركة العاملين والمواد أسلس وأفضل.</a:t>
            </a:r>
          </a:p>
          <a:p>
            <a:pPr algn="r" rtl="1"/>
            <a:r>
              <a:rPr lang="ar-JO" b="1" dirty="0" smtClean="0">
                <a:solidFill>
                  <a:schemeClr val="bg1">
                    <a:lumMod val="50000"/>
                  </a:schemeClr>
                </a:solidFill>
              </a:rPr>
              <a:t>ينبغي أن يكون أداء المعدات حسب الغاية التي من أجلها تم إختيارها.</a:t>
            </a:r>
          </a:p>
          <a:p>
            <a:pPr algn="r" rtl="1"/>
            <a:r>
              <a:rPr lang="ar-JO" b="1" dirty="0" smtClean="0">
                <a:solidFill>
                  <a:schemeClr val="bg1">
                    <a:lumMod val="50000"/>
                  </a:schemeClr>
                </a:solidFill>
              </a:rPr>
              <a:t>تصميم المعدات ينبغي أن ييسر صيانتها وتنظيف الأجزاء التي تلامس المنتجات.</a:t>
            </a:r>
          </a:p>
          <a:p>
            <a:pPr algn="r" rtl="1"/>
            <a:r>
              <a:rPr lang="ar-JO" b="1" dirty="0" smtClean="0">
                <a:solidFill>
                  <a:schemeClr val="bg1">
                    <a:lumMod val="50000"/>
                  </a:schemeClr>
                </a:solidFill>
              </a:rPr>
              <a:t>جهد الصيانة الوقائية ينبغي أن يكون منظم وموثق.</a:t>
            </a:r>
          </a:p>
          <a:p>
            <a:pPr algn="r" rtl="1"/>
            <a:r>
              <a:rPr lang="ar-JO" b="1" dirty="0" smtClean="0">
                <a:solidFill>
                  <a:schemeClr val="bg1">
                    <a:lumMod val="50000"/>
                  </a:schemeClr>
                </a:solidFill>
              </a:rPr>
              <a:t>المعدات ينبغي أن تكون بحالة جهوزية تامة على الدوام.  </a:t>
            </a:r>
            <a:endParaRPr lang="en-US" b="1" dirty="0" smtClean="0">
              <a:solidFill>
                <a:schemeClr val="bg1">
                  <a:lumMod val="50000"/>
                </a:schemeClr>
              </a:solidFill>
            </a:endParaRPr>
          </a:p>
          <a:p>
            <a:endParaRPr lang="ar-JO"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lstStyle/>
          <a:p>
            <a:pPr algn="r" rtl="1"/>
            <a:endParaRPr lang="ar-JO" dirty="0" smtClean="0"/>
          </a:p>
          <a:p>
            <a:pPr algn="r" rtl="1"/>
            <a:endParaRPr lang="ar-JO" dirty="0" smtClean="0"/>
          </a:p>
          <a:p>
            <a:pPr algn="r" rtl="1">
              <a:buNone/>
            </a:pPr>
            <a:r>
              <a:rPr lang="ar-JO" dirty="0" smtClean="0"/>
              <a:t>                </a:t>
            </a:r>
          </a:p>
          <a:p>
            <a:pPr algn="ctr" rtl="1">
              <a:buNone/>
            </a:pPr>
            <a:r>
              <a:rPr lang="ar-JO" dirty="0" smtClean="0"/>
              <a:t>     </a:t>
            </a:r>
            <a:r>
              <a:rPr lang="ar-JO" sz="6600" b="1" dirty="0" smtClean="0"/>
              <a:t>شكراً</a:t>
            </a:r>
            <a:endParaRPr lang="ar-JO"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5"/>
          <p:cNvSpPr>
            <a:spLocks noGrp="1" noChangeArrowheads="1"/>
          </p:cNvSpPr>
          <p:nvPr>
            <p:ph type="title"/>
          </p:nvPr>
        </p:nvSpPr>
        <p:spPr/>
        <p:txBody>
          <a:bodyPr/>
          <a:lstStyle/>
          <a:p>
            <a:r>
              <a:rPr lang="ar-JO" b="1" dirty="0" smtClean="0"/>
              <a:t>خصائص خط التجميع</a:t>
            </a:r>
            <a:endParaRPr lang="en-US" b="1" dirty="0"/>
          </a:p>
        </p:txBody>
      </p:sp>
      <p:sp>
        <p:nvSpPr>
          <p:cNvPr id="15366" name="Rectangle 6"/>
          <p:cNvSpPr>
            <a:spLocks noGrp="1" noChangeArrowheads="1"/>
          </p:cNvSpPr>
          <p:nvPr>
            <p:ph idx="1"/>
          </p:nvPr>
        </p:nvSpPr>
        <p:spPr/>
        <p:txBody>
          <a:bodyPr>
            <a:normAutofit/>
          </a:bodyPr>
          <a:lstStyle/>
          <a:p>
            <a:pPr algn="r" rtl="1"/>
            <a:r>
              <a:rPr lang="ar-JO" b="1" dirty="0" smtClean="0">
                <a:solidFill>
                  <a:schemeClr val="bg2">
                    <a:lumMod val="25000"/>
                  </a:schemeClr>
                </a:solidFill>
              </a:rPr>
              <a:t>تُستخدم ماكينات محددة الغرض.</a:t>
            </a:r>
          </a:p>
          <a:p>
            <a:pPr algn="r" rtl="1"/>
            <a:r>
              <a:rPr lang="ar-JO" b="1" dirty="0" smtClean="0">
                <a:solidFill>
                  <a:schemeClr val="bg2">
                    <a:lumMod val="25000"/>
                  </a:schemeClr>
                </a:solidFill>
              </a:rPr>
              <a:t>تغيير المنتجات مكلف ويستغرق وقت.</a:t>
            </a:r>
          </a:p>
          <a:p>
            <a:pPr algn="r" rtl="1"/>
            <a:r>
              <a:rPr lang="ar-JO" b="1" dirty="0" smtClean="0"/>
              <a:t>تدفق المواد متواصل.</a:t>
            </a:r>
          </a:p>
          <a:p>
            <a:pPr algn="r" rtl="1"/>
            <a:r>
              <a:rPr lang="ar-JO" b="1" dirty="0" smtClean="0"/>
              <a:t>مطلوب إشراف أقل.</a:t>
            </a:r>
          </a:p>
          <a:p>
            <a:pPr algn="r" rtl="1"/>
            <a:r>
              <a:rPr lang="ar-JO" b="1" dirty="0" smtClean="0"/>
              <a:t>التخطيط والمتابعة أسهل.</a:t>
            </a:r>
          </a:p>
          <a:p>
            <a:pPr algn="r" rtl="1"/>
            <a:r>
              <a:rPr lang="ar-JO" b="1" dirty="0" smtClean="0"/>
              <a:t>وقت الإنتاج للقطعة أقل.</a:t>
            </a:r>
          </a:p>
          <a:p>
            <a:pPr algn="r" rtl="1"/>
            <a:r>
              <a:rPr lang="ar-JO" b="1" dirty="0" smtClean="0"/>
              <a:t>تراكمات المنتجات تحت التصنيع في خط الإنتاج نسبياً أقل.</a:t>
            </a:r>
            <a:endParaRPr lang="en-US" b="1"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3000" y="164068"/>
            <a:ext cx="6477000" cy="461665"/>
          </a:xfrm>
          <a:prstGeom prst="rect">
            <a:avLst/>
          </a:prstGeom>
          <a:noFill/>
        </p:spPr>
        <p:txBody>
          <a:bodyPr wrap="square" rtlCol="0">
            <a:spAutoFit/>
          </a:bodyPr>
          <a:lstStyle/>
          <a:p>
            <a:pPr algn="ctr" rtl="1"/>
            <a:r>
              <a:rPr lang="ar-JO" sz="2400" b="1" dirty="0" smtClean="0"/>
              <a:t>طرق ترتيب خطوط الإنتاج </a:t>
            </a:r>
            <a:endParaRPr lang="ar-JO" sz="2400" b="1" dirty="0"/>
          </a:p>
        </p:txBody>
      </p:sp>
      <p:sp>
        <p:nvSpPr>
          <p:cNvPr id="5" name="TextBox 4"/>
          <p:cNvSpPr txBox="1"/>
          <p:nvPr/>
        </p:nvSpPr>
        <p:spPr>
          <a:xfrm>
            <a:off x="457200" y="1273314"/>
            <a:ext cx="1828800" cy="707886"/>
          </a:xfrm>
          <a:prstGeom prst="rect">
            <a:avLst/>
          </a:prstGeom>
          <a:noFill/>
          <a:ln cmpd="sng">
            <a:solidFill>
              <a:schemeClr val="tx1"/>
            </a:solidFill>
          </a:ln>
        </p:spPr>
        <p:txBody>
          <a:bodyPr wrap="square" rtlCol="0">
            <a:spAutoFit/>
          </a:bodyPr>
          <a:lstStyle/>
          <a:p>
            <a:pPr algn="ctr"/>
            <a:r>
              <a:rPr lang="ar-JO" sz="2000" b="1" dirty="0" smtClean="0"/>
              <a:t>خط التجميع المستقيم (أ)</a:t>
            </a:r>
            <a:endParaRPr lang="en-US" sz="2000" b="1" dirty="0"/>
          </a:p>
        </p:txBody>
      </p:sp>
      <p:sp>
        <p:nvSpPr>
          <p:cNvPr id="6" name="Rectangle 5"/>
          <p:cNvSpPr/>
          <p:nvPr/>
        </p:nvSpPr>
        <p:spPr>
          <a:xfrm>
            <a:off x="3962400" y="1447800"/>
            <a:ext cx="990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Chord 6"/>
          <p:cNvSpPr/>
          <p:nvPr/>
        </p:nvSpPr>
        <p:spPr>
          <a:xfrm rot="8726529">
            <a:off x="4200396" y="1152485"/>
            <a:ext cx="438408" cy="438171"/>
          </a:xfrm>
          <a:prstGeom prst="chord">
            <a:avLst>
              <a:gd name="adj1" fmla="val 2700000"/>
              <a:gd name="adj2" fmla="val 1243140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rot="5400000">
            <a:off x="4228306" y="8755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3962400" y="2667000"/>
            <a:ext cx="990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Chord 11"/>
          <p:cNvSpPr/>
          <p:nvPr/>
        </p:nvSpPr>
        <p:spPr>
          <a:xfrm rot="8726529">
            <a:off x="4200396" y="2371685"/>
            <a:ext cx="438408" cy="438171"/>
          </a:xfrm>
          <a:prstGeom prst="chord">
            <a:avLst>
              <a:gd name="adj1" fmla="val 2700000"/>
              <a:gd name="adj2" fmla="val 1243140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rot="5400000">
            <a:off x="4228306" y="20947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3962400" y="3886200"/>
            <a:ext cx="990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hord 14"/>
          <p:cNvSpPr/>
          <p:nvPr/>
        </p:nvSpPr>
        <p:spPr>
          <a:xfrm rot="8726529">
            <a:off x="4200396" y="3590885"/>
            <a:ext cx="438408" cy="438171"/>
          </a:xfrm>
          <a:prstGeom prst="chord">
            <a:avLst>
              <a:gd name="adj1" fmla="val 2700000"/>
              <a:gd name="adj2" fmla="val 1243140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rot="5400000">
            <a:off x="4228306" y="33139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3962400" y="5105400"/>
            <a:ext cx="990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Chord 17"/>
          <p:cNvSpPr/>
          <p:nvPr/>
        </p:nvSpPr>
        <p:spPr>
          <a:xfrm rot="8726529">
            <a:off x="4200396" y="4810085"/>
            <a:ext cx="438408" cy="438171"/>
          </a:xfrm>
          <a:prstGeom prst="chord">
            <a:avLst>
              <a:gd name="adj1" fmla="val 2700000"/>
              <a:gd name="adj2" fmla="val 1243140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p:cNvCxnSpPr/>
          <p:nvPr/>
        </p:nvCxnSpPr>
        <p:spPr>
          <a:xfrm rot="5400000">
            <a:off x="4228306" y="45331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3962400" y="6324600"/>
            <a:ext cx="990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Chord 20"/>
          <p:cNvSpPr/>
          <p:nvPr/>
        </p:nvSpPr>
        <p:spPr>
          <a:xfrm rot="8726529">
            <a:off x="4200396" y="6029285"/>
            <a:ext cx="438408" cy="438171"/>
          </a:xfrm>
          <a:prstGeom prst="chord">
            <a:avLst>
              <a:gd name="adj1" fmla="val 2700000"/>
              <a:gd name="adj2" fmla="val 1243140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Arrow Connector 21"/>
          <p:cNvCxnSpPr/>
          <p:nvPr/>
        </p:nvCxnSpPr>
        <p:spPr>
          <a:xfrm rot="5400000">
            <a:off x="4228306" y="57523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1273314"/>
            <a:ext cx="1828800" cy="707886"/>
          </a:xfrm>
          <a:prstGeom prst="rect">
            <a:avLst/>
          </a:prstGeom>
          <a:noFill/>
          <a:ln cmpd="sng">
            <a:solidFill>
              <a:schemeClr val="tx1"/>
            </a:solidFill>
          </a:ln>
        </p:spPr>
        <p:txBody>
          <a:bodyPr wrap="square" rtlCol="0">
            <a:spAutoFit/>
          </a:bodyPr>
          <a:lstStyle/>
          <a:p>
            <a:pPr algn="ctr"/>
            <a:r>
              <a:rPr lang="ar-JO" sz="2000" b="1" dirty="0" smtClean="0"/>
              <a:t>خط التجميع المستقيم (ب)</a:t>
            </a:r>
            <a:endParaRPr lang="en-US" sz="2000" b="1" dirty="0"/>
          </a:p>
        </p:txBody>
      </p:sp>
      <p:cxnSp>
        <p:nvCxnSpPr>
          <p:cNvPr id="6" name="Straight Arrow Connector 5"/>
          <p:cNvCxnSpPr/>
          <p:nvPr/>
        </p:nvCxnSpPr>
        <p:spPr>
          <a:xfrm rot="5400000">
            <a:off x="3543300" y="647700"/>
            <a:ext cx="5334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6200000" flipH="1">
            <a:off x="4457700" y="647700"/>
            <a:ext cx="5334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048000" y="1600200"/>
            <a:ext cx="990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Chord 9"/>
          <p:cNvSpPr/>
          <p:nvPr/>
        </p:nvSpPr>
        <p:spPr>
          <a:xfrm rot="8726529">
            <a:off x="3285996" y="1304885"/>
            <a:ext cx="438408" cy="438171"/>
          </a:xfrm>
          <a:prstGeom prst="chord">
            <a:avLst>
              <a:gd name="adj1" fmla="val 2700000"/>
              <a:gd name="adj2" fmla="val 1243140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572000" y="1600200"/>
            <a:ext cx="990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Chord 11"/>
          <p:cNvSpPr/>
          <p:nvPr/>
        </p:nvSpPr>
        <p:spPr>
          <a:xfrm rot="8726529">
            <a:off x="4809996" y="1304885"/>
            <a:ext cx="438408" cy="438171"/>
          </a:xfrm>
          <a:prstGeom prst="chord">
            <a:avLst>
              <a:gd name="adj1" fmla="val 2700000"/>
              <a:gd name="adj2" fmla="val 1243140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p:cNvCxnSpPr/>
          <p:nvPr/>
        </p:nvCxnSpPr>
        <p:spPr>
          <a:xfrm rot="5400000">
            <a:off x="4038599" y="2362200"/>
            <a:ext cx="4564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3048000" y="2819400"/>
            <a:ext cx="990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Chord 16"/>
          <p:cNvSpPr/>
          <p:nvPr/>
        </p:nvSpPr>
        <p:spPr>
          <a:xfrm rot="8726529">
            <a:off x="3285996" y="2524085"/>
            <a:ext cx="438408" cy="438171"/>
          </a:xfrm>
          <a:prstGeom prst="chord">
            <a:avLst>
              <a:gd name="adj1" fmla="val 2700000"/>
              <a:gd name="adj2" fmla="val 1243140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4572000" y="2819400"/>
            <a:ext cx="990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Chord 18"/>
          <p:cNvSpPr/>
          <p:nvPr/>
        </p:nvSpPr>
        <p:spPr>
          <a:xfrm rot="8726529">
            <a:off x="4809996" y="2524085"/>
            <a:ext cx="438408" cy="438171"/>
          </a:xfrm>
          <a:prstGeom prst="chord">
            <a:avLst>
              <a:gd name="adj1" fmla="val 2700000"/>
              <a:gd name="adj2" fmla="val 1243140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048000" y="3962400"/>
            <a:ext cx="990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Chord 20"/>
          <p:cNvSpPr/>
          <p:nvPr/>
        </p:nvSpPr>
        <p:spPr>
          <a:xfrm rot="8726529">
            <a:off x="3285996" y="3667085"/>
            <a:ext cx="438408" cy="438171"/>
          </a:xfrm>
          <a:prstGeom prst="chord">
            <a:avLst>
              <a:gd name="adj1" fmla="val 2700000"/>
              <a:gd name="adj2" fmla="val 1243140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572000" y="3962400"/>
            <a:ext cx="990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Chord 22"/>
          <p:cNvSpPr/>
          <p:nvPr/>
        </p:nvSpPr>
        <p:spPr>
          <a:xfrm rot="8726529">
            <a:off x="4809996" y="3667085"/>
            <a:ext cx="438408" cy="438171"/>
          </a:xfrm>
          <a:prstGeom prst="chord">
            <a:avLst>
              <a:gd name="adj1" fmla="val 2700000"/>
              <a:gd name="adj2" fmla="val 1243140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3048000" y="5105400"/>
            <a:ext cx="990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Chord 24"/>
          <p:cNvSpPr/>
          <p:nvPr/>
        </p:nvSpPr>
        <p:spPr>
          <a:xfrm rot="8726529">
            <a:off x="3285996" y="4810085"/>
            <a:ext cx="438408" cy="438171"/>
          </a:xfrm>
          <a:prstGeom prst="chord">
            <a:avLst>
              <a:gd name="adj1" fmla="val 2700000"/>
              <a:gd name="adj2" fmla="val 1243140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4572000" y="5105400"/>
            <a:ext cx="990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Chord 26"/>
          <p:cNvSpPr/>
          <p:nvPr/>
        </p:nvSpPr>
        <p:spPr>
          <a:xfrm rot="8726529">
            <a:off x="4809996" y="4810085"/>
            <a:ext cx="438408" cy="438171"/>
          </a:xfrm>
          <a:prstGeom prst="chord">
            <a:avLst>
              <a:gd name="adj1" fmla="val 2700000"/>
              <a:gd name="adj2" fmla="val 1243140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3048000" y="6172200"/>
            <a:ext cx="990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Chord 28"/>
          <p:cNvSpPr/>
          <p:nvPr/>
        </p:nvSpPr>
        <p:spPr>
          <a:xfrm rot="8726529">
            <a:off x="3285996" y="5876885"/>
            <a:ext cx="438408" cy="438171"/>
          </a:xfrm>
          <a:prstGeom prst="chord">
            <a:avLst>
              <a:gd name="adj1" fmla="val 2700000"/>
              <a:gd name="adj2" fmla="val 1243140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4572000" y="6172200"/>
            <a:ext cx="990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Chord 30"/>
          <p:cNvSpPr/>
          <p:nvPr/>
        </p:nvSpPr>
        <p:spPr>
          <a:xfrm rot="8726529">
            <a:off x="4809996" y="5876885"/>
            <a:ext cx="438408" cy="438171"/>
          </a:xfrm>
          <a:prstGeom prst="chord">
            <a:avLst>
              <a:gd name="adj1" fmla="val 2700000"/>
              <a:gd name="adj2" fmla="val 1243140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Arrow Connector 35"/>
          <p:cNvCxnSpPr/>
          <p:nvPr/>
        </p:nvCxnSpPr>
        <p:spPr>
          <a:xfrm rot="5400000">
            <a:off x="4039394" y="3657600"/>
            <a:ext cx="4564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rot="5400000">
            <a:off x="4039394" y="4799806"/>
            <a:ext cx="4564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5400000">
            <a:off x="4038599" y="6019800"/>
            <a:ext cx="4564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1273314"/>
            <a:ext cx="1828800" cy="707886"/>
          </a:xfrm>
          <a:prstGeom prst="rect">
            <a:avLst/>
          </a:prstGeom>
          <a:noFill/>
          <a:ln cmpd="sng">
            <a:solidFill>
              <a:schemeClr val="tx1"/>
            </a:solidFill>
          </a:ln>
        </p:spPr>
        <p:txBody>
          <a:bodyPr wrap="square" rtlCol="0">
            <a:spAutoFit/>
          </a:bodyPr>
          <a:lstStyle/>
          <a:p>
            <a:pPr algn="ctr"/>
            <a:r>
              <a:rPr lang="ar-JO" sz="2000" b="1" dirty="0" smtClean="0"/>
              <a:t>خط التجميع المستقيم (ج)</a:t>
            </a:r>
            <a:endParaRPr lang="en-US" sz="2000" b="1" dirty="0"/>
          </a:p>
        </p:txBody>
      </p:sp>
      <p:sp>
        <p:nvSpPr>
          <p:cNvPr id="5" name="Rectangle 4"/>
          <p:cNvSpPr/>
          <p:nvPr/>
        </p:nvSpPr>
        <p:spPr>
          <a:xfrm>
            <a:off x="4419600" y="609600"/>
            <a:ext cx="457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6" name="Chord 5"/>
          <p:cNvSpPr/>
          <p:nvPr/>
        </p:nvSpPr>
        <p:spPr>
          <a:xfrm rot="8687813" flipV="1">
            <a:off x="4841411" y="746038"/>
            <a:ext cx="375576" cy="525107"/>
          </a:xfrm>
          <a:prstGeom prst="chord">
            <a:avLst>
              <a:gd name="adj1" fmla="val 3630612"/>
              <a:gd name="adj2" fmla="val 1333641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hord 6"/>
          <p:cNvSpPr/>
          <p:nvPr/>
        </p:nvSpPr>
        <p:spPr>
          <a:xfrm rot="19255867" flipV="1">
            <a:off x="3346697" y="742208"/>
            <a:ext cx="393207" cy="603754"/>
          </a:xfrm>
          <a:prstGeom prst="chord">
            <a:avLst>
              <a:gd name="adj1" fmla="val 3630612"/>
              <a:gd name="adj2" fmla="val 1333641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657600" y="609600"/>
            <a:ext cx="457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cxnSp>
        <p:nvCxnSpPr>
          <p:cNvPr id="10" name="Straight Arrow Connector 9"/>
          <p:cNvCxnSpPr/>
          <p:nvPr/>
        </p:nvCxnSpPr>
        <p:spPr>
          <a:xfrm rot="5400000">
            <a:off x="4000897" y="341709"/>
            <a:ext cx="53419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4419600" y="1524000"/>
            <a:ext cx="457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14" name="Chord 13"/>
          <p:cNvSpPr/>
          <p:nvPr/>
        </p:nvSpPr>
        <p:spPr>
          <a:xfrm rot="8687813" flipV="1">
            <a:off x="4841411" y="1660438"/>
            <a:ext cx="375576" cy="525107"/>
          </a:xfrm>
          <a:prstGeom prst="chord">
            <a:avLst>
              <a:gd name="adj1" fmla="val 3630612"/>
              <a:gd name="adj2" fmla="val 1333641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hord 14"/>
          <p:cNvSpPr/>
          <p:nvPr/>
        </p:nvSpPr>
        <p:spPr>
          <a:xfrm rot="19255867" flipV="1">
            <a:off x="3346697" y="1656608"/>
            <a:ext cx="393207" cy="603754"/>
          </a:xfrm>
          <a:prstGeom prst="chord">
            <a:avLst>
              <a:gd name="adj1" fmla="val 3630612"/>
              <a:gd name="adj2" fmla="val 1333641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657600" y="1524000"/>
            <a:ext cx="457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17" name="Rectangle 16"/>
          <p:cNvSpPr/>
          <p:nvPr/>
        </p:nvSpPr>
        <p:spPr>
          <a:xfrm>
            <a:off x="4419600" y="2438400"/>
            <a:ext cx="457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18" name="Chord 17"/>
          <p:cNvSpPr/>
          <p:nvPr/>
        </p:nvSpPr>
        <p:spPr>
          <a:xfrm rot="8687813" flipV="1">
            <a:off x="4841411" y="2574838"/>
            <a:ext cx="375576" cy="525107"/>
          </a:xfrm>
          <a:prstGeom prst="chord">
            <a:avLst>
              <a:gd name="adj1" fmla="val 3630612"/>
              <a:gd name="adj2" fmla="val 1333641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hord 18"/>
          <p:cNvSpPr/>
          <p:nvPr/>
        </p:nvSpPr>
        <p:spPr>
          <a:xfrm rot="19255867" flipV="1">
            <a:off x="3346697" y="2571008"/>
            <a:ext cx="393207" cy="603754"/>
          </a:xfrm>
          <a:prstGeom prst="chord">
            <a:avLst>
              <a:gd name="adj1" fmla="val 3630612"/>
              <a:gd name="adj2" fmla="val 1333641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657600" y="2438400"/>
            <a:ext cx="457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21" name="Rectangle 20"/>
          <p:cNvSpPr/>
          <p:nvPr/>
        </p:nvSpPr>
        <p:spPr>
          <a:xfrm>
            <a:off x="4419600" y="3352800"/>
            <a:ext cx="457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22" name="Chord 21"/>
          <p:cNvSpPr/>
          <p:nvPr/>
        </p:nvSpPr>
        <p:spPr>
          <a:xfrm rot="8687813" flipV="1">
            <a:off x="4841411" y="3489238"/>
            <a:ext cx="375576" cy="525107"/>
          </a:xfrm>
          <a:prstGeom prst="chord">
            <a:avLst>
              <a:gd name="adj1" fmla="val 3630612"/>
              <a:gd name="adj2" fmla="val 1333641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Chord 22"/>
          <p:cNvSpPr/>
          <p:nvPr/>
        </p:nvSpPr>
        <p:spPr>
          <a:xfrm rot="19255867" flipV="1">
            <a:off x="3346697" y="3485408"/>
            <a:ext cx="393207" cy="603754"/>
          </a:xfrm>
          <a:prstGeom prst="chord">
            <a:avLst>
              <a:gd name="adj1" fmla="val 3630612"/>
              <a:gd name="adj2" fmla="val 1333641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3657600" y="3352800"/>
            <a:ext cx="457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25" name="Rectangle 24"/>
          <p:cNvSpPr/>
          <p:nvPr/>
        </p:nvSpPr>
        <p:spPr>
          <a:xfrm>
            <a:off x="4419600" y="4267200"/>
            <a:ext cx="457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26" name="Chord 25"/>
          <p:cNvSpPr/>
          <p:nvPr/>
        </p:nvSpPr>
        <p:spPr>
          <a:xfrm rot="8687813" flipV="1">
            <a:off x="4841411" y="4403638"/>
            <a:ext cx="375576" cy="525107"/>
          </a:xfrm>
          <a:prstGeom prst="chord">
            <a:avLst>
              <a:gd name="adj1" fmla="val 3630612"/>
              <a:gd name="adj2" fmla="val 1333641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Chord 26"/>
          <p:cNvSpPr/>
          <p:nvPr/>
        </p:nvSpPr>
        <p:spPr>
          <a:xfrm rot="19255867" flipV="1">
            <a:off x="3346697" y="4399808"/>
            <a:ext cx="393207" cy="603754"/>
          </a:xfrm>
          <a:prstGeom prst="chord">
            <a:avLst>
              <a:gd name="adj1" fmla="val 3630612"/>
              <a:gd name="adj2" fmla="val 1333641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3657600" y="4267200"/>
            <a:ext cx="457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29" name="Rectangle 28"/>
          <p:cNvSpPr/>
          <p:nvPr/>
        </p:nvSpPr>
        <p:spPr>
          <a:xfrm>
            <a:off x="4419600" y="5181600"/>
            <a:ext cx="457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30" name="Chord 29"/>
          <p:cNvSpPr/>
          <p:nvPr/>
        </p:nvSpPr>
        <p:spPr>
          <a:xfrm rot="8687813" flipV="1">
            <a:off x="4841411" y="5318038"/>
            <a:ext cx="375576" cy="525107"/>
          </a:xfrm>
          <a:prstGeom prst="chord">
            <a:avLst>
              <a:gd name="adj1" fmla="val 3630612"/>
              <a:gd name="adj2" fmla="val 1333641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hord 30"/>
          <p:cNvSpPr/>
          <p:nvPr/>
        </p:nvSpPr>
        <p:spPr>
          <a:xfrm rot="19255867" flipV="1">
            <a:off x="3346697" y="5314208"/>
            <a:ext cx="393207" cy="603754"/>
          </a:xfrm>
          <a:prstGeom prst="chord">
            <a:avLst>
              <a:gd name="adj1" fmla="val 3630612"/>
              <a:gd name="adj2" fmla="val 1333641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3657600" y="5181600"/>
            <a:ext cx="457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cxnSp>
        <p:nvCxnSpPr>
          <p:cNvPr id="33" name="Straight Arrow Connector 32"/>
          <p:cNvCxnSpPr/>
          <p:nvPr/>
        </p:nvCxnSpPr>
        <p:spPr>
          <a:xfrm rot="5400000">
            <a:off x="4000897" y="6133703"/>
            <a:ext cx="53419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587514"/>
            <a:ext cx="1828800" cy="707886"/>
          </a:xfrm>
          <a:prstGeom prst="rect">
            <a:avLst/>
          </a:prstGeom>
          <a:noFill/>
          <a:ln cmpd="sng">
            <a:solidFill>
              <a:schemeClr val="tx1"/>
            </a:solidFill>
          </a:ln>
        </p:spPr>
        <p:txBody>
          <a:bodyPr wrap="square" rtlCol="0">
            <a:spAutoFit/>
          </a:bodyPr>
          <a:lstStyle/>
          <a:p>
            <a:pPr algn="ctr"/>
            <a:r>
              <a:rPr lang="ar-JO" sz="2000" b="1" dirty="0" smtClean="0"/>
              <a:t>خط تجميع حرف </a:t>
            </a:r>
            <a:r>
              <a:rPr lang="en-US" sz="2000" b="1" dirty="0" smtClean="0"/>
              <a:t>  U  </a:t>
            </a:r>
            <a:endParaRPr lang="en-US" sz="2000" b="1" dirty="0"/>
          </a:p>
        </p:txBody>
      </p:sp>
      <p:sp>
        <p:nvSpPr>
          <p:cNvPr id="5" name="Chord 4"/>
          <p:cNvSpPr/>
          <p:nvPr/>
        </p:nvSpPr>
        <p:spPr>
          <a:xfrm rot="19255867" flipV="1">
            <a:off x="7080497" y="5923808"/>
            <a:ext cx="393207" cy="603754"/>
          </a:xfrm>
          <a:prstGeom prst="chord">
            <a:avLst>
              <a:gd name="adj1" fmla="val 3630612"/>
              <a:gd name="adj2" fmla="val 1333641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7391400" y="5791200"/>
            <a:ext cx="457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7" name="Chord 6"/>
          <p:cNvSpPr/>
          <p:nvPr/>
        </p:nvSpPr>
        <p:spPr>
          <a:xfrm rot="19255867" flipV="1">
            <a:off x="7080497" y="5009408"/>
            <a:ext cx="393207" cy="603754"/>
          </a:xfrm>
          <a:prstGeom prst="chord">
            <a:avLst>
              <a:gd name="adj1" fmla="val 3630612"/>
              <a:gd name="adj2" fmla="val 1333641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391400" y="4876800"/>
            <a:ext cx="457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9" name="Chord 8"/>
          <p:cNvSpPr/>
          <p:nvPr/>
        </p:nvSpPr>
        <p:spPr>
          <a:xfrm rot="19255867" flipV="1">
            <a:off x="7080497" y="4095008"/>
            <a:ext cx="393207" cy="603754"/>
          </a:xfrm>
          <a:prstGeom prst="chord">
            <a:avLst>
              <a:gd name="adj1" fmla="val 3630612"/>
              <a:gd name="adj2" fmla="val 1333641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7391400" y="3962400"/>
            <a:ext cx="457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11" name="Chord 10"/>
          <p:cNvSpPr/>
          <p:nvPr/>
        </p:nvSpPr>
        <p:spPr>
          <a:xfrm rot="19255867" flipV="1">
            <a:off x="7080497" y="3180608"/>
            <a:ext cx="393207" cy="603754"/>
          </a:xfrm>
          <a:prstGeom prst="chord">
            <a:avLst>
              <a:gd name="adj1" fmla="val 3630612"/>
              <a:gd name="adj2" fmla="val 1333641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91400" y="3048000"/>
            <a:ext cx="457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13" name="Chord 12"/>
          <p:cNvSpPr/>
          <p:nvPr/>
        </p:nvSpPr>
        <p:spPr>
          <a:xfrm rot="19255867" flipV="1">
            <a:off x="7080497" y="2266208"/>
            <a:ext cx="393207" cy="603754"/>
          </a:xfrm>
          <a:prstGeom prst="chord">
            <a:avLst>
              <a:gd name="adj1" fmla="val 3630612"/>
              <a:gd name="adj2" fmla="val 1333641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391400" y="2133600"/>
            <a:ext cx="457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15" name="Chord 14"/>
          <p:cNvSpPr/>
          <p:nvPr/>
        </p:nvSpPr>
        <p:spPr>
          <a:xfrm rot="8726529">
            <a:off x="6486396" y="1228685"/>
            <a:ext cx="438408" cy="438171"/>
          </a:xfrm>
          <a:prstGeom prst="chord">
            <a:avLst>
              <a:gd name="adj1" fmla="val 2700000"/>
              <a:gd name="adj2" fmla="val 1243140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6324600" y="1524000"/>
            <a:ext cx="762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Chord 16"/>
          <p:cNvSpPr/>
          <p:nvPr/>
        </p:nvSpPr>
        <p:spPr>
          <a:xfrm rot="8726529">
            <a:off x="5571996" y="1228685"/>
            <a:ext cx="438408" cy="438171"/>
          </a:xfrm>
          <a:prstGeom prst="chord">
            <a:avLst>
              <a:gd name="adj1" fmla="val 2700000"/>
              <a:gd name="adj2" fmla="val 1243140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5410200" y="1524000"/>
            <a:ext cx="762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Chord 18"/>
          <p:cNvSpPr/>
          <p:nvPr/>
        </p:nvSpPr>
        <p:spPr>
          <a:xfrm rot="8726529">
            <a:off x="4657596" y="1228685"/>
            <a:ext cx="438408" cy="438171"/>
          </a:xfrm>
          <a:prstGeom prst="chord">
            <a:avLst>
              <a:gd name="adj1" fmla="val 2700000"/>
              <a:gd name="adj2" fmla="val 1243140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495800" y="1524000"/>
            <a:ext cx="762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Chord 20"/>
          <p:cNvSpPr/>
          <p:nvPr/>
        </p:nvSpPr>
        <p:spPr>
          <a:xfrm rot="8726529">
            <a:off x="3743196" y="1228744"/>
            <a:ext cx="438408" cy="438171"/>
          </a:xfrm>
          <a:prstGeom prst="chord">
            <a:avLst>
              <a:gd name="adj1" fmla="val 2700000"/>
              <a:gd name="adj2" fmla="val 1243140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3581400" y="1524000"/>
            <a:ext cx="762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Chord 22"/>
          <p:cNvSpPr/>
          <p:nvPr/>
        </p:nvSpPr>
        <p:spPr>
          <a:xfrm rot="8726529">
            <a:off x="2828796" y="1228685"/>
            <a:ext cx="438408" cy="438171"/>
          </a:xfrm>
          <a:prstGeom prst="chord">
            <a:avLst>
              <a:gd name="adj1" fmla="val 2700000"/>
              <a:gd name="adj2" fmla="val 1243140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2667000" y="1524000"/>
            <a:ext cx="762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Chord 24"/>
          <p:cNvSpPr/>
          <p:nvPr/>
        </p:nvSpPr>
        <p:spPr>
          <a:xfrm rot="19255867" flipV="1">
            <a:off x="1746497" y="2235438"/>
            <a:ext cx="393207" cy="603754"/>
          </a:xfrm>
          <a:prstGeom prst="chord">
            <a:avLst>
              <a:gd name="adj1" fmla="val 3630612"/>
              <a:gd name="adj2" fmla="val 1333641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2057400" y="2102830"/>
            <a:ext cx="457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27" name="Chord 26"/>
          <p:cNvSpPr/>
          <p:nvPr/>
        </p:nvSpPr>
        <p:spPr>
          <a:xfrm rot="19255867" flipV="1">
            <a:off x="1746497" y="3149838"/>
            <a:ext cx="393207" cy="603754"/>
          </a:xfrm>
          <a:prstGeom prst="chord">
            <a:avLst>
              <a:gd name="adj1" fmla="val 3630612"/>
              <a:gd name="adj2" fmla="val 1333641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2057400" y="3017230"/>
            <a:ext cx="457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29" name="Chord 28"/>
          <p:cNvSpPr/>
          <p:nvPr/>
        </p:nvSpPr>
        <p:spPr>
          <a:xfrm rot="19255867" flipV="1">
            <a:off x="1746497" y="4064238"/>
            <a:ext cx="393207" cy="603754"/>
          </a:xfrm>
          <a:prstGeom prst="chord">
            <a:avLst>
              <a:gd name="adj1" fmla="val 3630612"/>
              <a:gd name="adj2" fmla="val 1333641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2057400" y="3931630"/>
            <a:ext cx="457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31" name="Chord 30"/>
          <p:cNvSpPr/>
          <p:nvPr/>
        </p:nvSpPr>
        <p:spPr>
          <a:xfrm rot="19255867" flipV="1">
            <a:off x="1746497" y="4978638"/>
            <a:ext cx="393207" cy="603754"/>
          </a:xfrm>
          <a:prstGeom prst="chord">
            <a:avLst>
              <a:gd name="adj1" fmla="val 3630612"/>
              <a:gd name="adj2" fmla="val 1333641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2057400" y="4846030"/>
            <a:ext cx="457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33" name="Chord 32"/>
          <p:cNvSpPr/>
          <p:nvPr/>
        </p:nvSpPr>
        <p:spPr>
          <a:xfrm rot="19255867" flipV="1">
            <a:off x="1746497" y="5893038"/>
            <a:ext cx="393207" cy="603754"/>
          </a:xfrm>
          <a:prstGeom prst="chord">
            <a:avLst>
              <a:gd name="adj1" fmla="val 3630612"/>
              <a:gd name="adj2" fmla="val 1333641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2057400" y="5760430"/>
            <a:ext cx="457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ChangeArrowheads="1"/>
          </p:cNvSpPr>
          <p:nvPr>
            <p:ph type="title"/>
          </p:nvPr>
        </p:nvSpPr>
        <p:spPr/>
        <p:txBody>
          <a:bodyPr>
            <a:normAutofit/>
          </a:bodyPr>
          <a:lstStyle/>
          <a:p>
            <a:r>
              <a:rPr lang="ar-JO" b="1" dirty="0" smtClean="0"/>
              <a:t>ترتيب الإنتاج الخليوي</a:t>
            </a:r>
            <a:endParaRPr lang="en-US" b="1" dirty="0"/>
          </a:p>
        </p:txBody>
      </p:sp>
      <p:sp>
        <p:nvSpPr>
          <p:cNvPr id="344067" name="Rectangle 3"/>
          <p:cNvSpPr>
            <a:spLocks noGrp="1" noChangeArrowheads="1"/>
          </p:cNvSpPr>
          <p:nvPr>
            <p:ph idx="1"/>
          </p:nvPr>
        </p:nvSpPr>
        <p:spPr>
          <a:xfrm>
            <a:off x="457200" y="1752600"/>
            <a:ext cx="8229600" cy="4525963"/>
          </a:xfrm>
        </p:spPr>
        <p:txBody>
          <a:bodyPr>
            <a:normAutofit/>
          </a:bodyPr>
          <a:lstStyle/>
          <a:p>
            <a:pPr algn="r" rtl="1">
              <a:lnSpc>
                <a:spcPct val="90000"/>
              </a:lnSpc>
            </a:pPr>
            <a:r>
              <a:rPr lang="en-US" b="1" dirty="0" smtClean="0"/>
              <a:t>Cellular manufacturing </a:t>
            </a:r>
            <a:endParaRPr lang="ar-JO" b="1" dirty="0" smtClean="0"/>
          </a:p>
          <a:p>
            <a:pPr algn="r" rtl="1">
              <a:lnSpc>
                <a:spcPct val="90000"/>
              </a:lnSpc>
            </a:pPr>
            <a:r>
              <a:rPr lang="ar-JO" b="1" dirty="0" smtClean="0"/>
              <a:t>في الإنتاج الخليوي تجمع الماكينات في ما يُسمى ..        ” خلية ”.</a:t>
            </a:r>
          </a:p>
          <a:p>
            <a:pPr algn="r" rtl="1">
              <a:lnSpc>
                <a:spcPct val="90000"/>
              </a:lnSpc>
            </a:pPr>
            <a:r>
              <a:rPr lang="ar-JO" b="1" dirty="0" smtClean="0"/>
              <a:t>يتم تجميع الماكينات بحيث تصلح وتكفي لإنتاج مجموعة من المنتجات المتشابهة ” عائلة من المنتجات ”. </a:t>
            </a:r>
          </a:p>
          <a:p>
            <a:pPr algn="r" rtl="1">
              <a:lnSpc>
                <a:spcPct val="90000"/>
              </a:lnSpc>
            </a:pPr>
            <a:r>
              <a:rPr lang="ar-JO" b="1" dirty="0" smtClean="0"/>
              <a:t>يستخدم هذا النظام عندما يكون الدارج هو إنتاج عدد معقول من المنتجات بكميات معقولة.  </a:t>
            </a:r>
            <a:endParaRPr lang="en-US" b="1" dirty="0"/>
          </a:p>
          <a:p>
            <a:pPr>
              <a:lnSpc>
                <a:spcPct val="90000"/>
              </a:lnSpc>
            </a:pPr>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الإنتاج الخليوي</a:t>
            </a:r>
            <a:br>
              <a:rPr lang="ar-JO" b="1" dirty="0" smtClean="0"/>
            </a:br>
            <a:r>
              <a:rPr lang="en-US" b="1" dirty="0" smtClean="0"/>
              <a:t>Cellular Manufacturing</a:t>
            </a:r>
            <a:endParaRPr lang="ar-JO" b="1" dirty="0"/>
          </a:p>
        </p:txBody>
      </p:sp>
      <p:pic>
        <p:nvPicPr>
          <p:cNvPr id="6" name="Content Placeholder 5" descr="2.png"/>
          <p:cNvPicPr>
            <a:picLocks noGrp="1" noChangeAspect="1"/>
          </p:cNvPicPr>
          <p:nvPr>
            <p:ph idx="1"/>
          </p:nvPr>
        </p:nvPicPr>
        <p:blipFill>
          <a:blip r:embed="rId3" cstate="print"/>
          <a:stretch>
            <a:fillRect/>
          </a:stretch>
        </p:blipFill>
        <p:spPr>
          <a:xfrm>
            <a:off x="533400" y="1600200"/>
            <a:ext cx="8346311" cy="4983163"/>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5"/>
          <p:cNvSpPr>
            <a:spLocks noGrp="1" noChangeArrowheads="1"/>
          </p:cNvSpPr>
          <p:nvPr>
            <p:ph type="title"/>
          </p:nvPr>
        </p:nvSpPr>
        <p:spPr/>
        <p:txBody>
          <a:bodyPr>
            <a:normAutofit/>
          </a:bodyPr>
          <a:lstStyle/>
          <a:p>
            <a:r>
              <a:rPr lang="ar-JO" b="1" dirty="0" smtClean="0"/>
              <a:t>خصائص الإنتاج الخليوي</a:t>
            </a:r>
            <a:endParaRPr lang="en-US" b="1" dirty="0"/>
          </a:p>
        </p:txBody>
      </p:sp>
      <p:sp>
        <p:nvSpPr>
          <p:cNvPr id="17414" name="Rectangle 6"/>
          <p:cNvSpPr>
            <a:spLocks noGrp="1" noChangeArrowheads="1"/>
          </p:cNvSpPr>
          <p:nvPr>
            <p:ph idx="1"/>
          </p:nvPr>
        </p:nvSpPr>
        <p:spPr>
          <a:xfrm>
            <a:off x="457200" y="1870075"/>
            <a:ext cx="8229600" cy="4987925"/>
          </a:xfrm>
        </p:spPr>
        <p:txBody>
          <a:bodyPr/>
          <a:lstStyle/>
          <a:p>
            <a:pPr algn="r" rtl="1">
              <a:lnSpc>
                <a:spcPct val="90000"/>
              </a:lnSpc>
            </a:pPr>
            <a:r>
              <a:rPr lang="ar-JO" b="1" dirty="0" smtClean="0"/>
              <a:t>مناولة أسرع.</a:t>
            </a:r>
          </a:p>
          <a:p>
            <a:pPr algn="r" rtl="1">
              <a:lnSpc>
                <a:spcPct val="90000"/>
              </a:lnSpc>
            </a:pPr>
            <a:r>
              <a:rPr lang="ar-JO" b="1" dirty="0" smtClean="0"/>
              <a:t>وقت إنتاج أقصر.</a:t>
            </a:r>
          </a:p>
          <a:p>
            <a:pPr algn="r" rtl="1">
              <a:lnSpc>
                <a:spcPct val="90000"/>
              </a:lnSpc>
            </a:pPr>
            <a:r>
              <a:rPr lang="ar-JO" b="1" dirty="0" smtClean="0"/>
              <a:t>تراكمات أقل للمنتجات تحت التصنيع </a:t>
            </a:r>
            <a:r>
              <a:rPr lang="en-US" b="1" dirty="0" err="1" smtClean="0"/>
              <a:t>wip</a:t>
            </a:r>
            <a:r>
              <a:rPr lang="ar-JO" b="1" dirty="0" smtClean="0"/>
              <a:t>.</a:t>
            </a:r>
          </a:p>
          <a:p>
            <a:pPr algn="r" rtl="1">
              <a:lnSpc>
                <a:spcPct val="90000"/>
              </a:lnSpc>
            </a:pPr>
            <a:r>
              <a:rPr lang="ar-JO" b="1" dirty="0" smtClean="0"/>
              <a:t>خفض وقت الإعداد لمنتج جديد </a:t>
            </a:r>
            <a:r>
              <a:rPr lang="en-US" b="1" dirty="0" smtClean="0"/>
              <a:t>set up time</a:t>
            </a:r>
          </a:p>
          <a:p>
            <a:pPr algn="r" rtl="1">
              <a:lnSpc>
                <a:spcPct val="90000"/>
              </a:lnSpc>
            </a:pPr>
            <a:r>
              <a:rPr lang="ar-JO" b="1" dirty="0" smtClean="0">
                <a:solidFill>
                  <a:schemeClr val="bg2">
                    <a:lumMod val="25000"/>
                  </a:schemeClr>
                </a:solidFill>
              </a:rPr>
              <a:t>نسبة الإستعمال للماكينات</a:t>
            </a:r>
            <a:r>
              <a:rPr lang="en-US" b="1" dirty="0" smtClean="0">
                <a:solidFill>
                  <a:schemeClr val="bg2">
                    <a:lumMod val="25000"/>
                  </a:schemeClr>
                </a:solidFill>
              </a:rPr>
              <a:t>utilization </a:t>
            </a:r>
            <a:r>
              <a:rPr lang="ar-JO" b="1" dirty="0" smtClean="0">
                <a:solidFill>
                  <a:schemeClr val="bg2">
                    <a:lumMod val="25000"/>
                  </a:schemeClr>
                </a:solidFill>
              </a:rPr>
              <a:t>أقل.</a:t>
            </a:r>
            <a:endParaRPr lang="en-US" b="1" dirty="0" smtClean="0">
              <a:solidFill>
                <a:schemeClr val="bg2">
                  <a:lumMod val="25000"/>
                </a:schemeClr>
              </a:solidFill>
            </a:endParaRPr>
          </a:p>
          <a:p>
            <a:pPr algn="r" rtl="1">
              <a:lnSpc>
                <a:spcPct val="90000"/>
              </a:lnSpc>
            </a:pPr>
            <a:endParaRPr lang="en-US" b="1" dirty="0"/>
          </a:p>
          <a:p>
            <a:pPr>
              <a:lnSpc>
                <a:spcPct val="90000"/>
              </a:lnSpc>
              <a:buFont typeface="Wingdings" pitchFamily="2" charset="2"/>
              <a:buNone/>
            </a:pP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ممارسة التصنيع الجيد ج3</a:t>
            </a:r>
            <a:endParaRPr lang="ar-JO" b="1" dirty="0"/>
          </a:p>
        </p:txBody>
      </p:sp>
      <p:sp>
        <p:nvSpPr>
          <p:cNvPr id="3" name="Content Placeholder 2"/>
          <p:cNvSpPr>
            <a:spLocks noGrp="1"/>
          </p:cNvSpPr>
          <p:nvPr>
            <p:ph idx="1"/>
          </p:nvPr>
        </p:nvSpPr>
        <p:spPr/>
        <p:txBody>
          <a:bodyPr/>
          <a:lstStyle/>
          <a:p>
            <a:pPr algn="r" rtl="1"/>
            <a:r>
              <a:rPr lang="ar-JO" b="1" dirty="0" smtClean="0"/>
              <a:t>المباني</a:t>
            </a:r>
          </a:p>
          <a:p>
            <a:pPr algn="r" rtl="1"/>
            <a:r>
              <a:rPr lang="ar-JO" b="1" dirty="0" smtClean="0"/>
              <a:t>التكييف والتدفئة والتهوية</a:t>
            </a:r>
          </a:p>
          <a:p>
            <a:pPr algn="r" rtl="1"/>
            <a:r>
              <a:rPr lang="ar-JO" b="1" dirty="0" smtClean="0"/>
              <a:t>المعدات</a:t>
            </a:r>
            <a:endParaRPr lang="ar-JO"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457200"/>
            <a:ext cx="5638800" cy="487362"/>
          </a:xfrm>
        </p:spPr>
        <p:txBody>
          <a:bodyPr>
            <a:noAutofit/>
          </a:bodyPr>
          <a:lstStyle/>
          <a:p>
            <a:r>
              <a:rPr lang="ar-JO" sz="3200" dirty="0" smtClean="0"/>
              <a:t>الإنتاج الخليوي</a:t>
            </a:r>
            <a:endParaRPr lang="ar-JO" sz="3200" dirty="0"/>
          </a:p>
        </p:txBody>
      </p:sp>
      <p:sp>
        <p:nvSpPr>
          <p:cNvPr id="4" name="Right Arrow 3"/>
          <p:cNvSpPr/>
          <p:nvPr/>
        </p:nvSpPr>
        <p:spPr>
          <a:xfrm rot="10800000">
            <a:off x="8516323" y="2761652"/>
            <a:ext cx="551477"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5" name="Rectangle 4"/>
          <p:cNvSpPr/>
          <p:nvPr/>
        </p:nvSpPr>
        <p:spPr>
          <a:xfrm>
            <a:off x="6096000" y="2057400"/>
            <a:ext cx="2362200" cy="2057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6" name="Rectangle 5"/>
          <p:cNvSpPr/>
          <p:nvPr/>
        </p:nvSpPr>
        <p:spPr>
          <a:xfrm>
            <a:off x="7467600" y="2362200"/>
            <a:ext cx="685800"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smtClean="0">
                <a:solidFill>
                  <a:sysClr val="windowText" lastClr="000000"/>
                </a:solidFill>
              </a:rPr>
              <a:t>مطاط</a:t>
            </a:r>
            <a:endParaRPr lang="ar-JO" dirty="0">
              <a:solidFill>
                <a:sysClr val="windowText" lastClr="000000"/>
              </a:solidFill>
            </a:endParaRPr>
          </a:p>
        </p:txBody>
      </p:sp>
      <p:sp>
        <p:nvSpPr>
          <p:cNvPr id="7" name="Rectangle 6"/>
          <p:cNvSpPr/>
          <p:nvPr/>
        </p:nvSpPr>
        <p:spPr>
          <a:xfrm>
            <a:off x="6477000" y="2362200"/>
            <a:ext cx="685800"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smtClean="0">
                <a:solidFill>
                  <a:sysClr val="windowText" lastClr="000000"/>
                </a:solidFill>
              </a:rPr>
              <a:t>حبكه</a:t>
            </a:r>
            <a:endParaRPr lang="ar-JO" dirty="0">
              <a:solidFill>
                <a:sysClr val="windowText" lastClr="000000"/>
              </a:solidFill>
            </a:endParaRPr>
          </a:p>
        </p:txBody>
      </p:sp>
      <p:sp>
        <p:nvSpPr>
          <p:cNvPr id="8" name="Rectangle 7"/>
          <p:cNvSpPr/>
          <p:nvPr/>
        </p:nvSpPr>
        <p:spPr>
          <a:xfrm>
            <a:off x="7467600" y="3276600"/>
            <a:ext cx="685800"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smtClean="0">
                <a:solidFill>
                  <a:sysClr val="windowText" lastClr="000000"/>
                </a:solidFill>
              </a:rPr>
              <a:t>تمكينه</a:t>
            </a:r>
            <a:endParaRPr lang="ar-JO" dirty="0">
              <a:solidFill>
                <a:sysClr val="windowText" lastClr="000000"/>
              </a:solidFill>
            </a:endParaRPr>
          </a:p>
        </p:txBody>
      </p:sp>
      <p:sp>
        <p:nvSpPr>
          <p:cNvPr id="9" name="Rectangle 8"/>
          <p:cNvSpPr/>
          <p:nvPr/>
        </p:nvSpPr>
        <p:spPr>
          <a:xfrm>
            <a:off x="6477000" y="3276600"/>
            <a:ext cx="685800"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smtClean="0">
                <a:solidFill>
                  <a:sysClr val="windowText" lastClr="000000"/>
                </a:solidFill>
              </a:rPr>
              <a:t>ليبل</a:t>
            </a:r>
            <a:endParaRPr lang="ar-JO" dirty="0">
              <a:solidFill>
                <a:sysClr val="windowText" lastClr="000000"/>
              </a:solidFill>
            </a:endParaRPr>
          </a:p>
        </p:txBody>
      </p:sp>
      <p:sp>
        <p:nvSpPr>
          <p:cNvPr id="10" name="TextBox 9"/>
          <p:cNvSpPr txBox="1"/>
          <p:nvPr/>
        </p:nvSpPr>
        <p:spPr>
          <a:xfrm>
            <a:off x="6477000" y="4572000"/>
            <a:ext cx="1600200" cy="369332"/>
          </a:xfrm>
          <a:prstGeom prst="rect">
            <a:avLst/>
          </a:prstGeom>
          <a:noFill/>
        </p:spPr>
        <p:txBody>
          <a:bodyPr wrap="square" rtlCol="0">
            <a:spAutoFit/>
          </a:bodyPr>
          <a:lstStyle/>
          <a:p>
            <a:pPr algn="ctr"/>
            <a:r>
              <a:rPr lang="ar-JO" dirty="0" smtClean="0"/>
              <a:t>خلية رقم 1</a:t>
            </a:r>
            <a:endParaRPr lang="ar-JO" dirty="0"/>
          </a:p>
        </p:txBody>
      </p:sp>
      <p:sp>
        <p:nvSpPr>
          <p:cNvPr id="11" name="Rectangle 10"/>
          <p:cNvSpPr/>
          <p:nvPr/>
        </p:nvSpPr>
        <p:spPr>
          <a:xfrm>
            <a:off x="3429000" y="2057400"/>
            <a:ext cx="2362200" cy="2057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12" name="Rectangle 11"/>
          <p:cNvSpPr/>
          <p:nvPr/>
        </p:nvSpPr>
        <p:spPr>
          <a:xfrm>
            <a:off x="4800600" y="2362200"/>
            <a:ext cx="685800"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smtClean="0">
                <a:solidFill>
                  <a:sysClr val="windowText" lastClr="000000"/>
                </a:solidFill>
              </a:rPr>
              <a:t>مطاط</a:t>
            </a:r>
            <a:endParaRPr lang="ar-JO" dirty="0">
              <a:solidFill>
                <a:sysClr val="windowText" lastClr="000000"/>
              </a:solidFill>
            </a:endParaRPr>
          </a:p>
        </p:txBody>
      </p:sp>
      <p:sp>
        <p:nvSpPr>
          <p:cNvPr id="13" name="Rectangle 12"/>
          <p:cNvSpPr/>
          <p:nvPr/>
        </p:nvSpPr>
        <p:spPr>
          <a:xfrm>
            <a:off x="3810000" y="2362200"/>
            <a:ext cx="685800"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smtClean="0">
                <a:solidFill>
                  <a:sysClr val="windowText" lastClr="000000"/>
                </a:solidFill>
              </a:rPr>
              <a:t>فلات</a:t>
            </a:r>
            <a:endParaRPr lang="ar-JO" dirty="0">
              <a:solidFill>
                <a:sysClr val="windowText" lastClr="000000"/>
              </a:solidFill>
            </a:endParaRPr>
          </a:p>
        </p:txBody>
      </p:sp>
      <p:sp>
        <p:nvSpPr>
          <p:cNvPr id="14" name="Rectangle 13"/>
          <p:cNvSpPr/>
          <p:nvPr/>
        </p:nvSpPr>
        <p:spPr>
          <a:xfrm>
            <a:off x="4800600" y="3276600"/>
            <a:ext cx="685800"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smtClean="0">
                <a:solidFill>
                  <a:sysClr val="windowText" lastClr="000000"/>
                </a:solidFill>
              </a:rPr>
              <a:t>تمكينه</a:t>
            </a:r>
            <a:endParaRPr lang="ar-JO" dirty="0">
              <a:solidFill>
                <a:sysClr val="windowText" lastClr="000000"/>
              </a:solidFill>
            </a:endParaRPr>
          </a:p>
        </p:txBody>
      </p:sp>
      <p:sp>
        <p:nvSpPr>
          <p:cNvPr id="15" name="Rectangle 14"/>
          <p:cNvSpPr/>
          <p:nvPr/>
        </p:nvSpPr>
        <p:spPr>
          <a:xfrm>
            <a:off x="3810000" y="3276600"/>
            <a:ext cx="685800"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smtClean="0">
                <a:solidFill>
                  <a:sysClr val="windowText" lastClr="000000"/>
                </a:solidFill>
              </a:rPr>
              <a:t>ليبل</a:t>
            </a:r>
            <a:endParaRPr lang="ar-JO" dirty="0">
              <a:solidFill>
                <a:sysClr val="windowText" lastClr="000000"/>
              </a:solidFill>
            </a:endParaRPr>
          </a:p>
        </p:txBody>
      </p:sp>
      <p:sp>
        <p:nvSpPr>
          <p:cNvPr id="16" name="TextBox 15"/>
          <p:cNvSpPr txBox="1"/>
          <p:nvPr/>
        </p:nvSpPr>
        <p:spPr>
          <a:xfrm>
            <a:off x="3810000" y="4572000"/>
            <a:ext cx="1600200" cy="369332"/>
          </a:xfrm>
          <a:prstGeom prst="rect">
            <a:avLst/>
          </a:prstGeom>
          <a:noFill/>
        </p:spPr>
        <p:txBody>
          <a:bodyPr wrap="square" rtlCol="0">
            <a:spAutoFit/>
          </a:bodyPr>
          <a:lstStyle/>
          <a:p>
            <a:pPr algn="ctr"/>
            <a:r>
              <a:rPr lang="ar-JO" dirty="0" smtClean="0"/>
              <a:t>خلية رقم 2</a:t>
            </a:r>
            <a:endParaRPr lang="ar-JO" dirty="0"/>
          </a:p>
        </p:txBody>
      </p:sp>
      <p:sp>
        <p:nvSpPr>
          <p:cNvPr id="17" name="Rectangle 16"/>
          <p:cNvSpPr/>
          <p:nvPr/>
        </p:nvSpPr>
        <p:spPr>
          <a:xfrm>
            <a:off x="762000" y="2057400"/>
            <a:ext cx="2362200" cy="2057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18" name="Rectangle 17"/>
          <p:cNvSpPr/>
          <p:nvPr/>
        </p:nvSpPr>
        <p:spPr>
          <a:xfrm>
            <a:off x="2362200" y="3276600"/>
            <a:ext cx="685800"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smtClean="0">
                <a:solidFill>
                  <a:sysClr val="windowText" lastClr="000000"/>
                </a:solidFill>
              </a:rPr>
              <a:t>درزه</a:t>
            </a:r>
            <a:endParaRPr lang="ar-JO" dirty="0">
              <a:solidFill>
                <a:sysClr val="windowText" lastClr="000000"/>
              </a:solidFill>
            </a:endParaRPr>
          </a:p>
        </p:txBody>
      </p:sp>
      <p:sp>
        <p:nvSpPr>
          <p:cNvPr id="19" name="Rectangle 18"/>
          <p:cNvSpPr/>
          <p:nvPr/>
        </p:nvSpPr>
        <p:spPr>
          <a:xfrm>
            <a:off x="1600200" y="3276600"/>
            <a:ext cx="685800"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smtClean="0">
                <a:solidFill>
                  <a:sysClr val="windowText" lastClr="000000"/>
                </a:solidFill>
              </a:rPr>
              <a:t>تمكينة</a:t>
            </a:r>
            <a:endParaRPr lang="ar-JO" dirty="0">
              <a:solidFill>
                <a:sysClr val="windowText" lastClr="000000"/>
              </a:solidFill>
            </a:endParaRPr>
          </a:p>
        </p:txBody>
      </p:sp>
      <p:sp>
        <p:nvSpPr>
          <p:cNvPr id="20" name="Rectangle 19"/>
          <p:cNvSpPr/>
          <p:nvPr/>
        </p:nvSpPr>
        <p:spPr>
          <a:xfrm>
            <a:off x="1981200" y="2362200"/>
            <a:ext cx="685800"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smtClean="0">
                <a:solidFill>
                  <a:sysClr val="windowText" lastClr="000000"/>
                </a:solidFill>
              </a:rPr>
              <a:t>رش</a:t>
            </a:r>
            <a:endParaRPr lang="ar-JO" dirty="0">
              <a:solidFill>
                <a:sysClr val="windowText" lastClr="000000"/>
              </a:solidFill>
            </a:endParaRPr>
          </a:p>
        </p:txBody>
      </p:sp>
      <p:sp>
        <p:nvSpPr>
          <p:cNvPr id="21" name="Rectangle 20"/>
          <p:cNvSpPr/>
          <p:nvPr/>
        </p:nvSpPr>
        <p:spPr>
          <a:xfrm>
            <a:off x="1219200" y="2362200"/>
            <a:ext cx="685800"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smtClean="0">
                <a:solidFill>
                  <a:sysClr val="windowText" lastClr="000000"/>
                </a:solidFill>
              </a:rPr>
              <a:t>حبكه</a:t>
            </a:r>
            <a:endParaRPr lang="ar-JO" dirty="0">
              <a:solidFill>
                <a:sysClr val="windowText" lastClr="000000"/>
              </a:solidFill>
            </a:endParaRPr>
          </a:p>
        </p:txBody>
      </p:sp>
      <p:sp>
        <p:nvSpPr>
          <p:cNvPr id="22" name="TextBox 21"/>
          <p:cNvSpPr txBox="1"/>
          <p:nvPr/>
        </p:nvSpPr>
        <p:spPr>
          <a:xfrm>
            <a:off x="1143000" y="4572000"/>
            <a:ext cx="1600200" cy="369332"/>
          </a:xfrm>
          <a:prstGeom prst="rect">
            <a:avLst/>
          </a:prstGeom>
          <a:noFill/>
        </p:spPr>
        <p:txBody>
          <a:bodyPr wrap="square" rtlCol="0">
            <a:spAutoFit/>
          </a:bodyPr>
          <a:lstStyle/>
          <a:p>
            <a:pPr algn="ctr"/>
            <a:r>
              <a:rPr lang="ar-JO" dirty="0" smtClean="0"/>
              <a:t>خلية رقم 3</a:t>
            </a:r>
            <a:endParaRPr lang="ar-JO" dirty="0"/>
          </a:p>
        </p:txBody>
      </p:sp>
      <p:sp>
        <p:nvSpPr>
          <p:cNvPr id="23" name="Rectangle 22"/>
          <p:cNvSpPr/>
          <p:nvPr/>
        </p:nvSpPr>
        <p:spPr>
          <a:xfrm>
            <a:off x="838200" y="3276600"/>
            <a:ext cx="685800"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smtClean="0">
                <a:solidFill>
                  <a:sysClr val="windowText" lastClr="000000"/>
                </a:solidFill>
              </a:rPr>
              <a:t>ليبل</a:t>
            </a:r>
            <a:endParaRPr lang="ar-JO" dirty="0">
              <a:solidFill>
                <a:sysClr val="windowText" lastClr="000000"/>
              </a:solidFill>
            </a:endParaRPr>
          </a:p>
        </p:txBody>
      </p:sp>
      <p:sp>
        <p:nvSpPr>
          <p:cNvPr id="24" name="Right Arrow 23"/>
          <p:cNvSpPr/>
          <p:nvPr/>
        </p:nvSpPr>
        <p:spPr>
          <a:xfrm rot="10800000">
            <a:off x="76201" y="2743200"/>
            <a:ext cx="551477"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5"/>
          <p:cNvSpPr>
            <a:spLocks noGrp="1" noChangeArrowheads="1"/>
          </p:cNvSpPr>
          <p:nvPr>
            <p:ph type="title"/>
          </p:nvPr>
        </p:nvSpPr>
        <p:spPr/>
        <p:txBody>
          <a:bodyPr/>
          <a:lstStyle/>
          <a:p>
            <a:r>
              <a:rPr lang="ar-JO" b="1" dirty="0" smtClean="0"/>
              <a:t>ترتيب الوضع الثابت</a:t>
            </a:r>
            <a:endParaRPr lang="en-US" b="1" dirty="0"/>
          </a:p>
        </p:txBody>
      </p:sp>
      <p:sp>
        <p:nvSpPr>
          <p:cNvPr id="20486" name="Rectangle 6"/>
          <p:cNvSpPr>
            <a:spLocks noGrp="1" noChangeArrowheads="1"/>
          </p:cNvSpPr>
          <p:nvPr>
            <p:ph idx="1"/>
          </p:nvPr>
        </p:nvSpPr>
        <p:spPr>
          <a:xfrm>
            <a:off x="228600" y="1676400"/>
            <a:ext cx="8534400" cy="4987925"/>
          </a:xfrm>
        </p:spPr>
        <p:txBody>
          <a:bodyPr>
            <a:normAutofit/>
          </a:bodyPr>
          <a:lstStyle/>
          <a:p>
            <a:pPr algn="r" rtl="1"/>
            <a:r>
              <a:rPr lang="ar-JO" b="1" dirty="0" smtClean="0"/>
              <a:t>في هذا النوع من الترتيب </a:t>
            </a:r>
            <a:r>
              <a:rPr lang="en-US" b="1" dirty="0" smtClean="0"/>
              <a:t>layout</a:t>
            </a:r>
            <a:r>
              <a:rPr lang="ar-JO" b="1" dirty="0" smtClean="0"/>
              <a:t> ..</a:t>
            </a:r>
          </a:p>
          <a:p>
            <a:pPr algn="r" rtl="1"/>
            <a:r>
              <a:rPr lang="ar-JO" b="1" dirty="0" smtClean="0"/>
              <a:t>يبقى المنتج ثابتاً ويتحرك العمال والمعدات حوله.</a:t>
            </a:r>
          </a:p>
          <a:p>
            <a:pPr algn="r" rtl="1"/>
            <a:r>
              <a:rPr lang="ar-JO" b="1" dirty="0" smtClean="0"/>
              <a:t>يُعتمد هذا النظام في إنتاج السفن وفي بناء المباني ومحطات الطاقة والطائرات الكبيرة.</a:t>
            </a:r>
          </a:p>
          <a:p>
            <a:pPr algn="r" rtl="1"/>
            <a:r>
              <a:rPr lang="ar-JO" b="1" dirty="0" smtClean="0"/>
              <a:t>.. هذا النظام أقرب إلى البناء من الإنتاج..!!</a:t>
            </a:r>
            <a:endParaRPr lang="en-US" b="1"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a:xfrm>
            <a:off x="381000" y="152400"/>
            <a:ext cx="8534400" cy="952500"/>
          </a:xfrm>
        </p:spPr>
        <p:txBody>
          <a:bodyPr/>
          <a:lstStyle/>
          <a:p>
            <a:r>
              <a:rPr lang="ar-JO" b="1" dirty="0" smtClean="0"/>
              <a:t>الترتيب المهجن</a:t>
            </a:r>
            <a:endParaRPr lang="en-US" b="1" dirty="0"/>
          </a:p>
        </p:txBody>
      </p:sp>
      <p:sp>
        <p:nvSpPr>
          <p:cNvPr id="346115" name="Rectangle 3"/>
          <p:cNvSpPr>
            <a:spLocks noGrp="1" noChangeArrowheads="1"/>
          </p:cNvSpPr>
          <p:nvPr>
            <p:ph idx="1"/>
          </p:nvPr>
        </p:nvSpPr>
        <p:spPr>
          <a:xfrm>
            <a:off x="0" y="1371600"/>
            <a:ext cx="8763000" cy="4343400"/>
          </a:xfrm>
        </p:spPr>
        <p:txBody>
          <a:bodyPr>
            <a:normAutofit lnSpcReduction="10000"/>
          </a:bodyPr>
          <a:lstStyle/>
          <a:p>
            <a:pPr>
              <a:lnSpc>
                <a:spcPct val="90000"/>
              </a:lnSpc>
              <a:buNone/>
            </a:pPr>
            <a:endParaRPr lang="ar-JO" dirty="0" smtClean="0"/>
          </a:p>
          <a:p>
            <a:pPr algn="r" rtl="1">
              <a:lnSpc>
                <a:spcPct val="90000"/>
              </a:lnSpc>
            </a:pPr>
            <a:r>
              <a:rPr lang="en-US" b="1" dirty="0" smtClean="0"/>
              <a:t>Hybrid lay out</a:t>
            </a:r>
            <a:endParaRPr lang="ar-JO" b="1" dirty="0" smtClean="0"/>
          </a:p>
          <a:p>
            <a:pPr algn="r" rtl="1">
              <a:lnSpc>
                <a:spcPct val="90000"/>
              </a:lnSpc>
            </a:pPr>
            <a:r>
              <a:rPr lang="ar-JO" b="1" dirty="0" smtClean="0"/>
              <a:t>تستخدم معظم المصانع خليط من النظم في تخطيط خطوط الإنتاج .</a:t>
            </a:r>
          </a:p>
          <a:p>
            <a:pPr algn="r" rtl="1">
              <a:lnSpc>
                <a:spcPct val="90000"/>
              </a:lnSpc>
            </a:pPr>
            <a:r>
              <a:rPr lang="ar-JO" b="1" dirty="0" smtClean="0"/>
              <a:t>يأخذ هذا النظام أشكال عديدة.</a:t>
            </a:r>
          </a:p>
          <a:p>
            <a:pPr algn="r" rtl="1">
              <a:lnSpc>
                <a:spcPct val="90000"/>
              </a:lnSpc>
            </a:pPr>
            <a:r>
              <a:rPr lang="ar-JO" b="1" dirty="0" smtClean="0"/>
              <a:t>من الأمثلة على الترتيب المهجن ..</a:t>
            </a:r>
          </a:p>
          <a:p>
            <a:pPr algn="r" rtl="1">
              <a:lnSpc>
                <a:spcPct val="90000"/>
              </a:lnSpc>
            </a:pPr>
            <a:r>
              <a:rPr lang="ar-JO" b="1" dirty="0" smtClean="0"/>
              <a:t>.. حيث ترتب الماكينات حسب نوعية أدائها بينما تتدفق المنتجات كما هو معمول به في خطوط التجميع.</a:t>
            </a:r>
          </a:p>
          <a:p>
            <a:pPr algn="r" rtl="1">
              <a:lnSpc>
                <a:spcPct val="90000"/>
              </a:lnSpc>
              <a:buNone/>
            </a:pPr>
            <a:r>
              <a:rPr lang="ar-JO" b="1" dirty="0" smtClean="0"/>
              <a:t>                                                                  </a:t>
            </a:r>
            <a:endParaRPr lang="en-US" b="1" dirty="0"/>
          </a:p>
          <a:p>
            <a:pPr>
              <a:lnSpc>
                <a:spcPct val="90000"/>
              </a:lnSpc>
            </a:pPr>
            <a:endParaRPr lang="en-US"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غايات تخطيط قاعات الإنتاج1</a:t>
            </a:r>
            <a:r>
              <a:rPr lang="ar-JO" dirty="0" smtClean="0"/>
              <a:t> </a:t>
            </a:r>
            <a:endParaRPr lang="ar-JO" dirty="0"/>
          </a:p>
        </p:txBody>
      </p:sp>
      <p:sp>
        <p:nvSpPr>
          <p:cNvPr id="3" name="Content Placeholder 2"/>
          <p:cNvSpPr>
            <a:spLocks noGrp="1"/>
          </p:cNvSpPr>
          <p:nvPr>
            <p:ph idx="1"/>
          </p:nvPr>
        </p:nvSpPr>
        <p:spPr/>
        <p:txBody>
          <a:bodyPr/>
          <a:lstStyle/>
          <a:p>
            <a:pPr marL="514350" indent="-514350" algn="r" rtl="1" eaLnBrk="1" fontAlgn="auto" hangingPunct="1">
              <a:lnSpc>
                <a:spcPct val="90000"/>
              </a:lnSpc>
              <a:spcAft>
                <a:spcPts val="0"/>
              </a:spcAft>
              <a:buFont typeface="+mj-lt"/>
              <a:buAutoNum type="arabicPeriod"/>
              <a:defRPr/>
            </a:pPr>
            <a:r>
              <a:rPr lang="ar-JO" b="1" dirty="0" smtClean="0"/>
              <a:t>تيسير التواصل والتفاعل بين العمال وبين العمال ومشرفيهم.</a:t>
            </a:r>
          </a:p>
          <a:p>
            <a:pPr marL="514350" indent="-514350" algn="r" rtl="1" eaLnBrk="1" fontAlgn="auto" hangingPunct="1">
              <a:lnSpc>
                <a:spcPct val="90000"/>
              </a:lnSpc>
              <a:spcAft>
                <a:spcPts val="0"/>
              </a:spcAft>
              <a:buFont typeface="+mj-lt"/>
              <a:buAutoNum type="arabicPeriod"/>
              <a:defRPr/>
            </a:pPr>
            <a:r>
              <a:rPr lang="ar-JO" b="1" dirty="0" smtClean="0"/>
              <a:t>خفض زمن دورة الإنتاج.</a:t>
            </a:r>
          </a:p>
          <a:p>
            <a:pPr marL="514350" indent="-514350" algn="r" rtl="1" eaLnBrk="1" fontAlgn="auto" hangingPunct="1">
              <a:lnSpc>
                <a:spcPct val="90000"/>
              </a:lnSpc>
              <a:spcAft>
                <a:spcPts val="0"/>
              </a:spcAft>
              <a:buFont typeface="+mj-lt"/>
              <a:buAutoNum type="arabicPeriod"/>
              <a:defRPr/>
            </a:pPr>
            <a:r>
              <a:rPr lang="ar-JO" b="1" dirty="0" smtClean="0"/>
              <a:t>القضاء على الحركات غير الضرورية.</a:t>
            </a:r>
          </a:p>
          <a:p>
            <a:pPr marL="514350" indent="-514350" algn="r" rtl="1" eaLnBrk="1" fontAlgn="auto" hangingPunct="1">
              <a:lnSpc>
                <a:spcPct val="90000"/>
              </a:lnSpc>
              <a:spcAft>
                <a:spcPts val="0"/>
              </a:spcAft>
              <a:buFont typeface="+mj-lt"/>
              <a:buAutoNum type="arabicPeriod"/>
              <a:defRPr/>
            </a:pPr>
            <a:r>
              <a:rPr lang="ar-JO" b="1" dirty="0" smtClean="0"/>
              <a:t>تسهيل حركة المواد والمنتجات والعاملين.</a:t>
            </a:r>
          </a:p>
          <a:p>
            <a:pPr marL="514350" indent="-514350" algn="r" rtl="1" eaLnBrk="1" fontAlgn="auto" hangingPunct="1">
              <a:lnSpc>
                <a:spcPct val="90000"/>
              </a:lnSpc>
              <a:spcAft>
                <a:spcPts val="0"/>
              </a:spcAft>
              <a:buFont typeface="+mj-lt"/>
              <a:buAutoNum type="arabicPeriod"/>
              <a:defRPr/>
            </a:pPr>
            <a:r>
              <a:rPr lang="ar-JO" b="1" dirty="0" smtClean="0"/>
              <a:t>تطبيق إجراءات السلامة المهنية بفعالية أعلى.</a:t>
            </a:r>
            <a:endParaRPr lang="en-US" b="1" dirty="0" smtClean="0"/>
          </a:p>
          <a:p>
            <a:pPr>
              <a:buNone/>
            </a:pPr>
            <a:endParaRPr lang="ar-JO"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غايات تصميم قاعات الإنتاج2</a:t>
            </a:r>
            <a:r>
              <a:rPr lang="ar-JO" dirty="0" smtClean="0"/>
              <a:t> </a:t>
            </a:r>
            <a:endParaRPr lang="ar-JO" dirty="0"/>
          </a:p>
        </p:txBody>
      </p:sp>
      <p:sp>
        <p:nvSpPr>
          <p:cNvPr id="3" name="Content Placeholder 2"/>
          <p:cNvSpPr>
            <a:spLocks noGrp="1"/>
          </p:cNvSpPr>
          <p:nvPr>
            <p:ph idx="1"/>
          </p:nvPr>
        </p:nvSpPr>
        <p:spPr>
          <a:xfrm>
            <a:off x="457200" y="2332037"/>
            <a:ext cx="8229600" cy="4525963"/>
          </a:xfrm>
        </p:spPr>
        <p:txBody>
          <a:bodyPr/>
          <a:lstStyle/>
          <a:p>
            <a:pPr marL="514350" indent="-514350" algn="r" rtl="1" eaLnBrk="1" fontAlgn="auto" hangingPunct="1">
              <a:lnSpc>
                <a:spcPct val="90000"/>
              </a:lnSpc>
              <a:spcAft>
                <a:spcPts val="0"/>
              </a:spcAft>
              <a:buFont typeface="+mj-lt"/>
              <a:buAutoNum type="arabicPeriod" startAt="6"/>
              <a:defRPr/>
            </a:pPr>
            <a:r>
              <a:rPr lang="ar-JO" b="1" dirty="0" smtClean="0"/>
              <a:t>تحسين الجودة.</a:t>
            </a:r>
          </a:p>
          <a:p>
            <a:pPr marL="514350" indent="-514350" algn="r" rtl="1" eaLnBrk="1" fontAlgn="auto" hangingPunct="1">
              <a:lnSpc>
                <a:spcPct val="90000"/>
              </a:lnSpc>
              <a:spcAft>
                <a:spcPts val="0"/>
              </a:spcAft>
              <a:buFont typeface="+mj-lt"/>
              <a:buAutoNum type="arabicPeriod" startAt="6"/>
              <a:defRPr/>
            </a:pPr>
            <a:r>
              <a:rPr lang="ar-JO" b="1" dirty="0" smtClean="0"/>
              <a:t>تحسين جهد الصيانة.</a:t>
            </a:r>
          </a:p>
          <a:p>
            <a:pPr marL="514350" indent="-514350" algn="r" rtl="1" eaLnBrk="1" fontAlgn="auto" hangingPunct="1">
              <a:lnSpc>
                <a:spcPct val="90000"/>
              </a:lnSpc>
              <a:spcAft>
                <a:spcPts val="0"/>
              </a:spcAft>
              <a:buFont typeface="+mj-lt"/>
              <a:buAutoNum type="arabicPeriod" startAt="6"/>
              <a:defRPr/>
            </a:pPr>
            <a:r>
              <a:rPr lang="ar-JO" b="1" dirty="0" smtClean="0"/>
              <a:t>تسهيل المتابعة البصرية للعمليات.</a:t>
            </a:r>
          </a:p>
          <a:p>
            <a:pPr marL="514350" indent="-514350" algn="r" rtl="1" eaLnBrk="1" fontAlgn="auto" hangingPunct="1">
              <a:lnSpc>
                <a:spcPct val="90000"/>
              </a:lnSpc>
              <a:spcAft>
                <a:spcPts val="0"/>
              </a:spcAft>
              <a:buFont typeface="+mj-lt"/>
              <a:buAutoNum type="arabicPeriod" startAt="6"/>
              <a:defRPr/>
            </a:pPr>
            <a:r>
              <a:rPr lang="ar-JO" b="1" dirty="0" smtClean="0"/>
              <a:t>تعزيز المرونة للتعامل مع الظروف المتغيرة.. مثل إعادة ترتيب الخطوط .. التحول إلى منتجات جديدة..</a:t>
            </a:r>
            <a:endParaRPr lang="en-US" b="1" dirty="0" smtClean="0"/>
          </a:p>
          <a:p>
            <a:pPr>
              <a:buNone/>
            </a:pPr>
            <a:endParaRPr lang="ar-JO"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خطوط الإنتاج </a:t>
            </a:r>
            <a:endParaRPr lang="ar-JO" b="1" dirty="0"/>
          </a:p>
        </p:txBody>
      </p:sp>
      <p:sp>
        <p:nvSpPr>
          <p:cNvPr id="3" name="Content Placeholder 2"/>
          <p:cNvSpPr>
            <a:spLocks noGrp="1"/>
          </p:cNvSpPr>
          <p:nvPr>
            <p:ph idx="1"/>
          </p:nvPr>
        </p:nvSpPr>
        <p:spPr/>
        <p:txBody>
          <a:bodyPr/>
          <a:lstStyle/>
          <a:p>
            <a:pPr algn="r" rtl="1"/>
            <a:r>
              <a:rPr lang="ar-JO" b="1" dirty="0" smtClean="0"/>
              <a:t>من الدارج كثيراً تخطيط قاعات الإنتاج على شكل خطوط إنتاج.</a:t>
            </a:r>
          </a:p>
          <a:p>
            <a:pPr algn="r" rtl="1"/>
            <a:r>
              <a:rPr lang="ar-JO" b="1" dirty="0" smtClean="0"/>
              <a:t>بحيث يعد كل خط إنتاج وحدة إنتاج مستقلة.</a:t>
            </a:r>
          </a:p>
          <a:p>
            <a:pPr algn="r" rtl="1"/>
            <a:r>
              <a:rPr lang="ar-JO" b="1" dirty="0" smtClean="0"/>
              <a:t>مستقل إدارياً وتنظيمياً .. وأحياناً مالياً.</a:t>
            </a:r>
            <a:endParaRPr lang="ar-JO"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ar-JO" sz="5400" b="1" smtClean="0">
                <a:solidFill>
                  <a:srgbClr val="996633"/>
                </a:solidFill>
              </a:rPr>
              <a:t>بناء خطوط الإنتاج</a:t>
            </a:r>
            <a:endParaRPr lang="en-US" sz="5400" b="1" smtClean="0">
              <a:solidFill>
                <a:srgbClr val="996633"/>
              </a:solidFill>
            </a:endParaRPr>
          </a:p>
        </p:txBody>
      </p:sp>
      <p:sp>
        <p:nvSpPr>
          <p:cNvPr id="48131" name="Rectangle 3"/>
          <p:cNvSpPr>
            <a:spLocks noGrp="1" noChangeArrowheads="1"/>
          </p:cNvSpPr>
          <p:nvPr>
            <p:ph idx="1"/>
          </p:nvPr>
        </p:nvSpPr>
        <p:spPr>
          <a:xfrm>
            <a:off x="0" y="1676400"/>
            <a:ext cx="9144000" cy="4525963"/>
          </a:xfrm>
        </p:spPr>
        <p:txBody>
          <a:bodyPr>
            <a:noAutofit/>
          </a:bodyPr>
          <a:lstStyle/>
          <a:p>
            <a:pPr marL="609600" indent="-609600" algn="r" rtl="1" eaLnBrk="1" hangingPunct="1">
              <a:buFontTx/>
              <a:buBlip>
                <a:blip r:embed="rId3"/>
              </a:buBlip>
            </a:pPr>
            <a:r>
              <a:rPr lang="ar-JO" b="1" dirty="0" smtClean="0">
                <a:solidFill>
                  <a:schemeClr val="bg2">
                    <a:lumMod val="25000"/>
                  </a:schemeClr>
                </a:solidFill>
              </a:rPr>
              <a:t>عند بناء خط إنتاج لإنتاج معين..تتبع الخطوات التالية:</a:t>
            </a:r>
          </a:p>
          <a:p>
            <a:pPr marL="609600" indent="-609600" algn="r" rtl="1">
              <a:buFontTx/>
              <a:buAutoNum type="arabicPeriod"/>
            </a:pPr>
            <a:r>
              <a:rPr lang="ar-JO" b="1" dirty="0" smtClean="0">
                <a:solidFill>
                  <a:srgbClr val="996633"/>
                </a:solidFill>
              </a:rPr>
              <a:t>يحلل المنتج إلى عدد من العمليات - العناصر</a:t>
            </a:r>
            <a:r>
              <a:rPr lang="en-US" sz="2000" b="1" dirty="0" smtClean="0">
                <a:solidFill>
                  <a:srgbClr val="996633"/>
                </a:solidFill>
              </a:rPr>
              <a:t>work</a:t>
            </a:r>
            <a:r>
              <a:rPr lang="en-US" b="1" dirty="0" smtClean="0">
                <a:solidFill>
                  <a:srgbClr val="996633"/>
                </a:solidFill>
              </a:rPr>
              <a:t> </a:t>
            </a:r>
            <a:r>
              <a:rPr lang="en-US" sz="2000" b="1" dirty="0" smtClean="0">
                <a:solidFill>
                  <a:srgbClr val="996633"/>
                </a:solidFill>
              </a:rPr>
              <a:t>elements</a:t>
            </a:r>
            <a:r>
              <a:rPr lang="ar-JO" b="1" dirty="0" smtClean="0">
                <a:solidFill>
                  <a:srgbClr val="996633"/>
                </a:solidFill>
              </a:rPr>
              <a:t>.</a:t>
            </a:r>
          </a:p>
          <a:p>
            <a:pPr marL="609600" indent="-609600" algn="r" rtl="1" eaLnBrk="1" hangingPunct="1">
              <a:buFontTx/>
              <a:buAutoNum type="arabicPeriod"/>
            </a:pPr>
            <a:r>
              <a:rPr lang="ar-JO" b="1" dirty="0" smtClean="0">
                <a:solidFill>
                  <a:srgbClr val="996633"/>
                </a:solidFill>
              </a:rPr>
              <a:t>يحتسب الوقت المعياري لكل عملية.</a:t>
            </a:r>
          </a:p>
          <a:p>
            <a:pPr marL="609600" indent="-609600" algn="r" rtl="1">
              <a:buFontTx/>
              <a:buAutoNum type="arabicPeriod"/>
            </a:pPr>
            <a:r>
              <a:rPr lang="ar-JO" b="1" dirty="0" smtClean="0">
                <a:solidFill>
                  <a:srgbClr val="996633"/>
                </a:solidFill>
              </a:rPr>
              <a:t>يوكل كل عنصر لمحطة إنتاج محددة </a:t>
            </a:r>
            <a:r>
              <a:rPr lang="en-US" b="1" dirty="0" smtClean="0">
                <a:solidFill>
                  <a:srgbClr val="996633"/>
                </a:solidFill>
              </a:rPr>
              <a:t>work station</a:t>
            </a:r>
            <a:r>
              <a:rPr lang="ar-JO" b="1" dirty="0" smtClean="0">
                <a:solidFill>
                  <a:srgbClr val="996633"/>
                </a:solidFill>
              </a:rPr>
              <a:t>.</a:t>
            </a:r>
          </a:p>
          <a:p>
            <a:pPr marL="609600" indent="-609600" algn="r" rtl="1" eaLnBrk="1" hangingPunct="1">
              <a:buFontTx/>
              <a:buAutoNum type="arabicPeriod"/>
            </a:pPr>
            <a:r>
              <a:rPr lang="ar-JO" b="1" dirty="0" smtClean="0">
                <a:solidFill>
                  <a:srgbClr val="996633"/>
                </a:solidFill>
              </a:rPr>
              <a:t>تحدد الماكينات المطلوبة لهذه العملية.</a:t>
            </a:r>
          </a:p>
          <a:p>
            <a:pPr marL="609600" indent="-609600" algn="r" rtl="1" eaLnBrk="1" hangingPunct="1">
              <a:buFontTx/>
              <a:buAutoNum type="arabicPeriod"/>
            </a:pPr>
            <a:r>
              <a:rPr lang="ar-JO" b="1" dirty="0" smtClean="0">
                <a:solidFill>
                  <a:srgbClr val="996633"/>
                </a:solidFill>
              </a:rPr>
              <a:t>يحتسب الإنتاج اليومي المطلوب من واقع الطلبيات.</a:t>
            </a:r>
          </a:p>
          <a:p>
            <a:pPr marL="609600" indent="-609600" algn="r" rtl="1" eaLnBrk="1" hangingPunct="1">
              <a:buFontTx/>
              <a:buAutoNum type="arabicPeriod"/>
            </a:pPr>
            <a:r>
              <a:rPr lang="ar-JO" b="1" dirty="0" smtClean="0">
                <a:solidFill>
                  <a:srgbClr val="996633"/>
                </a:solidFill>
              </a:rPr>
              <a:t>يحتسب عدد العمال/الماكينات (محطات الإنتاج) لكل عملية...</a:t>
            </a:r>
          </a:p>
          <a:p>
            <a:pPr marL="609600" indent="-609600" algn="r" rtl="1" eaLnBrk="1" hangingPunct="1">
              <a:buFontTx/>
              <a:buAutoNum type="arabicPeriod"/>
            </a:pPr>
            <a:r>
              <a:rPr lang="ar-JO" b="1" dirty="0" smtClean="0">
                <a:solidFill>
                  <a:srgbClr val="996633"/>
                </a:solidFill>
              </a:rPr>
              <a:t>يتم إعتماد أحد أنماط ترتيب الخطوط ..هذا هو الخط .</a:t>
            </a:r>
            <a:endParaRPr lang="en-US" b="1" dirty="0" smtClean="0">
              <a:solidFill>
                <a:srgbClr val="996633"/>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مبادئ خطوط الإنتاج</a:t>
            </a:r>
            <a:endParaRPr lang="ar-JO" b="1" dirty="0"/>
          </a:p>
        </p:txBody>
      </p:sp>
      <p:sp>
        <p:nvSpPr>
          <p:cNvPr id="3" name="Content Placeholder 2"/>
          <p:cNvSpPr>
            <a:spLocks noGrp="1"/>
          </p:cNvSpPr>
          <p:nvPr>
            <p:ph idx="1"/>
          </p:nvPr>
        </p:nvSpPr>
        <p:spPr/>
        <p:txBody>
          <a:bodyPr/>
          <a:lstStyle/>
          <a:p>
            <a:pPr algn="r" rtl="1"/>
            <a:r>
              <a:rPr lang="ar-JO" b="1" dirty="0" smtClean="0"/>
              <a:t>مبدأ تقسيم العمل </a:t>
            </a:r>
            <a:r>
              <a:rPr lang="en-US" b="1" dirty="0" smtClean="0"/>
              <a:t>division of </a:t>
            </a:r>
            <a:r>
              <a:rPr lang="en-US" b="1" dirty="0" err="1" smtClean="0"/>
              <a:t>labour</a:t>
            </a:r>
            <a:r>
              <a:rPr lang="en-US" b="1" dirty="0" smtClean="0"/>
              <a:t> principle</a:t>
            </a:r>
            <a:endParaRPr lang="ar-JO" b="1" dirty="0" smtClean="0"/>
          </a:p>
          <a:p>
            <a:pPr algn="r" rtl="1"/>
            <a:r>
              <a:rPr lang="ar-JO" b="1" dirty="0" smtClean="0"/>
              <a:t>مبدأ قابلية الأجزاء للإستخدام المتبادل</a:t>
            </a:r>
            <a:r>
              <a:rPr lang="en-US" b="1" dirty="0" smtClean="0"/>
              <a:t>interchangeable parts principle </a:t>
            </a:r>
            <a:endParaRPr lang="ar-JO" b="1" dirty="0" smtClean="0"/>
          </a:p>
          <a:p>
            <a:pPr algn="r" rtl="1"/>
            <a:r>
              <a:rPr lang="ar-JO" b="1" dirty="0" smtClean="0"/>
              <a:t>مبدأ تدفق مواد العمل </a:t>
            </a:r>
            <a:r>
              <a:rPr lang="en-US" b="1" dirty="0" smtClean="0"/>
              <a:t>material workflow principle</a:t>
            </a:r>
            <a:endParaRPr lang="ar-JO" b="1" dirty="0" smtClean="0"/>
          </a:p>
          <a:p>
            <a:pPr algn="r" rtl="1"/>
            <a:r>
              <a:rPr lang="ar-JO" b="1" dirty="0" smtClean="0"/>
              <a:t>مبدأ ترتيب خطوط الإنتاج </a:t>
            </a:r>
            <a:r>
              <a:rPr lang="en-US" b="1" dirty="0" smtClean="0"/>
              <a:t>line pacing principle</a:t>
            </a:r>
            <a:endParaRPr lang="ar-JO" b="1" dirty="0" smtClean="0"/>
          </a:p>
          <a:p>
            <a:pPr algn="r" rtl="1"/>
            <a:endParaRPr lang="ar-JO" b="1" dirty="0" smtClean="0"/>
          </a:p>
          <a:p>
            <a:pPr algn="r" rtl="1">
              <a:buNone/>
            </a:pPr>
            <a:r>
              <a:rPr lang="ar-JO" b="1" dirty="0" smtClean="0"/>
              <a:t>                                                                     </a:t>
            </a:r>
            <a:endParaRPr lang="ar-JO" sz="2000"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تعريف محطة الإنتاج</a:t>
            </a:r>
            <a:endParaRPr lang="ar-JO" b="1" dirty="0"/>
          </a:p>
        </p:txBody>
      </p:sp>
      <p:sp>
        <p:nvSpPr>
          <p:cNvPr id="3" name="Content Placeholder 2"/>
          <p:cNvSpPr>
            <a:spLocks noGrp="1"/>
          </p:cNvSpPr>
          <p:nvPr>
            <p:ph idx="1"/>
          </p:nvPr>
        </p:nvSpPr>
        <p:spPr/>
        <p:txBody>
          <a:bodyPr/>
          <a:lstStyle/>
          <a:p>
            <a:pPr algn="r" rtl="1"/>
            <a:r>
              <a:rPr lang="ar-JO" b="1" dirty="0" smtClean="0"/>
              <a:t>محطة الإنتاج هي تركيبة من الماكينات والمشغلين مختصة بعملية إنتاج محددة.</a:t>
            </a:r>
          </a:p>
          <a:p>
            <a:pPr algn="r" rtl="1"/>
            <a:r>
              <a:rPr lang="ar-JO" b="1" dirty="0" smtClean="0"/>
              <a:t>كثيراً ما تكون ماكينة ومشغل.</a:t>
            </a:r>
          </a:p>
          <a:p>
            <a:pPr algn="r" rtl="1"/>
            <a:r>
              <a:rPr lang="ar-JO" b="1" dirty="0" smtClean="0"/>
              <a:t>أو عدد من الماكينات والمشغلين يعملون بشكل مستقل ومتوازي.. وينفذون نفس العملية ( المرحلة ).</a:t>
            </a:r>
          </a:p>
          <a:p>
            <a:pPr algn="r" rtl="1"/>
            <a:endParaRPr lang="ar-JO" b="1" dirty="0" smtClean="0"/>
          </a:p>
          <a:p>
            <a:pPr algn="r" rtl="1">
              <a:buNone/>
            </a:pPr>
            <a:r>
              <a:rPr lang="ar-JO" b="1" dirty="0" smtClean="0"/>
              <a:t>                                                                    </a:t>
            </a:r>
            <a:r>
              <a:rPr lang="ar-JO" sz="2000" b="1" dirty="0" smtClean="0"/>
              <a:t>4 </a:t>
            </a:r>
            <a:r>
              <a:rPr lang="ar-JO" b="1" dirty="0" smtClean="0"/>
              <a:t> </a:t>
            </a:r>
          </a:p>
          <a:p>
            <a:pPr algn="r" rtl="1"/>
            <a:endParaRPr lang="ar-JO"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GMP</a:t>
            </a:r>
            <a:r>
              <a:rPr lang="ar-JO" b="1" dirty="0" smtClean="0"/>
              <a:t/>
            </a:r>
            <a:br>
              <a:rPr lang="ar-JO" b="1" dirty="0" smtClean="0"/>
            </a:br>
            <a:r>
              <a:rPr lang="ar-JO" b="1" dirty="0" smtClean="0"/>
              <a:t>المكان</a:t>
            </a:r>
            <a:endParaRPr lang="ar-JO" b="1" dirty="0"/>
          </a:p>
        </p:txBody>
      </p:sp>
      <p:sp>
        <p:nvSpPr>
          <p:cNvPr id="3" name="Content Placeholder 2"/>
          <p:cNvSpPr>
            <a:spLocks noGrp="1"/>
          </p:cNvSpPr>
          <p:nvPr>
            <p:ph idx="1"/>
          </p:nvPr>
        </p:nvSpPr>
        <p:spPr/>
        <p:txBody>
          <a:bodyPr>
            <a:normAutofit fontScale="85000" lnSpcReduction="20000"/>
          </a:bodyPr>
          <a:lstStyle/>
          <a:p>
            <a:pPr algn="r" rtl="1"/>
            <a:r>
              <a:rPr lang="ar-JO" sz="3500" b="1" dirty="0" smtClean="0"/>
              <a:t>التأكيد على تدفق العمل المنطقي </a:t>
            </a:r>
            <a:r>
              <a:rPr lang="en-US" sz="3500" b="1" dirty="0" smtClean="0">
                <a:solidFill>
                  <a:schemeClr val="accent2">
                    <a:lumMod val="75000"/>
                  </a:schemeClr>
                </a:solidFill>
              </a:rPr>
              <a:t>logical</a:t>
            </a:r>
            <a:r>
              <a:rPr lang="en-US" sz="3500" dirty="0" smtClean="0"/>
              <a:t> </a:t>
            </a:r>
            <a:r>
              <a:rPr lang="en-US" sz="3500" b="1" dirty="0" smtClean="0">
                <a:solidFill>
                  <a:schemeClr val="accent2">
                    <a:lumMod val="75000"/>
                  </a:schemeClr>
                </a:solidFill>
              </a:rPr>
              <a:t>work</a:t>
            </a:r>
            <a:r>
              <a:rPr lang="en-US" sz="3500" dirty="0" smtClean="0"/>
              <a:t> </a:t>
            </a:r>
            <a:r>
              <a:rPr lang="en-US" sz="3500" b="1" dirty="0" smtClean="0">
                <a:solidFill>
                  <a:schemeClr val="accent2">
                    <a:lumMod val="75000"/>
                  </a:schemeClr>
                </a:solidFill>
              </a:rPr>
              <a:t>flow</a:t>
            </a:r>
            <a:r>
              <a:rPr lang="ar-JO" sz="3500" b="1" dirty="0" smtClean="0"/>
              <a:t> والحرص على منع الإزدحام:</a:t>
            </a:r>
          </a:p>
          <a:p>
            <a:pPr algn="r" rtl="1">
              <a:buFont typeface="Wingdings" pitchFamily="2" charset="2"/>
              <a:buChar char="ü"/>
            </a:pPr>
            <a:r>
              <a:rPr lang="ar-JO" sz="3500" b="1" dirty="0" smtClean="0"/>
              <a:t>التقيد بتراتبية الإنتاج </a:t>
            </a:r>
            <a:r>
              <a:rPr lang="en-US" sz="3500" b="1" dirty="0" smtClean="0">
                <a:solidFill>
                  <a:schemeClr val="accent2">
                    <a:lumMod val="75000"/>
                  </a:schemeClr>
                </a:solidFill>
              </a:rPr>
              <a:t>production</a:t>
            </a:r>
            <a:r>
              <a:rPr lang="en-US" sz="3500" dirty="0" smtClean="0"/>
              <a:t> </a:t>
            </a:r>
            <a:r>
              <a:rPr lang="en-US" sz="3500" b="1" dirty="0" smtClean="0">
                <a:solidFill>
                  <a:schemeClr val="accent2">
                    <a:lumMod val="75000"/>
                  </a:schemeClr>
                </a:solidFill>
              </a:rPr>
              <a:t>sequence</a:t>
            </a:r>
            <a:endParaRPr lang="ar-JO" sz="3500" b="1" dirty="0" smtClean="0">
              <a:solidFill>
                <a:schemeClr val="accent2">
                  <a:lumMod val="75000"/>
                </a:schemeClr>
              </a:solidFill>
            </a:endParaRPr>
          </a:p>
          <a:p>
            <a:pPr algn="r" rtl="1">
              <a:buFont typeface="Wingdings" pitchFamily="2" charset="2"/>
              <a:buChar char="ü"/>
            </a:pPr>
            <a:r>
              <a:rPr lang="ar-JO" sz="3500" b="1" dirty="0" smtClean="0"/>
              <a:t>تجنب التقاطعات </a:t>
            </a:r>
            <a:r>
              <a:rPr lang="en-US" sz="3500" b="1" dirty="0" err="1" smtClean="0">
                <a:solidFill>
                  <a:schemeClr val="accent2">
                    <a:lumMod val="75000"/>
                  </a:schemeClr>
                </a:solidFill>
              </a:rPr>
              <a:t>csross</a:t>
            </a:r>
            <a:r>
              <a:rPr lang="en-US" sz="3500" b="1" dirty="0" smtClean="0">
                <a:solidFill>
                  <a:schemeClr val="accent2">
                    <a:lumMod val="75000"/>
                  </a:schemeClr>
                </a:solidFill>
              </a:rPr>
              <a:t>-over</a:t>
            </a:r>
            <a:endParaRPr lang="ar-JO" sz="3500" b="1" dirty="0" smtClean="0">
              <a:solidFill>
                <a:schemeClr val="accent2">
                  <a:lumMod val="75000"/>
                </a:schemeClr>
              </a:solidFill>
            </a:endParaRPr>
          </a:p>
          <a:p>
            <a:pPr algn="r" rtl="1">
              <a:buFont typeface="Wingdings" pitchFamily="2" charset="2"/>
              <a:buChar char="ü"/>
            </a:pPr>
            <a:r>
              <a:rPr lang="ar-JO" sz="3500" b="1" dirty="0" smtClean="0"/>
              <a:t>مكان كافي للعمل والتخزين.</a:t>
            </a:r>
          </a:p>
          <a:p>
            <a:pPr algn="r" rtl="1">
              <a:buFont typeface="Wingdings" pitchFamily="2" charset="2"/>
              <a:buChar char="ü"/>
            </a:pPr>
            <a:r>
              <a:rPr lang="ar-JO" sz="3500" b="1" dirty="0" smtClean="0"/>
              <a:t>ممرات منفصلة للمواد والأفراد.</a:t>
            </a:r>
          </a:p>
          <a:p>
            <a:pPr algn="r" rtl="1">
              <a:buFont typeface="Wingdings" pitchFamily="2" charset="2"/>
              <a:buChar char="ü"/>
            </a:pPr>
            <a:r>
              <a:rPr lang="ar-JO" sz="3500" b="1" dirty="0" smtClean="0"/>
              <a:t>لا يجوز المرور من خلال مناطق العمل.</a:t>
            </a:r>
          </a:p>
          <a:p>
            <a:pPr algn="r" rtl="1"/>
            <a:r>
              <a:rPr lang="ar-JO" sz="3500" b="1" dirty="0" smtClean="0"/>
              <a:t>الحماية من الحشرات والطيور إلخ..</a:t>
            </a:r>
          </a:p>
          <a:p>
            <a:pPr algn="r" rtl="1"/>
            <a:r>
              <a:rPr lang="ar-JO" sz="3500" b="1" dirty="0" smtClean="0"/>
              <a:t>إمكانية الوصول من أجل الصيانة </a:t>
            </a:r>
            <a:r>
              <a:rPr lang="en-US" sz="3500" b="1" dirty="0" smtClean="0">
                <a:solidFill>
                  <a:schemeClr val="accent2">
                    <a:lumMod val="75000"/>
                  </a:schemeClr>
                </a:solidFill>
              </a:rPr>
              <a:t>Access for maintenance</a:t>
            </a:r>
          </a:p>
          <a:p>
            <a:pPr>
              <a:buNone/>
            </a:pPr>
            <a:endParaRPr lang="en-US" dirty="0" smtClean="0"/>
          </a:p>
          <a:p>
            <a:endParaRPr lang="ar-JO"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تهدف الوحدة إلى ...</a:t>
            </a:r>
            <a:endParaRPr lang="ar-JO" b="1" dirty="0"/>
          </a:p>
        </p:txBody>
      </p:sp>
      <p:sp>
        <p:nvSpPr>
          <p:cNvPr id="3" name="Content Placeholder 2"/>
          <p:cNvSpPr>
            <a:spLocks noGrp="1"/>
          </p:cNvSpPr>
          <p:nvPr>
            <p:ph idx="1"/>
          </p:nvPr>
        </p:nvSpPr>
        <p:spPr/>
        <p:txBody>
          <a:bodyPr/>
          <a:lstStyle/>
          <a:p>
            <a:pPr algn="r" rtl="1"/>
            <a:r>
              <a:rPr lang="ar-JO" b="1" dirty="0" smtClean="0"/>
              <a:t>التعريف بالمتطلبات الخاصة بالمباني والمعدات وتبيان أهميتها.</a:t>
            </a:r>
          </a:p>
          <a:p>
            <a:pPr algn="r" rtl="1"/>
            <a:endParaRPr lang="ar-JO"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قاعات الإنتاج</a:t>
            </a:r>
            <a:endParaRPr lang="ar-JO" b="1" dirty="0"/>
          </a:p>
        </p:txBody>
      </p:sp>
      <p:sp>
        <p:nvSpPr>
          <p:cNvPr id="3" name="Content Placeholder 2"/>
          <p:cNvSpPr>
            <a:spLocks noGrp="1"/>
          </p:cNvSpPr>
          <p:nvPr>
            <p:ph idx="1"/>
          </p:nvPr>
        </p:nvSpPr>
        <p:spPr/>
        <p:txBody>
          <a:bodyPr>
            <a:normAutofit/>
          </a:bodyPr>
          <a:lstStyle/>
          <a:p>
            <a:pPr algn="r" rtl="1"/>
            <a:r>
              <a:rPr lang="ar-JO" b="1" dirty="0" smtClean="0"/>
              <a:t>فصل النشاطات الإنتاجية:</a:t>
            </a:r>
          </a:p>
          <a:p>
            <a:pPr algn="r" rtl="1">
              <a:buFont typeface="Wingdings" pitchFamily="2" charset="2"/>
              <a:buChar char="ü"/>
            </a:pPr>
            <a:r>
              <a:rPr lang="ar-JO" b="1" dirty="0" smtClean="0"/>
              <a:t>الإنتاج</a:t>
            </a:r>
          </a:p>
          <a:p>
            <a:pPr algn="r" rtl="1">
              <a:buFont typeface="Wingdings" pitchFamily="2" charset="2"/>
              <a:buChar char="ü"/>
            </a:pPr>
            <a:r>
              <a:rPr lang="ar-JO" b="1" dirty="0" smtClean="0"/>
              <a:t>التخزين</a:t>
            </a:r>
          </a:p>
          <a:p>
            <a:pPr algn="r" rtl="1">
              <a:buFont typeface="Wingdings" pitchFamily="2" charset="2"/>
              <a:buChar char="ü"/>
            </a:pPr>
            <a:r>
              <a:rPr lang="ar-JO" b="1" dirty="0" smtClean="0"/>
              <a:t>المختبرات</a:t>
            </a:r>
          </a:p>
          <a:p>
            <a:pPr algn="r" rtl="1"/>
            <a:r>
              <a:rPr lang="ar-JO" b="1" dirty="0" smtClean="0"/>
              <a:t>خطوط إنتاج خاصة لبعض المنتجات </a:t>
            </a:r>
            <a:endParaRPr lang="en-US" b="1" dirty="0" smtClean="0"/>
          </a:p>
          <a:p>
            <a:pPr>
              <a:buNone/>
            </a:pPr>
            <a:endParaRPr lang="ar-JO"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مخازن المواد الأولية</a:t>
            </a:r>
            <a:endParaRPr lang="ar-JO" b="1" dirty="0"/>
          </a:p>
        </p:txBody>
      </p:sp>
      <p:sp>
        <p:nvSpPr>
          <p:cNvPr id="3" name="Content Placeholder 2"/>
          <p:cNvSpPr>
            <a:spLocks noGrp="1"/>
          </p:cNvSpPr>
          <p:nvPr>
            <p:ph idx="1"/>
          </p:nvPr>
        </p:nvSpPr>
        <p:spPr/>
        <p:txBody>
          <a:bodyPr>
            <a:normAutofit fontScale="92500"/>
          </a:bodyPr>
          <a:lstStyle/>
          <a:p>
            <a:pPr algn="r" rtl="1"/>
            <a:r>
              <a:rPr lang="ar-JO" b="1" dirty="0" smtClean="0"/>
              <a:t>طاقة كافية</a:t>
            </a:r>
          </a:p>
          <a:p>
            <a:pPr algn="r" rtl="1"/>
            <a:r>
              <a:rPr lang="ar-JO" b="1" dirty="0" smtClean="0"/>
              <a:t>تخزين منظم</a:t>
            </a:r>
          </a:p>
          <a:p>
            <a:pPr algn="r" rtl="1">
              <a:buFont typeface="Wingdings" pitchFamily="2" charset="2"/>
              <a:buChar char="ü"/>
            </a:pPr>
            <a:r>
              <a:rPr lang="ar-JO" b="1" dirty="0" smtClean="0"/>
              <a:t>فصل أنواع المواد</a:t>
            </a:r>
          </a:p>
          <a:p>
            <a:pPr algn="r" rtl="1">
              <a:buFont typeface="Wingdings" pitchFamily="2" charset="2"/>
              <a:buChar char="ü"/>
            </a:pPr>
            <a:r>
              <a:rPr lang="ar-JO" b="1" dirty="0" smtClean="0"/>
              <a:t>فصل المواد حسب وضعيتها – المواد المرتجعة والمرفوضة.</a:t>
            </a:r>
          </a:p>
          <a:p>
            <a:pPr algn="r" rtl="1"/>
            <a:r>
              <a:rPr lang="ar-JO" b="1" dirty="0" smtClean="0"/>
              <a:t>رقابة مشددة على النظافة والجفاف ودرجات الحرارة والرطوبة النسبية</a:t>
            </a:r>
          </a:p>
          <a:p>
            <a:pPr algn="r" rtl="1"/>
            <a:r>
              <a:rPr lang="ar-JO" b="1" dirty="0" smtClean="0"/>
              <a:t>منطقة منفصلة لسحب العينات – تهوية منفصلة </a:t>
            </a:r>
          </a:p>
          <a:p>
            <a:pPr algn="r" rtl="1"/>
            <a:r>
              <a:rPr lang="ar-JO" b="1" dirty="0" smtClean="0"/>
              <a:t>تخزين آمن لليبل وللأدوية ذات الخصوصية </a:t>
            </a:r>
            <a:endParaRPr lang="en-US" b="1" dirty="0" smtClean="0"/>
          </a:p>
          <a:p>
            <a:pPr>
              <a:buNone/>
            </a:pPr>
            <a:endParaRPr lang="ar-JO"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وقفة نقاشية</a:t>
            </a:r>
            <a:endParaRPr lang="ar-JO" b="1" dirty="0"/>
          </a:p>
        </p:txBody>
      </p:sp>
      <p:sp>
        <p:nvSpPr>
          <p:cNvPr id="3" name="Content Placeholder 2"/>
          <p:cNvSpPr>
            <a:spLocks noGrp="1"/>
          </p:cNvSpPr>
          <p:nvPr>
            <p:ph idx="1"/>
          </p:nvPr>
        </p:nvSpPr>
        <p:spPr/>
        <p:txBody>
          <a:bodyPr/>
          <a:lstStyle/>
          <a:p>
            <a:pPr algn="r" rtl="1"/>
            <a:r>
              <a:rPr lang="ar-JO" b="1" dirty="0" smtClean="0"/>
              <a:t>ما أهمية أن يكون لمنطقة محددة نظام تهوية أو تكييف منفصل؟.</a:t>
            </a:r>
            <a:endParaRPr lang="ar-JO"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قسم توكيد الجودة</a:t>
            </a:r>
            <a:endParaRPr lang="ar-JO" b="1" dirty="0"/>
          </a:p>
        </p:txBody>
      </p:sp>
      <p:sp>
        <p:nvSpPr>
          <p:cNvPr id="3" name="Content Placeholder 2"/>
          <p:cNvSpPr>
            <a:spLocks noGrp="1"/>
          </p:cNvSpPr>
          <p:nvPr>
            <p:ph idx="1"/>
          </p:nvPr>
        </p:nvSpPr>
        <p:spPr/>
        <p:txBody>
          <a:bodyPr>
            <a:normAutofit lnSpcReduction="10000"/>
          </a:bodyPr>
          <a:lstStyle/>
          <a:p>
            <a:pPr algn="r" rtl="1">
              <a:buFont typeface="Courier New" pitchFamily="49" charset="0"/>
              <a:buChar char="o"/>
            </a:pPr>
            <a:r>
              <a:rPr lang="ar-JO" b="1" dirty="0" smtClean="0"/>
              <a:t>ينبغي أن تكون منفصلة عن الإنتاج.</a:t>
            </a:r>
          </a:p>
          <a:p>
            <a:pPr algn="r" rtl="1">
              <a:buFont typeface="Courier New" pitchFamily="49" charset="0"/>
              <a:buChar char="o"/>
            </a:pPr>
            <a:r>
              <a:rPr lang="ar-JO" b="1" dirty="0" smtClean="0"/>
              <a:t>خطر التلوث.</a:t>
            </a:r>
          </a:p>
          <a:p>
            <a:pPr algn="r" rtl="1">
              <a:buFont typeface="Courier New" pitchFamily="49" charset="0"/>
              <a:buChar char="o"/>
            </a:pPr>
            <a:r>
              <a:rPr lang="ar-JO" b="1" dirty="0" smtClean="0"/>
              <a:t>سعة المكان.</a:t>
            </a:r>
          </a:p>
          <a:p>
            <a:pPr algn="r" rtl="1">
              <a:buFont typeface="Courier New" pitchFamily="49" charset="0"/>
              <a:buChar char="o"/>
            </a:pPr>
            <a:r>
              <a:rPr lang="ar-JO" b="1" dirty="0" smtClean="0"/>
              <a:t>فصل بعض النشاطات:</a:t>
            </a:r>
          </a:p>
          <a:p>
            <a:pPr algn="r" rtl="1">
              <a:buFont typeface="Wingdings" pitchFamily="2" charset="2"/>
              <a:buChar char="ü"/>
            </a:pPr>
            <a:r>
              <a:rPr lang="ar-JO" b="1" dirty="0" smtClean="0"/>
              <a:t>الأجهزة الحساسة </a:t>
            </a:r>
            <a:r>
              <a:rPr lang="en-US" b="1" dirty="0" smtClean="0"/>
              <a:t>sensitive instruments</a:t>
            </a:r>
            <a:endParaRPr lang="ar-JO" b="1" dirty="0" smtClean="0"/>
          </a:p>
          <a:p>
            <a:pPr algn="r" rtl="1">
              <a:buFont typeface="Wingdings" pitchFamily="2" charset="2"/>
              <a:buChar char="ü"/>
            </a:pPr>
            <a:r>
              <a:rPr lang="ar-JO" b="1" dirty="0" smtClean="0"/>
              <a:t>النشاطات الحيوية</a:t>
            </a:r>
            <a:r>
              <a:rPr lang="en-US" b="1" dirty="0" smtClean="0"/>
              <a:t> biological activities </a:t>
            </a:r>
            <a:endParaRPr lang="ar-JO" b="1" dirty="0" smtClean="0"/>
          </a:p>
          <a:p>
            <a:pPr algn="r" rtl="1">
              <a:buFont typeface="Wingdings" pitchFamily="2" charset="2"/>
              <a:buChar char="ü"/>
            </a:pPr>
            <a:r>
              <a:rPr lang="ar-JO" b="1" dirty="0" smtClean="0"/>
              <a:t>المواد المشعة</a:t>
            </a:r>
            <a:r>
              <a:rPr lang="en-US" b="1" dirty="0" smtClean="0"/>
              <a:t>radioactive materials  </a:t>
            </a:r>
            <a:endParaRPr lang="ar-JO" b="1" dirty="0" smtClean="0"/>
          </a:p>
          <a:p>
            <a:pPr algn="r" rtl="1">
              <a:buFont typeface="Wingdings" pitchFamily="2" charset="2"/>
              <a:buChar char="ü"/>
            </a:pPr>
            <a:r>
              <a:rPr lang="ar-JO" b="1" dirty="0" smtClean="0"/>
              <a:t>حيوانات المختبر</a:t>
            </a:r>
            <a:r>
              <a:rPr lang="en-US" b="1" dirty="0" smtClean="0"/>
              <a:t>lab animals </a:t>
            </a:r>
          </a:p>
          <a:p>
            <a:pPr>
              <a:buNone/>
            </a:pPr>
            <a:endParaRPr lang="ar-JO"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الإنتاج</a:t>
            </a:r>
            <a:endParaRPr lang="ar-JO" b="1" dirty="0"/>
          </a:p>
        </p:txBody>
      </p:sp>
      <p:sp>
        <p:nvSpPr>
          <p:cNvPr id="3" name="Content Placeholder 2"/>
          <p:cNvSpPr>
            <a:spLocks noGrp="1"/>
          </p:cNvSpPr>
          <p:nvPr>
            <p:ph idx="1"/>
          </p:nvPr>
        </p:nvSpPr>
        <p:spPr/>
        <p:txBody>
          <a:bodyPr>
            <a:normAutofit/>
          </a:bodyPr>
          <a:lstStyle/>
          <a:p>
            <a:pPr algn="r" rtl="1"/>
            <a:r>
              <a:rPr lang="ar-JO" b="1" dirty="0" smtClean="0"/>
              <a:t>جميع الأسطح ينبغي أن تكون ملساء وسهلة التنظيف وخالية من الشقوق.</a:t>
            </a:r>
          </a:p>
          <a:p>
            <a:pPr algn="r" rtl="1"/>
            <a:r>
              <a:rPr lang="ar-JO" b="1" dirty="0" smtClean="0"/>
              <a:t>تجنب وجود مناطق يصعب تنظيفها (يصعب الوصول إليها)</a:t>
            </a:r>
          </a:p>
          <a:p>
            <a:pPr algn="r" rtl="1"/>
            <a:r>
              <a:rPr lang="ar-JO" b="1" dirty="0" smtClean="0"/>
              <a:t>جميع المصاريف تزود بأكواع خاصة </a:t>
            </a:r>
            <a:r>
              <a:rPr lang="en-US" b="1" dirty="0" smtClean="0"/>
              <a:t>traps</a:t>
            </a:r>
            <a:endParaRPr lang="ar-JO" b="1" dirty="0" smtClean="0"/>
          </a:p>
          <a:p>
            <a:pPr algn="r" rtl="1"/>
            <a:r>
              <a:rPr lang="ar-JO" b="1" dirty="0" smtClean="0"/>
              <a:t>تهوية فعالة</a:t>
            </a:r>
          </a:p>
          <a:p>
            <a:pPr algn="r" rtl="1"/>
            <a:r>
              <a:rPr lang="ar-JO" b="1" dirty="0" smtClean="0"/>
              <a:t>أماكن غيار </a:t>
            </a:r>
            <a:endParaRPr lang="en-US" b="1" dirty="0" smtClean="0"/>
          </a:p>
          <a:p>
            <a:endParaRPr lang="ar-JO"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مخزن المنتجات الجاهزة</a:t>
            </a:r>
            <a:endParaRPr lang="ar-JO" b="1" dirty="0"/>
          </a:p>
        </p:txBody>
      </p:sp>
      <p:sp>
        <p:nvSpPr>
          <p:cNvPr id="3" name="Content Placeholder 2"/>
          <p:cNvSpPr>
            <a:spLocks noGrp="1"/>
          </p:cNvSpPr>
          <p:nvPr>
            <p:ph idx="1"/>
          </p:nvPr>
        </p:nvSpPr>
        <p:spPr/>
        <p:txBody>
          <a:bodyPr>
            <a:normAutofit/>
          </a:bodyPr>
          <a:lstStyle/>
          <a:p>
            <a:pPr algn="r" rtl="1"/>
            <a:r>
              <a:rPr lang="ar-JO" b="1" dirty="0" smtClean="0"/>
              <a:t>تنظيم المستودع.</a:t>
            </a:r>
          </a:p>
          <a:p>
            <a:pPr algn="r" rtl="1">
              <a:buFont typeface="Courier New" pitchFamily="49" charset="0"/>
              <a:buChar char="o"/>
            </a:pPr>
            <a:r>
              <a:rPr lang="ar-JO" b="1" dirty="0" smtClean="0"/>
              <a:t>إهتمام خاص للمواد المكشوفة – مثال العينات.</a:t>
            </a:r>
          </a:p>
          <a:p>
            <a:pPr algn="r" rtl="1">
              <a:buFont typeface="Courier New" pitchFamily="49" charset="0"/>
              <a:buChar char="o"/>
            </a:pPr>
            <a:r>
              <a:rPr lang="ar-JO" b="1" dirty="0" smtClean="0"/>
              <a:t>منع الغبار.</a:t>
            </a:r>
          </a:p>
          <a:p>
            <a:pPr algn="r" rtl="1">
              <a:buFont typeface="Courier New" pitchFamily="49" charset="0"/>
              <a:buChar char="o"/>
            </a:pPr>
            <a:r>
              <a:rPr lang="ar-JO" b="1" dirty="0" smtClean="0"/>
              <a:t>التظيف المستمر.</a:t>
            </a:r>
          </a:p>
          <a:p>
            <a:pPr algn="r" rtl="1">
              <a:buFont typeface="Courier New" pitchFamily="49" charset="0"/>
              <a:buChar char="o"/>
            </a:pPr>
            <a:r>
              <a:rPr lang="ar-JO" b="1" dirty="0" smtClean="0"/>
              <a:t>إستبعاد الحشرات.</a:t>
            </a:r>
            <a:endParaRPr lang="ar-JO"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Facility</a:t>
            </a:r>
            <a:endParaRPr lang="ar-JO" b="1" dirty="0">
              <a:solidFill>
                <a:srgbClr val="FF0000"/>
              </a:solidFill>
            </a:endParaRPr>
          </a:p>
        </p:txBody>
      </p:sp>
      <p:sp>
        <p:nvSpPr>
          <p:cNvPr id="3" name="Content Placeholder 2"/>
          <p:cNvSpPr>
            <a:spLocks noGrp="1"/>
          </p:cNvSpPr>
          <p:nvPr>
            <p:ph idx="1"/>
          </p:nvPr>
        </p:nvSpPr>
        <p:spPr/>
        <p:txBody>
          <a:bodyPr>
            <a:normAutofit/>
          </a:bodyPr>
          <a:lstStyle/>
          <a:p>
            <a:pPr marL="349250" indent="-349250">
              <a:buFont typeface="Monotype Sorts" pitchFamily="2" charset="2"/>
              <a:buNone/>
            </a:pPr>
            <a:r>
              <a:rPr lang="en-US" b="1" dirty="0" smtClean="0">
                <a:solidFill>
                  <a:srgbClr val="FF0000"/>
                </a:solidFill>
                <a:latin typeface="Arial" charset="0"/>
              </a:rPr>
              <a:t>211.42  Design and Construction Features</a:t>
            </a:r>
          </a:p>
          <a:p>
            <a:pPr marL="349250" indent="-349250">
              <a:buFont typeface="Monotype Sorts" pitchFamily="2" charset="2"/>
              <a:buNone/>
            </a:pPr>
            <a:r>
              <a:rPr lang="en-US" dirty="0" smtClean="0">
                <a:solidFill>
                  <a:srgbClr val="FF0000"/>
                </a:solidFill>
                <a:latin typeface="Arial" charset="0"/>
              </a:rPr>
              <a:t> “Any building or buildings used in the manufacture, processing, packing, or holding of a drug product shall be of </a:t>
            </a:r>
            <a:r>
              <a:rPr lang="en-US" u="sng" dirty="0" smtClean="0">
                <a:solidFill>
                  <a:srgbClr val="FF0000"/>
                </a:solidFill>
                <a:latin typeface="Arial" charset="0"/>
              </a:rPr>
              <a:t>suitable</a:t>
            </a:r>
            <a:r>
              <a:rPr lang="en-US" dirty="0" smtClean="0">
                <a:solidFill>
                  <a:srgbClr val="FF0000"/>
                </a:solidFill>
                <a:latin typeface="Arial" charset="0"/>
              </a:rPr>
              <a:t> size, construction, and location to facilitate </a:t>
            </a:r>
            <a:r>
              <a:rPr lang="en-US" u="sng" dirty="0" smtClean="0">
                <a:solidFill>
                  <a:srgbClr val="FF0000"/>
                </a:solidFill>
                <a:latin typeface="Arial" charset="0"/>
              </a:rPr>
              <a:t>cleaning</a:t>
            </a:r>
            <a:r>
              <a:rPr lang="en-US" dirty="0" smtClean="0">
                <a:solidFill>
                  <a:srgbClr val="FF0000"/>
                </a:solidFill>
                <a:latin typeface="Arial" charset="0"/>
              </a:rPr>
              <a:t>, </a:t>
            </a:r>
            <a:r>
              <a:rPr lang="en-US" u="sng" dirty="0" smtClean="0">
                <a:solidFill>
                  <a:srgbClr val="FF0000"/>
                </a:solidFill>
                <a:latin typeface="Arial" charset="0"/>
              </a:rPr>
              <a:t>maintenance</a:t>
            </a:r>
            <a:r>
              <a:rPr lang="en-US" dirty="0" smtClean="0">
                <a:solidFill>
                  <a:srgbClr val="FF0000"/>
                </a:solidFill>
                <a:latin typeface="Arial" charset="0"/>
              </a:rPr>
              <a:t>, and </a:t>
            </a:r>
            <a:r>
              <a:rPr lang="en-US" u="sng" dirty="0" smtClean="0">
                <a:solidFill>
                  <a:srgbClr val="FF0000"/>
                </a:solidFill>
                <a:latin typeface="Arial" charset="0"/>
              </a:rPr>
              <a:t>proper</a:t>
            </a:r>
            <a:r>
              <a:rPr lang="en-US" dirty="0" smtClean="0">
                <a:solidFill>
                  <a:srgbClr val="FF0000"/>
                </a:solidFill>
                <a:latin typeface="Arial" charset="0"/>
              </a:rPr>
              <a:t> </a:t>
            </a:r>
            <a:r>
              <a:rPr lang="en-US" u="sng" dirty="0" smtClean="0">
                <a:solidFill>
                  <a:srgbClr val="FF0000"/>
                </a:solidFill>
                <a:latin typeface="Arial" charset="0"/>
              </a:rPr>
              <a:t>operation</a:t>
            </a:r>
            <a:r>
              <a:rPr lang="en-US" dirty="0" smtClean="0">
                <a:solidFill>
                  <a:srgbClr val="FF0000"/>
                </a:solidFill>
                <a:latin typeface="Arial" charset="0"/>
              </a:rPr>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المباني</a:t>
            </a:r>
            <a:endParaRPr lang="ar-JO" b="1" dirty="0"/>
          </a:p>
        </p:txBody>
      </p:sp>
      <p:sp>
        <p:nvSpPr>
          <p:cNvPr id="3" name="Content Placeholder 2"/>
          <p:cNvSpPr>
            <a:spLocks noGrp="1"/>
          </p:cNvSpPr>
          <p:nvPr>
            <p:ph idx="1"/>
          </p:nvPr>
        </p:nvSpPr>
        <p:spPr/>
        <p:txBody>
          <a:bodyPr/>
          <a:lstStyle/>
          <a:p>
            <a:pPr algn="r" rtl="1"/>
            <a:r>
              <a:rPr lang="ar-JO" b="1" dirty="0" smtClean="0"/>
              <a:t>211.42 سمات التصميم والبناء</a:t>
            </a:r>
          </a:p>
          <a:p>
            <a:pPr algn="r" rtl="1"/>
            <a:r>
              <a:rPr lang="ar-JO" b="1" dirty="0" smtClean="0"/>
              <a:t>أي مبنى أو مجموعة مباني مستخدمة للإنتاج أوالتصنيع أوالتغليف أو  التخزين يجب أن يكون مناسباً من حيث الحجم والتصميم والموقع بحيث يسهل تنظيفه وصيانته وممارسة النشاط الصناعي فيه.  </a:t>
            </a:r>
          </a:p>
          <a:p>
            <a:pPr algn="r" rtl="1"/>
            <a:endParaRPr lang="ar-JO"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rPr>
              <a:t>Facilities</a:t>
            </a:r>
            <a:endParaRPr lang="ar-JO"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b="1" dirty="0" smtClean="0">
                <a:solidFill>
                  <a:srgbClr val="FF0000"/>
                </a:solidFill>
              </a:rPr>
              <a:t>The premises in which a lot or batch of a drug is fabricated, packaged/</a:t>
            </a:r>
            <a:r>
              <a:rPr lang="en-US" b="1" dirty="0" err="1" smtClean="0">
                <a:solidFill>
                  <a:srgbClr val="FF0000"/>
                </a:solidFill>
              </a:rPr>
              <a:t>labelled</a:t>
            </a:r>
            <a:r>
              <a:rPr lang="en-US" b="1" dirty="0" smtClean="0">
                <a:solidFill>
                  <a:srgbClr val="FF0000"/>
                </a:solidFill>
              </a:rPr>
              <a:t> or stored shall be designed, constructed and maintained in a manner that :</a:t>
            </a:r>
            <a:endParaRPr lang="ar-JO" b="1" dirty="0" smtClean="0">
              <a:solidFill>
                <a:srgbClr val="FF0000"/>
              </a:solidFill>
            </a:endParaRPr>
          </a:p>
          <a:p>
            <a:pPr marL="514350" indent="-514350">
              <a:buAutoNum type="alphaLcParenBoth"/>
            </a:pPr>
            <a:r>
              <a:rPr lang="en-US" b="1" i="1" dirty="0" smtClean="0">
                <a:solidFill>
                  <a:srgbClr val="FF0000"/>
                </a:solidFill>
              </a:rPr>
              <a:t>permits the operations therein to be performed under clean, sanitary and orderly conditions; </a:t>
            </a:r>
          </a:p>
          <a:p>
            <a:pPr marL="514350" indent="-514350">
              <a:buAutoNum type="alphaLcParenBoth"/>
            </a:pPr>
            <a:r>
              <a:rPr lang="en-US" b="1" i="1" dirty="0" smtClean="0">
                <a:solidFill>
                  <a:srgbClr val="FF0000"/>
                </a:solidFill>
              </a:rPr>
              <a:t>(b) permits the effective cleaning of all surfaces therein; and </a:t>
            </a:r>
          </a:p>
          <a:p>
            <a:pPr>
              <a:buNone/>
            </a:pPr>
            <a:r>
              <a:rPr lang="en-US" b="1" i="1" dirty="0" smtClean="0">
                <a:solidFill>
                  <a:srgbClr val="FF0000"/>
                </a:solidFill>
              </a:rPr>
              <a:t>(c) prevents the contamination of the drug and the addition of extraneous material to the drug</a:t>
            </a:r>
            <a:r>
              <a:rPr lang="en-US" i="1" dirty="0" smtClean="0">
                <a:solidFill>
                  <a:srgbClr val="FF0000"/>
                </a:solidFill>
              </a:rPr>
              <a:t>. </a:t>
            </a:r>
          </a:p>
          <a:p>
            <a:pPr>
              <a:buNone/>
            </a:pPr>
            <a:endParaRPr lang="ar-JO"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المباني</a:t>
            </a:r>
            <a:endParaRPr lang="ar-JO" b="1" dirty="0"/>
          </a:p>
        </p:txBody>
      </p:sp>
      <p:sp>
        <p:nvSpPr>
          <p:cNvPr id="3" name="Content Placeholder 2"/>
          <p:cNvSpPr>
            <a:spLocks noGrp="1"/>
          </p:cNvSpPr>
          <p:nvPr>
            <p:ph idx="1"/>
          </p:nvPr>
        </p:nvSpPr>
        <p:spPr/>
        <p:txBody>
          <a:bodyPr/>
          <a:lstStyle/>
          <a:p>
            <a:pPr algn="r" rtl="1"/>
            <a:r>
              <a:rPr lang="ar-JO" b="1" dirty="0" smtClean="0"/>
              <a:t>المباني التي يتم فيها تصنيع منتجات دوائية أو تغليفها أو إضافة الليبل إليها أو تخزينها ينبغي أن تصمم وتبنى وتصان بحيث:</a:t>
            </a:r>
          </a:p>
          <a:p>
            <a:pPr marL="571500" indent="-571500" algn="r" rtl="1">
              <a:buFont typeface="+mj-lt"/>
              <a:buAutoNum type="romanLcPeriod"/>
            </a:pPr>
            <a:r>
              <a:rPr lang="ar-JO" b="1" dirty="0" smtClean="0"/>
              <a:t>تمكن العمليات الإنتاجية من أن تتم تحت ظروف نظيفة وصحية ومنظمة.</a:t>
            </a:r>
          </a:p>
          <a:p>
            <a:pPr marL="571500" indent="-571500" algn="r" rtl="1">
              <a:buFont typeface="+mj-lt"/>
              <a:buAutoNum type="romanLcPeriod"/>
            </a:pPr>
            <a:r>
              <a:rPr lang="ar-JO" b="1" dirty="0" smtClean="0"/>
              <a:t>تسمح بتنظيف كافة الأسطح في داخل المباني</a:t>
            </a:r>
          </a:p>
          <a:p>
            <a:pPr marL="571500" indent="-571500" algn="r" rtl="1">
              <a:buFont typeface="+mj-lt"/>
              <a:buAutoNum type="romanLcPeriod"/>
            </a:pPr>
            <a:r>
              <a:rPr lang="ar-JO" b="1" dirty="0" smtClean="0"/>
              <a:t>تنع تلوث الأدوية وإضافة مواد غريبة إلى هذه الأدوية.</a:t>
            </a:r>
            <a:endParaRPr lang="ar-JO"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b="1" dirty="0" smtClean="0"/>
              <a:t>ضرورة تصميم (ترتيب) قاعات الإنتاج</a:t>
            </a:r>
            <a:endParaRPr lang="ar-JO" b="1" dirty="0"/>
          </a:p>
        </p:txBody>
      </p:sp>
      <p:sp>
        <p:nvSpPr>
          <p:cNvPr id="3" name="Content Placeholder 2"/>
          <p:cNvSpPr>
            <a:spLocks noGrp="1"/>
          </p:cNvSpPr>
          <p:nvPr>
            <p:ph idx="1"/>
          </p:nvPr>
        </p:nvSpPr>
        <p:spPr/>
        <p:txBody>
          <a:bodyPr>
            <a:normAutofit lnSpcReduction="10000"/>
          </a:bodyPr>
          <a:lstStyle/>
          <a:p>
            <a:pPr algn="r" rtl="1"/>
            <a:r>
              <a:rPr lang="ar-JO" b="1" dirty="0" smtClean="0"/>
              <a:t>التصميم السليم والمناسب لقاعة الإنتاج من أهم عوامل نجاح المشروع الصناعي.</a:t>
            </a:r>
          </a:p>
          <a:p>
            <a:pPr algn="r" rtl="1"/>
            <a:r>
              <a:rPr lang="ar-JO" b="1" dirty="0" smtClean="0"/>
              <a:t>لذلك ينبغي أن يوضع مخطط عام من اليوم الأول يشمل التوسعات المستقبلية المحتملة.</a:t>
            </a:r>
          </a:p>
          <a:p>
            <a:pPr algn="r" rtl="1"/>
            <a:r>
              <a:rPr lang="ar-JO" b="1" dirty="0" smtClean="0"/>
              <a:t>بحيث يضمن كافة الإيجابيات المتوقعة منه. </a:t>
            </a:r>
          </a:p>
          <a:p>
            <a:pPr algn="r" rtl="1"/>
            <a:r>
              <a:rPr lang="ar-JO" b="1" dirty="0" smtClean="0"/>
              <a:t>التصميم المناسب يقلل من المخاطر الصحية ومخاطر التلوث.</a:t>
            </a:r>
          </a:p>
          <a:p>
            <a:pPr algn="r" rtl="1"/>
            <a:r>
              <a:rPr lang="ar-JO" b="1" dirty="0" smtClean="0"/>
              <a:t>تصميم قاعات الإنتاج يكتسب حساسية خاصة في الصناعات الدوائية.</a:t>
            </a:r>
            <a:endParaRPr lang="ar-JO" b="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half" idx="1"/>
          </p:nvPr>
        </p:nvSpPr>
        <p:spPr/>
        <p:txBody>
          <a:bodyPr>
            <a:normAutofit/>
          </a:bodyPr>
          <a:lstStyle/>
          <a:p>
            <a:r>
              <a:rPr lang="en-US" b="1" dirty="0" smtClean="0"/>
              <a:t>Regular maintenance is required to prevent deterioration of the premises. </a:t>
            </a:r>
            <a:endParaRPr lang="ar-JO" b="1" dirty="0" smtClean="0"/>
          </a:p>
          <a:p>
            <a:r>
              <a:rPr lang="en-US" b="1" dirty="0" smtClean="0"/>
              <a:t>The ultimate objective of all </a:t>
            </a:r>
            <a:r>
              <a:rPr lang="en-US" b="1" dirty="0" err="1" smtClean="0"/>
              <a:t>endeavours</a:t>
            </a:r>
            <a:r>
              <a:rPr lang="en-US" b="1" dirty="0" smtClean="0"/>
              <a:t> is product quality. </a:t>
            </a:r>
            <a:endParaRPr lang="ar-JO" b="1" dirty="0"/>
          </a:p>
        </p:txBody>
      </p:sp>
      <p:sp>
        <p:nvSpPr>
          <p:cNvPr id="4" name="Content Placeholder 3"/>
          <p:cNvSpPr>
            <a:spLocks noGrp="1"/>
          </p:cNvSpPr>
          <p:nvPr>
            <p:ph sz="half" idx="2"/>
          </p:nvPr>
        </p:nvSpPr>
        <p:spPr/>
        <p:txBody>
          <a:bodyPr>
            <a:normAutofit/>
          </a:bodyPr>
          <a:lstStyle/>
          <a:p>
            <a:pPr algn="r" rtl="1"/>
            <a:r>
              <a:rPr lang="ar-JO" sz="3200" b="1" dirty="0" smtClean="0"/>
              <a:t>الصيانة المنظمة مطلوبة لمنع تراجع حالة المباني.</a:t>
            </a:r>
          </a:p>
          <a:p>
            <a:pPr algn="r" rtl="1"/>
            <a:r>
              <a:rPr lang="ar-JO" sz="3200" b="1" dirty="0" smtClean="0"/>
              <a:t>الهدف النهائي لكل هذه الجهود هو جودة المنتجات.</a:t>
            </a:r>
            <a:endParaRPr lang="ar-JO" sz="3200" b="1"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b="1" dirty="0"/>
          </a:p>
        </p:txBody>
      </p:sp>
      <p:sp>
        <p:nvSpPr>
          <p:cNvPr id="3" name="Content Placeholder 2"/>
          <p:cNvSpPr>
            <a:spLocks noGrp="1"/>
          </p:cNvSpPr>
          <p:nvPr>
            <p:ph sz="half" idx="1"/>
          </p:nvPr>
        </p:nvSpPr>
        <p:spPr/>
        <p:txBody>
          <a:bodyPr>
            <a:normAutofit fontScale="92500" lnSpcReduction="10000"/>
          </a:bodyPr>
          <a:lstStyle/>
          <a:p>
            <a:pPr>
              <a:buNone/>
            </a:pPr>
            <a:r>
              <a:rPr lang="en-US" b="1" dirty="0" smtClean="0"/>
              <a:t>1. Buildings in which drugs are fabricated or packaged are located in an environment that, when considered together with measures being taken to protect the manufacturing processes, presents a minimal risk of causing any contamination of materials or drugs. </a:t>
            </a:r>
          </a:p>
          <a:p>
            <a:endParaRPr lang="ar-JO" dirty="0"/>
          </a:p>
        </p:txBody>
      </p:sp>
      <p:sp>
        <p:nvSpPr>
          <p:cNvPr id="4" name="Content Placeholder 3"/>
          <p:cNvSpPr>
            <a:spLocks noGrp="1"/>
          </p:cNvSpPr>
          <p:nvPr>
            <p:ph sz="half" idx="2"/>
          </p:nvPr>
        </p:nvSpPr>
        <p:spPr/>
        <p:txBody>
          <a:bodyPr>
            <a:normAutofit fontScale="92500" lnSpcReduction="10000"/>
          </a:bodyPr>
          <a:lstStyle/>
          <a:p>
            <a:pPr algn="r" rtl="1">
              <a:buNone/>
            </a:pPr>
            <a:r>
              <a:rPr lang="ar-JO" sz="3500" b="1" dirty="0" smtClean="0"/>
              <a:t>1. ينبغي إقامة المباني التي تصنع وتغلف فيها منتجات دوائية في محيط  صحي الذي، مع الإجراءات الأخرى،  يخفض مخاطر التلوث إلى الحد الأدنى  للمنتجات والمواد. </a:t>
            </a:r>
            <a:endParaRPr lang="ar-JO" sz="3500"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normAutofit lnSpcReduction="10000"/>
          </a:bodyPr>
          <a:lstStyle/>
          <a:p>
            <a:pPr>
              <a:buNone/>
            </a:pPr>
            <a:r>
              <a:rPr lang="en-US" b="1" dirty="0" smtClean="0"/>
              <a:t>2. The premises are designed, constructed, and maintained such that they prevent the entry of pests into the building and also prevent the migration of extraneous material from the outside into the building and from one area to another. </a:t>
            </a:r>
          </a:p>
          <a:p>
            <a:pPr>
              <a:buNone/>
            </a:pPr>
            <a:endParaRPr lang="ar-JO" dirty="0" smtClean="0"/>
          </a:p>
          <a:p>
            <a:endParaRPr lang="ar-JO" dirty="0"/>
          </a:p>
        </p:txBody>
      </p:sp>
      <p:sp>
        <p:nvSpPr>
          <p:cNvPr id="4" name="Content Placeholder 3"/>
          <p:cNvSpPr>
            <a:spLocks noGrp="1"/>
          </p:cNvSpPr>
          <p:nvPr>
            <p:ph sz="half" idx="2"/>
          </p:nvPr>
        </p:nvSpPr>
        <p:spPr/>
        <p:txBody>
          <a:bodyPr>
            <a:normAutofit lnSpcReduction="10000"/>
          </a:bodyPr>
          <a:lstStyle/>
          <a:p>
            <a:pPr algn="r" rtl="1">
              <a:buNone/>
            </a:pPr>
            <a:r>
              <a:rPr lang="ar-JO" sz="3200" b="1" dirty="0" smtClean="0"/>
              <a:t>2. يتوجب تصميم وبناء وصيانة المباني بحيث تمنع دخول الحشرات إليها  ولمنع دخول المواد الغريبة ولإنتقالها من مكان إلى آخر. </a:t>
            </a:r>
            <a:endParaRPr lang="ar-JO" sz="3200" b="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normAutofit/>
          </a:bodyPr>
          <a:lstStyle/>
          <a:p>
            <a:pPr>
              <a:buNone/>
            </a:pPr>
            <a:r>
              <a:rPr lang="en-US" b="1" dirty="0" smtClean="0"/>
              <a:t>2.1 Doors, windows, walls, ceilings, and floors are such that no holes or cracks are evident (other than those intended by design). </a:t>
            </a:r>
          </a:p>
          <a:p>
            <a:pPr>
              <a:buNone/>
            </a:pPr>
            <a:endParaRPr lang="ar-JO" dirty="0" smtClean="0"/>
          </a:p>
          <a:p>
            <a:pPr>
              <a:buNone/>
            </a:pPr>
            <a:endParaRPr lang="ar-JO" dirty="0" smtClean="0"/>
          </a:p>
          <a:p>
            <a:endParaRPr lang="ar-JO" dirty="0"/>
          </a:p>
        </p:txBody>
      </p:sp>
      <p:sp>
        <p:nvSpPr>
          <p:cNvPr id="4" name="Content Placeholder 3"/>
          <p:cNvSpPr>
            <a:spLocks noGrp="1"/>
          </p:cNvSpPr>
          <p:nvPr>
            <p:ph sz="half" idx="2"/>
          </p:nvPr>
        </p:nvSpPr>
        <p:spPr/>
        <p:txBody>
          <a:bodyPr>
            <a:normAutofit/>
          </a:bodyPr>
          <a:lstStyle/>
          <a:p>
            <a:pPr algn="r" rtl="1">
              <a:buNone/>
            </a:pPr>
            <a:r>
              <a:rPr lang="ar-JO" b="1" dirty="0" smtClean="0"/>
              <a:t>2.1</a:t>
            </a:r>
            <a:r>
              <a:rPr lang="ar-JO" sz="3200" b="1" dirty="0" smtClean="0"/>
              <a:t> تصمم وتصنع الأبواب والشبابيك والجدران والسقوف والأرضيات بحيث لا تحتوي على ثقوب وشقوق غير تلك المقصودة بالتصاميم.</a:t>
            </a:r>
            <a:endParaRPr lang="ar-JO" sz="3200" b="1"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normAutofit lnSpcReduction="10000"/>
          </a:bodyPr>
          <a:lstStyle/>
          <a:p>
            <a:pPr>
              <a:buNone/>
            </a:pPr>
            <a:r>
              <a:rPr lang="en-US" b="1" dirty="0" smtClean="0"/>
              <a:t>2.2 Doors giving direct access to the exterior from manufacturing and packaging areas are used for emergency purposes only. These doors are adequately sealed. Receiving and shipping area(s) do not allow direct access to production areas. </a:t>
            </a:r>
          </a:p>
          <a:p>
            <a:pPr>
              <a:buNone/>
            </a:pPr>
            <a:endParaRPr lang="ar-JO" dirty="0" smtClean="0"/>
          </a:p>
          <a:p>
            <a:endParaRPr lang="ar-JO" dirty="0" smtClean="0"/>
          </a:p>
          <a:p>
            <a:endParaRPr lang="ar-JO" dirty="0"/>
          </a:p>
        </p:txBody>
      </p:sp>
      <p:sp>
        <p:nvSpPr>
          <p:cNvPr id="4" name="Content Placeholder 3"/>
          <p:cNvSpPr>
            <a:spLocks noGrp="1"/>
          </p:cNvSpPr>
          <p:nvPr>
            <p:ph sz="half" idx="2"/>
          </p:nvPr>
        </p:nvSpPr>
        <p:spPr/>
        <p:txBody>
          <a:bodyPr>
            <a:normAutofit lnSpcReduction="10000"/>
          </a:bodyPr>
          <a:lstStyle/>
          <a:p>
            <a:pPr algn="r" rtl="1">
              <a:buNone/>
            </a:pPr>
            <a:r>
              <a:rPr lang="ar-JO" b="1" dirty="0" smtClean="0"/>
              <a:t>2.2 </a:t>
            </a:r>
            <a:r>
              <a:rPr lang="ar-JO" sz="3200" b="1" dirty="0" smtClean="0"/>
              <a:t>الأبواب التي تفتح إلى الخارج مباشرة من قاعات الإنتاج والتغليف تستخدم كمخارج للطوارئ فقط.  هذه الأبواب تغلق بطرق خاصة.  مناطق التحميل والتنزيل لا تتصل مباشرة بمناطق الإنتاج</a:t>
            </a:r>
            <a:r>
              <a:rPr lang="ar-JO" b="1" dirty="0" smtClean="0"/>
              <a:t>.</a:t>
            </a:r>
            <a:endParaRPr lang="ar-JO" b="1"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a:xfrm>
            <a:off x="0" y="1600200"/>
            <a:ext cx="4495800" cy="4525963"/>
          </a:xfrm>
        </p:spPr>
        <p:txBody>
          <a:bodyPr>
            <a:noAutofit/>
          </a:bodyPr>
          <a:lstStyle/>
          <a:p>
            <a:pPr>
              <a:buNone/>
            </a:pPr>
            <a:r>
              <a:rPr lang="en-US" b="1" dirty="0" smtClean="0"/>
              <a:t>2.3 </a:t>
            </a:r>
            <a:r>
              <a:rPr lang="en-US" sz="2400" b="1" dirty="0" smtClean="0"/>
              <a:t>Production areas are segregated from all non-production areas. Individual manufacturing, packaging, and testing areas are clearly defined and if necessary segregated. </a:t>
            </a:r>
            <a:endParaRPr lang="ar-JO" sz="2400" b="1" dirty="0" smtClean="0"/>
          </a:p>
          <a:p>
            <a:pPr>
              <a:buNone/>
            </a:pPr>
            <a:r>
              <a:rPr lang="en-US" sz="2400" b="1" dirty="0" smtClean="0"/>
              <a:t>Areas where biological, microbiological or radioisotope testing is carried out require special design and containment considerations. </a:t>
            </a:r>
          </a:p>
          <a:p>
            <a:pPr>
              <a:buNone/>
            </a:pPr>
            <a:endParaRPr lang="ar-JO" dirty="0" smtClean="0"/>
          </a:p>
          <a:p>
            <a:endParaRPr lang="ar-JO" dirty="0"/>
          </a:p>
        </p:txBody>
      </p:sp>
      <p:sp>
        <p:nvSpPr>
          <p:cNvPr id="4" name="Content Placeholder 3"/>
          <p:cNvSpPr>
            <a:spLocks noGrp="1"/>
          </p:cNvSpPr>
          <p:nvPr>
            <p:ph sz="half" idx="2"/>
          </p:nvPr>
        </p:nvSpPr>
        <p:spPr/>
        <p:txBody>
          <a:bodyPr>
            <a:normAutofit fontScale="92500"/>
          </a:bodyPr>
          <a:lstStyle/>
          <a:p>
            <a:pPr algn="r" rtl="1">
              <a:buNone/>
            </a:pPr>
            <a:r>
              <a:rPr lang="ar-JO" b="1" dirty="0" smtClean="0"/>
              <a:t>2.3 يتم فصل المباني المستخدمة للإنتاج عن المباني غير المستخدمة للإنتاج.</a:t>
            </a:r>
          </a:p>
          <a:p>
            <a:pPr algn="r" rtl="1">
              <a:buNone/>
            </a:pPr>
            <a:r>
              <a:rPr lang="ar-JO" b="1" dirty="0" smtClean="0"/>
              <a:t>القاعات المخصصة لإنتاج أو لفحص إو لتغليف منتج محدد ينبغي أن تكون محددة وإن لزم منفصلة.</a:t>
            </a:r>
          </a:p>
          <a:p>
            <a:pPr algn="r" rtl="1">
              <a:buNone/>
            </a:pPr>
            <a:r>
              <a:rPr lang="ar-JO" b="1" dirty="0" smtClean="0"/>
              <a:t>القاعات التي يجري فيها فحوصات حيوية أو مايكروبيولوجية أو نظائرية تحتاج إلى تصميم خاص وترتيبات عزل خاصة. </a:t>
            </a:r>
            <a:endParaRPr lang="ar-JO" b="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lstStyle/>
          <a:p>
            <a:pPr>
              <a:buNone/>
            </a:pPr>
            <a:r>
              <a:rPr lang="en-US" b="1" dirty="0" smtClean="0"/>
              <a:t>2.4 Laboratory animals’ quarters are segregated. </a:t>
            </a:r>
          </a:p>
          <a:p>
            <a:pPr>
              <a:buNone/>
            </a:pPr>
            <a:endParaRPr lang="ar-JO" dirty="0" smtClean="0"/>
          </a:p>
          <a:p>
            <a:endParaRPr lang="ar-JO" dirty="0"/>
          </a:p>
        </p:txBody>
      </p:sp>
      <p:sp>
        <p:nvSpPr>
          <p:cNvPr id="4" name="Content Placeholder 3"/>
          <p:cNvSpPr>
            <a:spLocks noGrp="1"/>
          </p:cNvSpPr>
          <p:nvPr>
            <p:ph sz="half" idx="2"/>
          </p:nvPr>
        </p:nvSpPr>
        <p:spPr>
          <a:xfrm>
            <a:off x="4648200" y="1600200"/>
            <a:ext cx="4114800" cy="4525963"/>
          </a:xfrm>
        </p:spPr>
        <p:txBody>
          <a:bodyPr>
            <a:normAutofit/>
          </a:bodyPr>
          <a:lstStyle/>
          <a:p>
            <a:pPr algn="r" rtl="1">
              <a:buNone/>
            </a:pPr>
            <a:r>
              <a:rPr lang="ar-JO" b="1" dirty="0" smtClean="0"/>
              <a:t>2.4</a:t>
            </a:r>
            <a:r>
              <a:rPr lang="ar-JO" sz="3200" b="1" dirty="0" smtClean="0"/>
              <a:t> مكان الإحتفاظ بحيوانات المختبرات مفصول                      ( عن بقية المباني ).</a:t>
            </a:r>
            <a:endParaRPr lang="ar-JO" sz="3200" b="1"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lstStyle/>
          <a:p>
            <a:pPr>
              <a:buNone/>
            </a:pPr>
            <a:r>
              <a:rPr lang="en-US" b="1" dirty="0" smtClean="0"/>
              <a:t>2.5 Engineering, boiler rooms, generators, etc. are isolated from production areas. </a:t>
            </a:r>
          </a:p>
          <a:p>
            <a:endParaRPr lang="ar-JO" dirty="0"/>
          </a:p>
        </p:txBody>
      </p:sp>
      <p:sp>
        <p:nvSpPr>
          <p:cNvPr id="4" name="Content Placeholder 3"/>
          <p:cNvSpPr>
            <a:spLocks noGrp="1"/>
          </p:cNvSpPr>
          <p:nvPr>
            <p:ph sz="half" idx="2"/>
          </p:nvPr>
        </p:nvSpPr>
        <p:spPr/>
        <p:txBody>
          <a:bodyPr/>
          <a:lstStyle/>
          <a:p>
            <a:pPr algn="r" rtl="1">
              <a:buNone/>
            </a:pPr>
            <a:r>
              <a:rPr lang="ar-JO" b="1" dirty="0" smtClean="0"/>
              <a:t>2.5 </a:t>
            </a:r>
            <a:r>
              <a:rPr lang="ar-JO" sz="3200" b="1" dirty="0" smtClean="0"/>
              <a:t>قسم الصيانة وغرفة المرجل والمولدات معزولة عن قاعات الإنتاج.</a:t>
            </a:r>
            <a:endParaRPr lang="ar-JO" sz="3200" b="1"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normAutofit/>
          </a:bodyPr>
          <a:lstStyle/>
          <a:p>
            <a:pPr>
              <a:buNone/>
            </a:pPr>
            <a:r>
              <a:rPr lang="en-US" b="1" dirty="0" smtClean="0"/>
              <a:t>3. In all areas where raw materials, primary packaging materials, in-process drugs, or drugs are exposed, the following considerations apply to the extent necessary to prevent contamination</a:t>
            </a:r>
            <a:r>
              <a:rPr lang="en-US" dirty="0" smtClean="0"/>
              <a:t>. </a:t>
            </a:r>
          </a:p>
          <a:p>
            <a:pPr>
              <a:buNone/>
            </a:pPr>
            <a:endParaRPr lang="ar-JO" dirty="0" smtClean="0"/>
          </a:p>
        </p:txBody>
      </p:sp>
      <p:sp>
        <p:nvSpPr>
          <p:cNvPr id="4" name="Content Placeholder 3"/>
          <p:cNvSpPr>
            <a:spLocks noGrp="1"/>
          </p:cNvSpPr>
          <p:nvPr>
            <p:ph sz="half" idx="2"/>
          </p:nvPr>
        </p:nvSpPr>
        <p:spPr/>
        <p:txBody>
          <a:bodyPr>
            <a:normAutofit/>
          </a:bodyPr>
          <a:lstStyle/>
          <a:p>
            <a:pPr algn="r" rtl="1">
              <a:buNone/>
            </a:pPr>
            <a:r>
              <a:rPr lang="ar-JO" b="1" dirty="0" smtClean="0"/>
              <a:t>3. جميع المناطق التي تخزن أو توضع فيها مواد أولوية ومواد تغليف ومنتجات تحت التصنيع  </a:t>
            </a:r>
            <a:r>
              <a:rPr lang="en-US" b="1" dirty="0" err="1" smtClean="0"/>
              <a:t>wip</a:t>
            </a:r>
            <a:r>
              <a:rPr lang="ar-JO" b="1" dirty="0" smtClean="0"/>
              <a:t>أو منتجات جاهزة بطريقة معرضة ( مكشوفة ) تتبع فيها الإعتبارات التالية لمنع التلوث:</a:t>
            </a:r>
            <a:endParaRPr lang="ar-JO" b="1"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normAutofit lnSpcReduction="10000"/>
          </a:bodyPr>
          <a:lstStyle/>
          <a:p>
            <a:pPr>
              <a:buNone/>
            </a:pPr>
            <a:r>
              <a:rPr lang="en-US" b="1" dirty="0" smtClean="0"/>
              <a:t>3.1 Floors, walls, and ceilings permit cleaning. Brick, cement blocks, and other porous materials are sealed. Surface materials that shed particles are avoided. </a:t>
            </a:r>
          </a:p>
          <a:p>
            <a:pPr>
              <a:buNone/>
            </a:pPr>
            <a:endParaRPr lang="ar-JO" dirty="0" smtClean="0"/>
          </a:p>
        </p:txBody>
      </p:sp>
      <p:sp>
        <p:nvSpPr>
          <p:cNvPr id="4" name="Content Placeholder 3"/>
          <p:cNvSpPr>
            <a:spLocks noGrp="1"/>
          </p:cNvSpPr>
          <p:nvPr>
            <p:ph sz="half" idx="2"/>
          </p:nvPr>
        </p:nvSpPr>
        <p:spPr/>
        <p:txBody>
          <a:bodyPr>
            <a:normAutofit lnSpcReduction="10000"/>
          </a:bodyPr>
          <a:lstStyle/>
          <a:p>
            <a:pPr algn="r" rtl="1">
              <a:buNone/>
            </a:pPr>
            <a:r>
              <a:rPr lang="ar-JO" b="1" dirty="0" smtClean="0"/>
              <a:t>3.1</a:t>
            </a:r>
            <a:r>
              <a:rPr lang="ar-JO" dirty="0" smtClean="0"/>
              <a:t> </a:t>
            </a:r>
            <a:r>
              <a:rPr lang="ar-JO" sz="3200" b="1" dirty="0" smtClean="0"/>
              <a:t>جميع الأرضيات والجدران والسقوف تيسر التنظيف.</a:t>
            </a:r>
          </a:p>
          <a:p>
            <a:pPr algn="r" rtl="1">
              <a:buNone/>
            </a:pPr>
            <a:r>
              <a:rPr lang="ar-JO" sz="3200" b="1" dirty="0" smtClean="0"/>
              <a:t>الطوب والبلوك وجميع المواد ذات المسامات مسدودة </a:t>
            </a:r>
            <a:r>
              <a:rPr lang="en-US" sz="3200" b="1" dirty="0" smtClean="0"/>
              <a:t>sealed</a:t>
            </a:r>
          </a:p>
          <a:p>
            <a:pPr algn="r" rtl="1">
              <a:buNone/>
            </a:pPr>
            <a:r>
              <a:rPr lang="ar-JO" sz="3200" b="1" dirty="0" smtClean="0"/>
              <a:t>السطوح المصنوعة من مواد تفرز ذرات </a:t>
            </a:r>
            <a:r>
              <a:rPr lang="en-US" sz="3200" b="1" dirty="0" smtClean="0"/>
              <a:t>particles</a:t>
            </a:r>
            <a:r>
              <a:rPr lang="ar-JO" sz="3200" b="1" dirty="0" smtClean="0"/>
              <a:t> ينبغي تجنب إستخدامها. </a:t>
            </a:r>
            <a:endParaRPr lang="ar-JO" sz="32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a:bodyPr>
          <a:lstStyle/>
          <a:p>
            <a:pPr rtl="1"/>
            <a:r>
              <a:rPr lang="ar-JO" b="1" dirty="0" smtClean="0"/>
              <a:t>أنواع ترتيبات (تصاميم) المصانع</a:t>
            </a:r>
          </a:p>
        </p:txBody>
      </p:sp>
      <p:sp>
        <p:nvSpPr>
          <p:cNvPr id="13315" name="Content Placeholder 2"/>
          <p:cNvSpPr>
            <a:spLocks noGrp="1"/>
          </p:cNvSpPr>
          <p:nvPr>
            <p:ph idx="1"/>
          </p:nvPr>
        </p:nvSpPr>
        <p:spPr/>
        <p:txBody>
          <a:bodyPr>
            <a:normAutofit lnSpcReduction="10000"/>
          </a:bodyPr>
          <a:lstStyle/>
          <a:p>
            <a:pPr algn="ctr" rtl="1">
              <a:buNone/>
            </a:pPr>
            <a:r>
              <a:rPr lang="en-US" b="1" dirty="0" smtClean="0"/>
              <a:t>Facility layout</a:t>
            </a:r>
            <a:endParaRPr lang="ar-JO" b="1" dirty="0" smtClean="0"/>
          </a:p>
          <a:p>
            <a:pPr marL="514350" indent="-514350" algn="r" rtl="1">
              <a:buFont typeface="+mj-lt"/>
              <a:buAutoNum type="arabicPeriod"/>
            </a:pPr>
            <a:endParaRPr lang="ar-JO" b="1" dirty="0" smtClean="0"/>
          </a:p>
          <a:p>
            <a:pPr marL="514350" indent="-514350" algn="r" rtl="1">
              <a:buFont typeface="+mj-lt"/>
              <a:buAutoNum type="arabicPeriod"/>
            </a:pPr>
            <a:r>
              <a:rPr lang="ar-JO" b="1" dirty="0" smtClean="0"/>
              <a:t>ترتيب على طريقة المشاغل </a:t>
            </a:r>
            <a:r>
              <a:rPr lang="en-US" b="1" dirty="0" smtClean="0"/>
              <a:t>process - </a:t>
            </a:r>
            <a:r>
              <a:rPr lang="ar-JO" b="1" dirty="0" smtClean="0"/>
              <a:t>-</a:t>
            </a:r>
            <a:r>
              <a:rPr lang="en-US" b="1" dirty="0" smtClean="0"/>
              <a:t>job shop</a:t>
            </a:r>
            <a:r>
              <a:rPr lang="ar-JO" b="1" dirty="0" smtClean="0"/>
              <a:t>   </a:t>
            </a:r>
          </a:p>
          <a:p>
            <a:pPr marL="514350" indent="-514350" algn="r" rtl="1">
              <a:buFont typeface="+mj-lt"/>
              <a:buAutoNum type="arabicPeriod"/>
            </a:pPr>
            <a:r>
              <a:rPr lang="ar-JO" b="1" dirty="0" smtClean="0"/>
              <a:t>ترتيب على طريقة خطوط التجميع</a:t>
            </a:r>
            <a:r>
              <a:rPr lang="en-US" b="1" dirty="0" smtClean="0"/>
              <a:t>assembly line – product- </a:t>
            </a:r>
            <a:endParaRPr lang="ar-JO" b="1" dirty="0" smtClean="0"/>
          </a:p>
          <a:p>
            <a:pPr marL="514350" indent="-514350" algn="r" rtl="1">
              <a:buFont typeface="+mj-lt"/>
              <a:buAutoNum type="arabicPeriod"/>
            </a:pPr>
            <a:r>
              <a:rPr lang="ar-JO" b="1" dirty="0" smtClean="0"/>
              <a:t>ترتيب هجين</a:t>
            </a:r>
            <a:r>
              <a:rPr lang="en-US" b="1" dirty="0" smtClean="0"/>
              <a:t>hybrid </a:t>
            </a:r>
            <a:endParaRPr lang="ar-JO" b="1" dirty="0" smtClean="0"/>
          </a:p>
          <a:p>
            <a:pPr marL="514350" indent="-514350" algn="r" rtl="1">
              <a:buFont typeface="+mj-lt"/>
              <a:buAutoNum type="arabicPeriod"/>
            </a:pPr>
            <a:r>
              <a:rPr lang="ar-JO" b="1" dirty="0" smtClean="0"/>
              <a:t>ترتيب الوضع الثابت</a:t>
            </a:r>
            <a:r>
              <a:rPr lang="en-US" b="1" dirty="0" smtClean="0"/>
              <a:t>  fixed position - </a:t>
            </a:r>
            <a:endParaRPr lang="ar-JO" b="1" dirty="0" smtClean="0"/>
          </a:p>
          <a:p>
            <a:pPr marL="514350" indent="-514350" algn="r" rtl="1">
              <a:buFont typeface="+mj-lt"/>
              <a:buAutoNum type="arabicPeriod"/>
            </a:pPr>
            <a:r>
              <a:rPr lang="ar-JO" b="1" dirty="0" smtClean="0"/>
              <a:t>الترتيب الخليوي </a:t>
            </a:r>
            <a:r>
              <a:rPr lang="en-US" b="1" dirty="0" smtClean="0"/>
              <a:t>cellular manufacturing -</a:t>
            </a:r>
            <a:endParaRPr lang="ar-JO" b="1"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normAutofit/>
          </a:bodyPr>
          <a:lstStyle/>
          <a:p>
            <a:pPr>
              <a:buNone/>
            </a:pPr>
            <a:r>
              <a:rPr lang="en-US" b="1" dirty="0" smtClean="0"/>
              <a:t>3.2 Floors, walls, ceilings, and other surfaces are hard, smooth and free of sharp corners where extraneous material can collect. </a:t>
            </a:r>
          </a:p>
          <a:p>
            <a:pPr>
              <a:buNone/>
            </a:pPr>
            <a:endParaRPr lang="ar-JO" dirty="0" smtClean="0"/>
          </a:p>
          <a:p>
            <a:pPr>
              <a:buNone/>
            </a:pPr>
            <a:endParaRPr lang="ar-JO" dirty="0" smtClean="0"/>
          </a:p>
          <a:p>
            <a:endParaRPr lang="ar-JO" dirty="0" smtClean="0"/>
          </a:p>
          <a:p>
            <a:endParaRPr lang="ar-JO" dirty="0"/>
          </a:p>
        </p:txBody>
      </p:sp>
      <p:sp>
        <p:nvSpPr>
          <p:cNvPr id="4" name="Content Placeholder 3"/>
          <p:cNvSpPr>
            <a:spLocks noGrp="1"/>
          </p:cNvSpPr>
          <p:nvPr>
            <p:ph sz="half" idx="2"/>
          </p:nvPr>
        </p:nvSpPr>
        <p:spPr/>
        <p:txBody>
          <a:bodyPr>
            <a:normAutofit/>
          </a:bodyPr>
          <a:lstStyle/>
          <a:p>
            <a:pPr algn="r" rtl="1">
              <a:buNone/>
            </a:pPr>
            <a:r>
              <a:rPr lang="ar-JO" b="1" dirty="0" smtClean="0"/>
              <a:t>3.2 </a:t>
            </a:r>
            <a:r>
              <a:rPr lang="ar-JO" sz="3200" b="1" dirty="0" smtClean="0"/>
              <a:t>جميع سطوح الأرضيات والجدران والسقوف ينبغي أن تكون صلبة وملساء ولا تحتوي على زوايا حادة حيث يمكن أن تتجمع مواد غريبة.</a:t>
            </a:r>
            <a:endParaRPr lang="ar-JO" sz="3200" b="1"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a:xfrm>
            <a:off x="457200" y="1676400"/>
            <a:ext cx="4038600" cy="4525963"/>
          </a:xfrm>
        </p:spPr>
        <p:txBody>
          <a:bodyPr>
            <a:normAutofit/>
          </a:bodyPr>
          <a:lstStyle/>
          <a:p>
            <a:pPr>
              <a:buNone/>
            </a:pPr>
            <a:r>
              <a:rPr lang="en-US" b="1" dirty="0" smtClean="0"/>
              <a:t>3.3 Joints between walls, ceilings and floors are sealed. </a:t>
            </a:r>
          </a:p>
          <a:p>
            <a:pPr>
              <a:buNone/>
            </a:pPr>
            <a:endParaRPr lang="ar-JO" dirty="0" smtClean="0"/>
          </a:p>
          <a:p>
            <a:endParaRPr lang="ar-JO" dirty="0"/>
          </a:p>
        </p:txBody>
      </p:sp>
      <p:sp>
        <p:nvSpPr>
          <p:cNvPr id="4" name="Content Placeholder 3"/>
          <p:cNvSpPr>
            <a:spLocks noGrp="1"/>
          </p:cNvSpPr>
          <p:nvPr>
            <p:ph sz="half" idx="2"/>
          </p:nvPr>
        </p:nvSpPr>
        <p:spPr/>
        <p:txBody>
          <a:bodyPr>
            <a:normAutofit/>
          </a:bodyPr>
          <a:lstStyle/>
          <a:p>
            <a:pPr algn="r" rtl="1">
              <a:buNone/>
            </a:pPr>
            <a:r>
              <a:rPr lang="ar-JO" b="1" dirty="0" smtClean="0"/>
              <a:t>3.3</a:t>
            </a:r>
            <a:r>
              <a:rPr lang="ar-JO" sz="3200" b="1" dirty="0" smtClean="0"/>
              <a:t> خطوط الإتصال بين الجدران والسقوف والأرضيات لا يسمح بنشوء شقوق وثقوب.</a:t>
            </a:r>
          </a:p>
          <a:p>
            <a:pPr algn="r" rtl="1">
              <a:buNone/>
            </a:pPr>
            <a:r>
              <a:rPr lang="ar-JO" sz="3200" b="1" dirty="0" smtClean="0"/>
              <a:t>( وهذا ينطبق على إتصال الجدران ببعضها )</a:t>
            </a:r>
            <a:endParaRPr lang="ar-JO" sz="3200" b="1"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solidFill>
                  <a:schemeClr val="bg1">
                    <a:lumMod val="50000"/>
                  </a:schemeClr>
                </a:solidFill>
              </a:rPr>
              <a:t>وقفة نقاشية</a:t>
            </a:r>
            <a:endParaRPr lang="ar-JO" b="1" dirty="0">
              <a:solidFill>
                <a:schemeClr val="bg1">
                  <a:lumMod val="50000"/>
                </a:schemeClr>
              </a:solidFill>
            </a:endParaRPr>
          </a:p>
        </p:txBody>
      </p:sp>
      <p:sp>
        <p:nvSpPr>
          <p:cNvPr id="3" name="Content Placeholder 2"/>
          <p:cNvSpPr>
            <a:spLocks noGrp="1"/>
          </p:cNvSpPr>
          <p:nvPr>
            <p:ph idx="1"/>
          </p:nvPr>
        </p:nvSpPr>
        <p:spPr/>
        <p:txBody>
          <a:bodyPr/>
          <a:lstStyle/>
          <a:p>
            <a:pPr algn="r" rtl="1"/>
            <a:r>
              <a:rPr lang="ar-JO" b="1" dirty="0" smtClean="0">
                <a:solidFill>
                  <a:schemeClr val="bg1">
                    <a:lumMod val="50000"/>
                  </a:schemeClr>
                </a:solidFill>
              </a:rPr>
              <a:t>أذكر أمثلة لمواد مسموح بإستخدامها في السطوح الخارجية  للجدران والسقوف والأرضيات.</a:t>
            </a:r>
          </a:p>
          <a:p>
            <a:pPr algn="r" rtl="1"/>
            <a:r>
              <a:rPr lang="ar-JO" b="1" dirty="0" smtClean="0">
                <a:solidFill>
                  <a:schemeClr val="bg1">
                    <a:lumMod val="50000"/>
                  </a:schemeClr>
                </a:solidFill>
              </a:rPr>
              <a:t>أذكر أمثلة لمواد غير مسموح بإستخدامها في السطوح الخارجية للجدران والسقوف والأرضيات.</a:t>
            </a:r>
            <a:endParaRPr lang="ar-JO" b="1" dirty="0">
              <a:solidFill>
                <a:schemeClr val="bg1">
                  <a:lumMod val="50000"/>
                </a:schemeClr>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a:xfrm>
            <a:off x="381000" y="1600200"/>
            <a:ext cx="4038600" cy="4525963"/>
          </a:xfrm>
        </p:spPr>
        <p:txBody>
          <a:bodyPr/>
          <a:lstStyle/>
          <a:p>
            <a:pPr>
              <a:buNone/>
            </a:pPr>
            <a:r>
              <a:rPr lang="en-US" b="1" dirty="0" smtClean="0"/>
              <a:t>3.4 Pipes, light fittings, ventilation points and other services do not create surfaces that cannot be cleaned</a:t>
            </a:r>
            <a:r>
              <a:rPr lang="en-US" dirty="0" smtClean="0"/>
              <a:t>. </a:t>
            </a:r>
          </a:p>
          <a:p>
            <a:pPr>
              <a:buNone/>
            </a:pPr>
            <a:endParaRPr lang="ar-JO" dirty="0" smtClean="0"/>
          </a:p>
          <a:p>
            <a:endParaRPr lang="ar-JO" dirty="0"/>
          </a:p>
        </p:txBody>
      </p:sp>
      <p:sp>
        <p:nvSpPr>
          <p:cNvPr id="4" name="Content Placeholder 3"/>
          <p:cNvSpPr>
            <a:spLocks noGrp="1"/>
          </p:cNvSpPr>
          <p:nvPr>
            <p:ph sz="half" idx="2"/>
          </p:nvPr>
        </p:nvSpPr>
        <p:spPr/>
        <p:txBody>
          <a:bodyPr/>
          <a:lstStyle/>
          <a:p>
            <a:pPr algn="r" rtl="1">
              <a:buNone/>
            </a:pPr>
            <a:r>
              <a:rPr lang="ar-JO" b="1" dirty="0" smtClean="0"/>
              <a:t>3.4 </a:t>
            </a:r>
            <a:r>
              <a:rPr lang="ar-JO" sz="3200" b="1" dirty="0" smtClean="0"/>
              <a:t>الأنابيب ووحدات الإنارة ونقاط التهوية وبقية الخدمات ينبغي أن لا تكون سطوحها صعبة التنظيف.</a:t>
            </a:r>
            <a:endParaRPr lang="ar-JO" sz="3200" b="1"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lstStyle/>
          <a:p>
            <a:pPr>
              <a:buNone/>
            </a:pPr>
            <a:r>
              <a:rPr lang="en-US" b="1" dirty="0" smtClean="0"/>
              <a:t>3.5 Floor drains are screened and trapped. </a:t>
            </a:r>
          </a:p>
          <a:p>
            <a:endParaRPr lang="ar-JO" dirty="0"/>
          </a:p>
        </p:txBody>
      </p:sp>
      <p:sp>
        <p:nvSpPr>
          <p:cNvPr id="4" name="Content Placeholder 3"/>
          <p:cNvSpPr>
            <a:spLocks noGrp="1"/>
          </p:cNvSpPr>
          <p:nvPr>
            <p:ph sz="half" idx="2"/>
          </p:nvPr>
        </p:nvSpPr>
        <p:spPr/>
        <p:txBody>
          <a:bodyPr/>
          <a:lstStyle/>
          <a:p>
            <a:pPr algn="r" rtl="1">
              <a:buNone/>
            </a:pPr>
            <a:r>
              <a:rPr lang="ar-JO" b="1" dirty="0" smtClean="0"/>
              <a:t>3.5</a:t>
            </a:r>
            <a:r>
              <a:rPr lang="ar-JO" dirty="0" smtClean="0"/>
              <a:t> </a:t>
            </a:r>
            <a:r>
              <a:rPr lang="ar-JO" sz="3200" b="1" dirty="0" smtClean="0"/>
              <a:t>مصارف المياه العادمة عليها شبكات ومزودة بأكواع خاصة </a:t>
            </a:r>
            <a:r>
              <a:rPr lang="en-US" sz="3200" b="1" dirty="0" smtClean="0"/>
              <a:t>traps</a:t>
            </a:r>
            <a:r>
              <a:rPr lang="ar-JO" sz="3200" b="1" dirty="0" smtClean="0"/>
              <a:t> </a:t>
            </a:r>
            <a:r>
              <a:rPr lang="en-US" sz="3200" b="1" dirty="0" smtClean="0"/>
              <a:t>      </a:t>
            </a:r>
            <a:r>
              <a:rPr lang="ar-JO" sz="3200" b="1" dirty="0" smtClean="0"/>
              <a:t>( تعزلها عن شبكة المجاري).</a:t>
            </a:r>
            <a:endParaRPr lang="ar-JO" sz="3200" b="1"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a:xfrm>
            <a:off x="0" y="1600200"/>
            <a:ext cx="4495800" cy="4525963"/>
          </a:xfrm>
        </p:spPr>
        <p:txBody>
          <a:bodyPr>
            <a:normAutofit fontScale="25000" lnSpcReduction="20000"/>
          </a:bodyPr>
          <a:lstStyle/>
          <a:p>
            <a:pPr>
              <a:buNone/>
            </a:pPr>
            <a:r>
              <a:rPr lang="en-US" sz="9800" b="1" dirty="0" smtClean="0"/>
              <a:t>3.6 Air quality is maintained through dust control, monitoring of pressure differentials between production areas and periodic verification and replacement of air filters.</a:t>
            </a:r>
            <a:endParaRPr lang="ar-JO" sz="9800" b="1" dirty="0" smtClean="0"/>
          </a:p>
          <a:p>
            <a:pPr>
              <a:buNone/>
            </a:pPr>
            <a:r>
              <a:rPr lang="en-US" sz="9800" b="1" dirty="0" smtClean="0"/>
              <a:t> The air handling system is well defined, taking into consideration airflow volume, direction, and velocity. Air handling systems are subject to periodic verification to ensure compliance with their design specifications. Records are kept</a:t>
            </a:r>
            <a:r>
              <a:rPr lang="en-US" sz="9800" dirty="0" smtClean="0"/>
              <a:t>. </a:t>
            </a:r>
          </a:p>
          <a:p>
            <a:pPr>
              <a:buNone/>
            </a:pPr>
            <a:endParaRPr lang="ar-JO" dirty="0"/>
          </a:p>
        </p:txBody>
      </p:sp>
      <p:sp>
        <p:nvSpPr>
          <p:cNvPr id="4" name="Content Placeholder 3"/>
          <p:cNvSpPr>
            <a:spLocks noGrp="1"/>
          </p:cNvSpPr>
          <p:nvPr>
            <p:ph sz="half" idx="2"/>
          </p:nvPr>
        </p:nvSpPr>
        <p:spPr>
          <a:xfrm>
            <a:off x="4648200" y="1600200"/>
            <a:ext cx="4495800" cy="4525963"/>
          </a:xfrm>
        </p:spPr>
        <p:txBody>
          <a:bodyPr>
            <a:noAutofit/>
          </a:bodyPr>
          <a:lstStyle/>
          <a:p>
            <a:pPr algn="r" rtl="1">
              <a:buNone/>
            </a:pPr>
            <a:r>
              <a:rPr lang="ar-JO" b="1" dirty="0" smtClean="0"/>
              <a:t>3.6 يحافظ على جودة الهواء من خلال السيطرة على الغبار وتتم مراقبة فوارق الضغط بين قاعات الإنتاج وتبديل الفلاتر بشكل منتظم والتحقق من كفاءة هذه الفلاتر. يحدد بوضوح مقدار تدفق الهواء وسرعته في نظام مناولة الهواء(جهاز التكييف).</a:t>
            </a:r>
          </a:p>
          <a:p>
            <a:pPr algn="r" rtl="1">
              <a:buNone/>
            </a:pPr>
            <a:r>
              <a:rPr lang="ar-JO" b="1" dirty="0" smtClean="0"/>
              <a:t>تتعرض منظومة مناولة الهواء للتحقق الدوري لضمان مطابقتها للمواصفات المصنعة وفقها.  يتم إعداد السجلات والإحتفاظ بها.  </a:t>
            </a:r>
            <a:endParaRPr lang="ar-JO" b="1"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a:xfrm>
            <a:off x="381000" y="1600200"/>
            <a:ext cx="4038600" cy="4525963"/>
          </a:xfrm>
        </p:spPr>
        <p:txBody>
          <a:bodyPr>
            <a:normAutofit/>
          </a:bodyPr>
          <a:lstStyle/>
          <a:p>
            <a:pPr>
              <a:buNone/>
            </a:pPr>
            <a:r>
              <a:rPr lang="en-US" b="1" dirty="0" smtClean="0"/>
              <a:t>4. Temperature and humidity are controlled to the extent necessary to safeguard materials. </a:t>
            </a:r>
          </a:p>
          <a:p>
            <a:endParaRPr lang="ar-JO" dirty="0"/>
          </a:p>
        </p:txBody>
      </p:sp>
      <p:sp>
        <p:nvSpPr>
          <p:cNvPr id="4" name="Content Placeholder 3"/>
          <p:cNvSpPr>
            <a:spLocks noGrp="1"/>
          </p:cNvSpPr>
          <p:nvPr>
            <p:ph sz="half" idx="2"/>
          </p:nvPr>
        </p:nvSpPr>
        <p:spPr/>
        <p:txBody>
          <a:bodyPr>
            <a:normAutofit/>
          </a:bodyPr>
          <a:lstStyle/>
          <a:p>
            <a:pPr algn="r" rtl="1">
              <a:buNone/>
            </a:pPr>
            <a:r>
              <a:rPr lang="ar-JO" b="1" dirty="0" smtClean="0"/>
              <a:t>4. </a:t>
            </a:r>
            <a:r>
              <a:rPr lang="ar-JO" sz="3200" b="1" dirty="0" smtClean="0"/>
              <a:t>درجات الحرارة والرطوبة مسيطر عليها بحيث تحد من الضرر للمواد.</a:t>
            </a:r>
            <a:endParaRPr lang="ar-JO" sz="3200" b="1"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lstStyle/>
          <a:p>
            <a:pPr>
              <a:buNone/>
            </a:pPr>
            <a:r>
              <a:rPr lang="en-US" b="1" dirty="0" smtClean="0"/>
              <a:t>5. Rest, change, wash-up, and toilet facilities are well separated from production areas and are sufficiently spacious, well ventilated, and of a type that permits good sanitary practices. </a:t>
            </a:r>
          </a:p>
          <a:p>
            <a:pPr>
              <a:buNone/>
            </a:pPr>
            <a:endParaRPr lang="ar-JO" dirty="0"/>
          </a:p>
        </p:txBody>
      </p:sp>
      <p:sp>
        <p:nvSpPr>
          <p:cNvPr id="4" name="Content Placeholder 3"/>
          <p:cNvSpPr>
            <a:spLocks noGrp="1"/>
          </p:cNvSpPr>
          <p:nvPr>
            <p:ph sz="half" idx="2"/>
          </p:nvPr>
        </p:nvSpPr>
        <p:spPr/>
        <p:txBody>
          <a:bodyPr/>
          <a:lstStyle/>
          <a:p>
            <a:pPr algn="r" rtl="1">
              <a:buNone/>
            </a:pPr>
            <a:r>
              <a:rPr lang="ar-JO" b="1" dirty="0" smtClean="0"/>
              <a:t>5. </a:t>
            </a:r>
            <a:r>
              <a:rPr lang="ar-JO" sz="3200" b="1" dirty="0" smtClean="0"/>
              <a:t>الحمامات وغرف الغيار منفصلة تماماً عن قاعات الإنتاج، وهي واسعة ومهوية جيداً وتسمح بممارسات صحية جيدة</a:t>
            </a:r>
            <a:r>
              <a:rPr lang="ar-JO" b="1" dirty="0" smtClean="0"/>
              <a:t>.</a:t>
            </a:r>
            <a:endParaRPr lang="ar-JO" b="1"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normAutofit/>
          </a:bodyPr>
          <a:lstStyle/>
          <a:p>
            <a:pPr>
              <a:buNone/>
            </a:pPr>
            <a:r>
              <a:rPr lang="en-US" b="1" dirty="0" smtClean="0"/>
              <a:t>6. Premises layout is designed to avoid mix-ups and generally optimize the flow of personnel and materials. </a:t>
            </a:r>
          </a:p>
          <a:p>
            <a:pPr>
              <a:buNone/>
            </a:pPr>
            <a:endParaRPr lang="ar-JO" b="1" dirty="0"/>
          </a:p>
        </p:txBody>
      </p:sp>
      <p:sp>
        <p:nvSpPr>
          <p:cNvPr id="4" name="Content Placeholder 3"/>
          <p:cNvSpPr>
            <a:spLocks noGrp="1"/>
          </p:cNvSpPr>
          <p:nvPr>
            <p:ph sz="half" idx="2"/>
          </p:nvPr>
        </p:nvSpPr>
        <p:spPr/>
        <p:txBody>
          <a:bodyPr>
            <a:normAutofit/>
          </a:bodyPr>
          <a:lstStyle/>
          <a:p>
            <a:pPr algn="r" rtl="1">
              <a:buNone/>
            </a:pPr>
            <a:r>
              <a:rPr lang="ar-JO" b="1" dirty="0" smtClean="0"/>
              <a:t>6. </a:t>
            </a:r>
            <a:r>
              <a:rPr lang="ar-JO" sz="3200" b="1" dirty="0" smtClean="0"/>
              <a:t>تصميم المباني ينبغي أن يتم بحيث يُتجنب الإزدحام ويسمح بحركة المواد والأشخاص بيسر.</a:t>
            </a:r>
            <a:endParaRPr lang="ar-JO" sz="3200" b="1"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normAutofit/>
          </a:bodyPr>
          <a:lstStyle/>
          <a:p>
            <a:pPr>
              <a:buNone/>
            </a:pPr>
            <a:r>
              <a:rPr lang="en-US" b="1" dirty="0" smtClean="0"/>
              <a:t>6.1 There is sufficient space for receiving and all production activities. </a:t>
            </a:r>
          </a:p>
          <a:p>
            <a:endParaRPr lang="ar-JO" dirty="0"/>
          </a:p>
        </p:txBody>
      </p:sp>
      <p:sp>
        <p:nvSpPr>
          <p:cNvPr id="4" name="Content Placeholder 3"/>
          <p:cNvSpPr>
            <a:spLocks noGrp="1"/>
          </p:cNvSpPr>
          <p:nvPr>
            <p:ph sz="half" idx="2"/>
          </p:nvPr>
        </p:nvSpPr>
        <p:spPr/>
        <p:txBody>
          <a:bodyPr>
            <a:normAutofit/>
          </a:bodyPr>
          <a:lstStyle/>
          <a:p>
            <a:pPr algn="r" rtl="1">
              <a:buNone/>
            </a:pPr>
            <a:r>
              <a:rPr lang="ar-JO" b="1" dirty="0" smtClean="0"/>
              <a:t>6.1 </a:t>
            </a:r>
            <a:r>
              <a:rPr lang="ar-JO" sz="3200" b="1" dirty="0" smtClean="0"/>
              <a:t>تتوفر مساحات كافية لإستقبال المواد والعمليات الإنتاجية.</a:t>
            </a:r>
            <a:endParaRPr lang="ar-JO" sz="32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المشغل</a:t>
            </a:r>
            <a:endParaRPr lang="ar-JO" b="1" dirty="0"/>
          </a:p>
        </p:txBody>
      </p:sp>
      <p:sp>
        <p:nvSpPr>
          <p:cNvPr id="3" name="Content Placeholder 2"/>
          <p:cNvSpPr>
            <a:spLocks noGrp="1"/>
          </p:cNvSpPr>
          <p:nvPr>
            <p:ph idx="1"/>
          </p:nvPr>
        </p:nvSpPr>
        <p:spPr/>
        <p:txBody>
          <a:bodyPr/>
          <a:lstStyle/>
          <a:p>
            <a:pPr algn="r" rtl="1"/>
            <a:r>
              <a:rPr lang="ar-JO" b="1" dirty="0" smtClean="0"/>
              <a:t>يستخدم في المصانع التي يتم فيها التعامل مع طلبيات كثيرة صغيرة..</a:t>
            </a:r>
          </a:p>
          <a:p>
            <a:pPr algn="r" rtl="1"/>
            <a:r>
              <a:rPr lang="ar-JO" b="1" dirty="0" smtClean="0"/>
              <a:t>.. فتصبح المرونة ضرورة أساسية.</a:t>
            </a:r>
          </a:p>
          <a:p>
            <a:pPr algn="r" rtl="1"/>
            <a:r>
              <a:rPr lang="ar-JO" b="1" dirty="0" smtClean="0"/>
              <a:t>تجمع المكائن ذات الوظائف المتشابهة مع بعض.</a:t>
            </a:r>
          </a:p>
          <a:p>
            <a:pPr algn="r" rtl="1"/>
            <a:r>
              <a:rPr lang="ar-JO" b="1" dirty="0" smtClean="0"/>
              <a:t>بحيث يتم نقل المنتج إلى هذه التجمعات ليتم التعامل معه.</a:t>
            </a:r>
          </a:p>
          <a:p>
            <a:pPr algn="r" rtl="1"/>
            <a:r>
              <a:rPr lang="ar-JO" b="1" dirty="0" smtClean="0"/>
              <a:t>مثال على ذلك الورش المعدنية ..</a:t>
            </a:r>
          </a:p>
          <a:p>
            <a:pPr algn="r" rtl="1"/>
            <a:endParaRPr lang="ar-JO" b="1"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normAutofit/>
          </a:bodyPr>
          <a:lstStyle/>
          <a:p>
            <a:pPr>
              <a:buNone/>
            </a:pPr>
            <a:r>
              <a:rPr lang="en-US" b="1" dirty="0" smtClean="0"/>
              <a:t>6.2 Working spaces allow the orderly and logical placement of equipment (including parts and tools) and materials. </a:t>
            </a:r>
          </a:p>
          <a:p>
            <a:endParaRPr lang="ar-JO" dirty="0"/>
          </a:p>
        </p:txBody>
      </p:sp>
      <p:sp>
        <p:nvSpPr>
          <p:cNvPr id="4" name="Content Placeholder 3"/>
          <p:cNvSpPr>
            <a:spLocks noGrp="1"/>
          </p:cNvSpPr>
          <p:nvPr>
            <p:ph sz="half" idx="2"/>
          </p:nvPr>
        </p:nvSpPr>
        <p:spPr/>
        <p:txBody>
          <a:bodyPr>
            <a:normAutofit/>
          </a:bodyPr>
          <a:lstStyle/>
          <a:p>
            <a:pPr algn="r" rtl="1">
              <a:buNone/>
            </a:pPr>
            <a:r>
              <a:rPr lang="ar-JO" b="1" dirty="0" smtClean="0"/>
              <a:t>6.2 </a:t>
            </a:r>
            <a:r>
              <a:rPr lang="ar-JO" sz="3200" b="1" dirty="0" smtClean="0"/>
              <a:t>مكان العمل يسمح بموضعة</a:t>
            </a:r>
            <a:r>
              <a:rPr lang="en-US" sz="3200" b="1" dirty="0" smtClean="0"/>
              <a:t> </a:t>
            </a:r>
            <a:r>
              <a:rPr lang="ar-JO" sz="3200" b="1" dirty="0" smtClean="0"/>
              <a:t>( ترتيبها )  المعدات والمواد  ( بما في ذلك العدد وقطع الغيار ) بشكل منظم ومنطقي.</a:t>
            </a:r>
            <a:endParaRPr lang="ar-JO" sz="3200" b="1"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normAutofit/>
          </a:bodyPr>
          <a:lstStyle/>
          <a:p>
            <a:pPr>
              <a:buNone/>
            </a:pPr>
            <a:r>
              <a:rPr lang="en-US" b="1" dirty="0" smtClean="0"/>
              <a:t>6.3 Where physical quarantine areas are used, they are well marked, with access restricted to designated personnel. Where electronic quarantine is used, electronic access is restricted to designated personnel. </a:t>
            </a:r>
          </a:p>
          <a:p>
            <a:endParaRPr lang="ar-JO" dirty="0"/>
          </a:p>
        </p:txBody>
      </p:sp>
      <p:sp>
        <p:nvSpPr>
          <p:cNvPr id="4" name="Content Placeholder 3"/>
          <p:cNvSpPr>
            <a:spLocks noGrp="1"/>
          </p:cNvSpPr>
          <p:nvPr>
            <p:ph sz="half" idx="2"/>
          </p:nvPr>
        </p:nvSpPr>
        <p:spPr/>
        <p:txBody>
          <a:bodyPr>
            <a:normAutofit/>
          </a:bodyPr>
          <a:lstStyle/>
          <a:p>
            <a:pPr algn="r" rtl="1">
              <a:buNone/>
            </a:pPr>
            <a:r>
              <a:rPr lang="ar-JO" b="1" dirty="0" smtClean="0"/>
              <a:t>6.3 حيثما يوجد حجر صحي فعلي ينبغي وضع علامات واضحة والسماح بالدخول لأصحاب العلاقة فقط.</a:t>
            </a:r>
          </a:p>
          <a:p>
            <a:pPr algn="r" rtl="1">
              <a:buNone/>
            </a:pPr>
            <a:r>
              <a:rPr lang="ar-JO" b="1" dirty="0" smtClean="0"/>
              <a:t>وحيثما يوجد حجر صحي إلكتروني، يسمح بالدخول إلكترونياً لأصحاب العلاقة فقط. </a:t>
            </a:r>
            <a:endParaRPr lang="ar-JO" b="1"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سؤال</a:t>
            </a:r>
            <a:endParaRPr lang="ar-JO" b="1" dirty="0"/>
          </a:p>
        </p:txBody>
      </p:sp>
      <p:sp>
        <p:nvSpPr>
          <p:cNvPr id="3" name="Content Placeholder 2"/>
          <p:cNvSpPr>
            <a:spLocks noGrp="1"/>
          </p:cNvSpPr>
          <p:nvPr>
            <p:ph idx="1"/>
          </p:nvPr>
        </p:nvSpPr>
        <p:spPr/>
        <p:txBody>
          <a:bodyPr/>
          <a:lstStyle/>
          <a:p>
            <a:pPr algn="r" rtl="1"/>
            <a:r>
              <a:rPr lang="ar-JO" b="1" dirty="0" smtClean="0"/>
              <a:t>ما هو البعد المنطقي في ترتيب معدات الإنتاج؟..</a:t>
            </a:r>
            <a:endParaRPr lang="ar-JO" b="1"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normAutofit/>
          </a:bodyPr>
          <a:lstStyle/>
          <a:p>
            <a:pPr>
              <a:buNone/>
            </a:pPr>
            <a:r>
              <a:rPr lang="en-US" b="1" dirty="0" smtClean="0"/>
              <a:t>6.4 A separate sampling area is provided for raw materials. If sampling is performed in the storage area, it is conducted in such a way as to prevent contamination or cross-contamination. </a:t>
            </a:r>
          </a:p>
          <a:p>
            <a:endParaRPr lang="ar-JO" dirty="0"/>
          </a:p>
        </p:txBody>
      </p:sp>
      <p:sp>
        <p:nvSpPr>
          <p:cNvPr id="4" name="Content Placeholder 3"/>
          <p:cNvSpPr>
            <a:spLocks noGrp="1"/>
          </p:cNvSpPr>
          <p:nvPr>
            <p:ph sz="half" idx="2"/>
          </p:nvPr>
        </p:nvSpPr>
        <p:spPr/>
        <p:txBody>
          <a:bodyPr>
            <a:normAutofit/>
          </a:bodyPr>
          <a:lstStyle/>
          <a:p>
            <a:pPr algn="r" rtl="1">
              <a:buNone/>
            </a:pPr>
            <a:r>
              <a:rPr lang="ar-JO" b="1" dirty="0" smtClean="0"/>
              <a:t>6.4 </a:t>
            </a:r>
            <a:r>
              <a:rPr lang="ar-JO" sz="3200" b="1" dirty="0" smtClean="0"/>
              <a:t>توفير قسم منفصل لأخذ العينات وحفظها للمواد الأولية. إذا تم أخذ العينات في مناطق التخزين فينبغي أن يتم بطريقة تمنع حدوث تلوث أو تلوث متبادل.</a:t>
            </a:r>
            <a:endParaRPr lang="ar-JO" sz="3200" b="1"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lstStyle/>
          <a:p>
            <a:pPr>
              <a:buNone/>
            </a:pPr>
            <a:r>
              <a:rPr lang="en-US" b="1" dirty="0" smtClean="0"/>
              <a:t>6.5 Working areas are well lit. </a:t>
            </a:r>
          </a:p>
          <a:p>
            <a:endParaRPr lang="ar-JO" dirty="0"/>
          </a:p>
        </p:txBody>
      </p:sp>
      <p:sp>
        <p:nvSpPr>
          <p:cNvPr id="4" name="Content Placeholder 3"/>
          <p:cNvSpPr>
            <a:spLocks noGrp="1"/>
          </p:cNvSpPr>
          <p:nvPr>
            <p:ph sz="half" idx="2"/>
          </p:nvPr>
        </p:nvSpPr>
        <p:spPr/>
        <p:txBody>
          <a:bodyPr/>
          <a:lstStyle/>
          <a:p>
            <a:pPr algn="r" rtl="1">
              <a:buNone/>
            </a:pPr>
            <a:r>
              <a:rPr lang="ar-JO" b="1" dirty="0" smtClean="0"/>
              <a:t>6.5</a:t>
            </a:r>
            <a:r>
              <a:rPr lang="ar-JO" dirty="0" smtClean="0"/>
              <a:t> </a:t>
            </a:r>
            <a:r>
              <a:rPr lang="ar-JO" sz="3200" b="1" dirty="0" smtClean="0"/>
              <a:t>أماكن العمل مزودة بإنارة جيدة.</a:t>
            </a:r>
            <a:endParaRPr lang="ar-JO" sz="3200" b="1"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normAutofit fontScale="92500" lnSpcReduction="20000"/>
          </a:bodyPr>
          <a:lstStyle/>
          <a:p>
            <a:pPr>
              <a:buNone/>
            </a:pPr>
            <a:r>
              <a:rPr lang="en-US" b="1" dirty="0" smtClean="0"/>
              <a:t>7. Utilities and support systems [e.g., Heating, Ventilating, and Air Conditioning, dust collection, and supplies of purified water, steam, compressed air, nitrogen, etc.] for buildings in which drugs are fabricated or packaged/</a:t>
            </a:r>
            <a:r>
              <a:rPr lang="en-US" b="1" dirty="0" err="1" smtClean="0"/>
              <a:t>labelled</a:t>
            </a:r>
            <a:r>
              <a:rPr lang="en-US" b="1" dirty="0" smtClean="0"/>
              <a:t> are qualified and are subject to periodic verification</a:t>
            </a:r>
          </a:p>
          <a:p>
            <a:endParaRPr lang="ar-JO" dirty="0"/>
          </a:p>
        </p:txBody>
      </p:sp>
      <p:sp>
        <p:nvSpPr>
          <p:cNvPr id="4" name="Content Placeholder 3"/>
          <p:cNvSpPr>
            <a:spLocks noGrp="1"/>
          </p:cNvSpPr>
          <p:nvPr>
            <p:ph sz="half" idx="2"/>
          </p:nvPr>
        </p:nvSpPr>
        <p:spPr/>
        <p:txBody>
          <a:bodyPr>
            <a:normAutofit fontScale="92500" lnSpcReduction="20000"/>
          </a:bodyPr>
          <a:lstStyle/>
          <a:p>
            <a:pPr algn="r" rtl="1">
              <a:buNone/>
            </a:pPr>
            <a:r>
              <a:rPr lang="ar-JO" b="1" dirty="0" smtClean="0"/>
              <a:t>7. </a:t>
            </a:r>
            <a:r>
              <a:rPr lang="ar-JO" sz="3500" b="1" dirty="0" smtClean="0"/>
              <a:t>جميع المنظومات الخدمية والمساندة ( التكييف والتدفئة والتهوية وجمع الغبار والماء المصفي والبخار والهواء المضغوط والنيتروجين ) الخاصة بقاعات الإنتاج والتغليف وإضافة الليبل ينبغي أن تكون معتمدة وتجرى عليها عمليات تحقق دورية.</a:t>
            </a:r>
            <a:endParaRPr lang="ar-JO" sz="3500" b="1"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normAutofit/>
          </a:bodyPr>
          <a:lstStyle/>
          <a:p>
            <a:pPr>
              <a:buNone/>
            </a:pPr>
            <a:r>
              <a:rPr lang="en-US" b="1" dirty="0" smtClean="0"/>
              <a:t>8. Outlets for liquids and gases used in the production of drugs are clearly identified as to their content. </a:t>
            </a:r>
          </a:p>
          <a:p>
            <a:endParaRPr lang="ar-JO" dirty="0"/>
          </a:p>
        </p:txBody>
      </p:sp>
      <p:sp>
        <p:nvSpPr>
          <p:cNvPr id="4" name="Content Placeholder 3"/>
          <p:cNvSpPr>
            <a:spLocks noGrp="1"/>
          </p:cNvSpPr>
          <p:nvPr>
            <p:ph sz="half" idx="2"/>
          </p:nvPr>
        </p:nvSpPr>
        <p:spPr/>
        <p:txBody>
          <a:bodyPr>
            <a:normAutofit/>
          </a:bodyPr>
          <a:lstStyle/>
          <a:p>
            <a:pPr algn="r" rtl="1">
              <a:buNone/>
            </a:pPr>
            <a:r>
              <a:rPr lang="ar-JO" b="1" dirty="0" smtClean="0"/>
              <a:t>8. </a:t>
            </a:r>
            <a:r>
              <a:rPr lang="ar-JO" sz="3200" b="1" dirty="0" smtClean="0"/>
              <a:t>مخارج السوائل والغازات المستخدمة في الإنتاج ينبغي أن تكون معلمة بحيث تعرف محتوياتها.</a:t>
            </a:r>
            <a:endParaRPr lang="ar-JO" sz="3200" b="1"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lstStyle/>
          <a:p>
            <a:pPr>
              <a:buNone/>
            </a:pPr>
            <a:r>
              <a:rPr lang="en-US" b="1" dirty="0" smtClean="0"/>
              <a:t>9. Premises are maintained in a good state of repair. Repair and maintenance operations do not affect drug quality. </a:t>
            </a:r>
          </a:p>
          <a:p>
            <a:endParaRPr lang="ar-JO" dirty="0"/>
          </a:p>
        </p:txBody>
      </p:sp>
      <p:sp>
        <p:nvSpPr>
          <p:cNvPr id="4" name="Content Placeholder 3"/>
          <p:cNvSpPr>
            <a:spLocks noGrp="1"/>
          </p:cNvSpPr>
          <p:nvPr>
            <p:ph sz="half" idx="2"/>
          </p:nvPr>
        </p:nvSpPr>
        <p:spPr/>
        <p:txBody>
          <a:bodyPr/>
          <a:lstStyle/>
          <a:p>
            <a:pPr algn="r" rtl="1">
              <a:buNone/>
            </a:pPr>
            <a:r>
              <a:rPr lang="ar-JO" b="1" dirty="0" smtClean="0"/>
              <a:t>9. </a:t>
            </a:r>
            <a:r>
              <a:rPr lang="ar-JO" sz="3200" b="1" dirty="0" smtClean="0"/>
              <a:t>المباني مصانة بحالة جيدة.  أعمال الصيانة والتصليح لا تؤثر على جودة المنتجات. </a:t>
            </a:r>
            <a:endParaRPr lang="ar-JO" sz="3200" b="1"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normAutofit fontScale="92500"/>
          </a:bodyPr>
          <a:lstStyle/>
          <a:p>
            <a:pPr>
              <a:buNone/>
            </a:pPr>
            <a:r>
              <a:rPr lang="en-US" b="1" dirty="0" smtClean="0"/>
              <a:t>10. Where necessary, separate rooms are provided and maintained to protect equipment and associated control systems sensitive to vibration, electrical interference, and contact with excessive moisture or other external factors. </a:t>
            </a:r>
          </a:p>
          <a:p>
            <a:endParaRPr lang="ar-JO" dirty="0"/>
          </a:p>
        </p:txBody>
      </p:sp>
      <p:sp>
        <p:nvSpPr>
          <p:cNvPr id="4" name="Content Placeholder 3"/>
          <p:cNvSpPr>
            <a:spLocks noGrp="1"/>
          </p:cNvSpPr>
          <p:nvPr>
            <p:ph sz="half" idx="2"/>
          </p:nvPr>
        </p:nvSpPr>
        <p:spPr/>
        <p:txBody>
          <a:bodyPr>
            <a:normAutofit fontScale="92500"/>
          </a:bodyPr>
          <a:lstStyle/>
          <a:p>
            <a:pPr algn="r" rtl="1">
              <a:buNone/>
            </a:pPr>
            <a:r>
              <a:rPr lang="ar-JO" b="1" dirty="0" smtClean="0"/>
              <a:t>10. </a:t>
            </a:r>
            <a:r>
              <a:rPr lang="ar-JO" sz="3500" b="1" dirty="0" smtClean="0"/>
              <a:t>حيثما يكون ضروري تخصص غرف خاصة لحماية المعدات ونظم السيطرة التابعة لها الحساسة للإهتزازات والتداخلات الكهربائية والرطوبة والعوامل الخارجية الأخرى.</a:t>
            </a:r>
            <a:endParaRPr lang="ar-JO" sz="3500" b="1"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lstStyle/>
          <a:p>
            <a:pPr>
              <a:buNone/>
            </a:pPr>
            <a:r>
              <a:rPr lang="en-US" b="1" dirty="0" smtClean="0"/>
              <a:t>11. Fabricators and packagers must demonstrate that the premises are designed in such a manner that the risk of cross-contamination between products is minimized. </a:t>
            </a:r>
          </a:p>
          <a:p>
            <a:endParaRPr lang="ar-JO" dirty="0"/>
          </a:p>
        </p:txBody>
      </p:sp>
      <p:sp>
        <p:nvSpPr>
          <p:cNvPr id="4" name="Content Placeholder 3"/>
          <p:cNvSpPr>
            <a:spLocks noGrp="1"/>
          </p:cNvSpPr>
          <p:nvPr>
            <p:ph sz="half" idx="2"/>
          </p:nvPr>
        </p:nvSpPr>
        <p:spPr/>
        <p:txBody>
          <a:bodyPr/>
          <a:lstStyle/>
          <a:p>
            <a:pPr algn="r" rtl="1">
              <a:buNone/>
            </a:pPr>
            <a:r>
              <a:rPr lang="ar-JO" b="1" dirty="0" smtClean="0"/>
              <a:t>11. </a:t>
            </a:r>
            <a:r>
              <a:rPr lang="ar-JO" sz="3200" b="1" dirty="0" smtClean="0"/>
              <a:t>العاملين في الإنتاج والتغليف يجب أن يمكنهم تصميم المباني من تقليل مخاطر التلوث المتبادل بين المنتجات.</a:t>
            </a:r>
            <a:endParaRPr lang="ar-JO" sz="32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JO" b="1" dirty="0" smtClean="0"/>
              <a:t>مشغل </a:t>
            </a:r>
            <a:r>
              <a:rPr lang="en-US" b="1" dirty="0" smtClean="0"/>
              <a:t>Job Shop</a:t>
            </a:r>
            <a:endParaRPr lang="ar-JO" b="1" dirty="0"/>
          </a:p>
        </p:txBody>
      </p:sp>
      <p:sp>
        <p:nvSpPr>
          <p:cNvPr id="5" name="Content Placeholder 4"/>
          <p:cNvSpPr>
            <a:spLocks noGrp="1"/>
          </p:cNvSpPr>
          <p:nvPr>
            <p:ph idx="1"/>
          </p:nvPr>
        </p:nvSpPr>
        <p:spPr/>
        <p:txBody>
          <a:bodyPr/>
          <a:lstStyle/>
          <a:p>
            <a:endParaRPr lang="ar-JO"/>
          </a:p>
        </p:txBody>
      </p:sp>
      <p:pic>
        <p:nvPicPr>
          <p:cNvPr id="6" name="Content Placeholder 4" descr="1.png"/>
          <p:cNvPicPr>
            <a:picLocks noChangeAspect="1"/>
          </p:cNvPicPr>
          <p:nvPr/>
        </p:nvPicPr>
        <p:blipFill>
          <a:blip r:embed="rId3" cstate="print"/>
          <a:stretch>
            <a:fillRect/>
          </a:stretch>
        </p:blipFill>
        <p:spPr>
          <a:xfrm>
            <a:off x="1066800" y="1081241"/>
            <a:ext cx="7110799" cy="5776759"/>
          </a:xfrm>
          <a:prstGeom prst="rect">
            <a:avLst/>
          </a:prstGeom>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a:xfrm>
            <a:off x="0" y="1600200"/>
            <a:ext cx="4495800" cy="4525963"/>
          </a:xfrm>
        </p:spPr>
        <p:txBody>
          <a:bodyPr>
            <a:normAutofit lnSpcReduction="10000"/>
          </a:bodyPr>
          <a:lstStyle/>
          <a:p>
            <a:pPr>
              <a:buNone/>
            </a:pPr>
            <a:r>
              <a:rPr lang="en-US" b="1" dirty="0" smtClean="0"/>
              <a:t>11.1 Campaign production can be accepted where, on a product by product basis, proper justification is provided, validation is conducted and rigorous validated controls and monitoring are in place and demonstrate the minimization of any risk of cross-contamination. </a:t>
            </a:r>
          </a:p>
        </p:txBody>
      </p:sp>
      <p:sp>
        <p:nvSpPr>
          <p:cNvPr id="4" name="Content Placeholder 3"/>
          <p:cNvSpPr>
            <a:spLocks noGrp="1"/>
          </p:cNvSpPr>
          <p:nvPr>
            <p:ph sz="half" idx="2"/>
          </p:nvPr>
        </p:nvSpPr>
        <p:spPr/>
        <p:txBody>
          <a:bodyPr>
            <a:normAutofit lnSpcReduction="10000"/>
          </a:bodyPr>
          <a:lstStyle/>
          <a:p>
            <a:pPr algn="r" rtl="1">
              <a:buNone/>
            </a:pPr>
            <a:r>
              <a:rPr lang="ar-JO" b="1" dirty="0" smtClean="0"/>
              <a:t>11.1يمكن قبول الإنتاج الحملوي (!) يمكن على أساس منتج واحد بذات الوقت بوجود أسباب مقنعة مع وجود عمليات تحقق ومتابعة وإشراف لضمان تقليل التلوث المتبادل إلى الحد الأدنى.</a:t>
            </a:r>
          </a:p>
          <a:p>
            <a:pPr algn="r" rtl="1">
              <a:buNone/>
            </a:pPr>
            <a:endParaRPr lang="ar-JO" b="1" dirty="0" smtClean="0"/>
          </a:p>
          <a:p>
            <a:pPr algn="r" rtl="1">
              <a:buNone/>
            </a:pPr>
            <a:r>
              <a:rPr lang="ar-JO" b="1" dirty="0" smtClean="0"/>
              <a:t>[ تعريف على الشريحة التالية ]</a:t>
            </a:r>
            <a:endParaRPr lang="ar-JO" b="1"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75000"/>
                  </a:schemeClr>
                </a:solidFill>
              </a:rPr>
              <a:t>Campaign production</a:t>
            </a:r>
            <a:endParaRPr lang="ar-JO" dirty="0">
              <a:solidFill>
                <a:schemeClr val="accent6">
                  <a:lumMod val="75000"/>
                </a:schemeClr>
              </a:solidFill>
            </a:endParaRPr>
          </a:p>
        </p:txBody>
      </p:sp>
      <p:sp>
        <p:nvSpPr>
          <p:cNvPr id="3" name="Content Placeholder 2"/>
          <p:cNvSpPr>
            <a:spLocks noGrp="1"/>
          </p:cNvSpPr>
          <p:nvPr>
            <p:ph idx="1"/>
          </p:nvPr>
        </p:nvSpPr>
        <p:spPr/>
        <p:txBody>
          <a:bodyPr/>
          <a:lstStyle/>
          <a:p>
            <a:pPr algn="r" rtl="1"/>
            <a:r>
              <a:rPr lang="ar-JO" b="1" dirty="0" smtClean="0"/>
              <a:t>ويسمى أيضاً الإنتاج المتقدم </a:t>
            </a:r>
            <a:r>
              <a:rPr lang="en-US" sz="2800" b="1" dirty="0" smtClean="0">
                <a:solidFill>
                  <a:schemeClr val="bg1">
                    <a:lumMod val="50000"/>
                  </a:schemeClr>
                </a:solidFill>
              </a:rPr>
              <a:t>advanced</a:t>
            </a:r>
            <a:r>
              <a:rPr lang="en-US" b="1" dirty="0" smtClean="0"/>
              <a:t> </a:t>
            </a:r>
            <a:r>
              <a:rPr lang="en-US" sz="2800" b="1" dirty="0" smtClean="0">
                <a:solidFill>
                  <a:schemeClr val="bg1">
                    <a:lumMod val="50000"/>
                  </a:schemeClr>
                </a:solidFill>
              </a:rPr>
              <a:t>manufacturing</a:t>
            </a:r>
            <a:r>
              <a:rPr lang="ar-JO" b="1" dirty="0" smtClean="0"/>
              <a:t> ويعرف بطرق مختلفة وهو نمط إنتاج يستخدم تكنولوجيا حديثة ويعمل على تطوير المنتجات وعمليات الإنتاج.</a:t>
            </a:r>
          </a:p>
          <a:p>
            <a:pPr algn="r" rtl="1"/>
            <a:r>
              <a:rPr lang="ar-JO" b="1" dirty="0" smtClean="0"/>
              <a:t>في الصناعات الدوائية يمكن هذا النمط من إستخدام نفس المعدات لإنتاج مواد مختلفة، وهذا له محاذيرة ويحتاج إلى تخطيط متقدم لضمان كفاءة أداء خط الإنتاج.</a:t>
            </a:r>
            <a:endParaRPr lang="ar-JO" b="1"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lstStyle/>
          <a:p>
            <a:pPr>
              <a:buNone/>
            </a:pPr>
            <a:r>
              <a:rPr lang="en-US" b="1" dirty="0" smtClean="0"/>
              <a:t>11.2 Self-contain facilities are required for: </a:t>
            </a:r>
          </a:p>
          <a:p>
            <a:endParaRPr lang="ar-JO" dirty="0"/>
          </a:p>
        </p:txBody>
      </p:sp>
      <p:sp>
        <p:nvSpPr>
          <p:cNvPr id="4" name="Content Placeholder 3"/>
          <p:cNvSpPr>
            <a:spLocks noGrp="1"/>
          </p:cNvSpPr>
          <p:nvPr>
            <p:ph sz="half" idx="2"/>
          </p:nvPr>
        </p:nvSpPr>
        <p:spPr/>
        <p:txBody>
          <a:bodyPr/>
          <a:lstStyle/>
          <a:p>
            <a:pPr algn="r" rtl="1">
              <a:buNone/>
            </a:pPr>
            <a:r>
              <a:rPr lang="ar-JO" b="1" dirty="0" smtClean="0"/>
              <a:t>11.2 </a:t>
            </a:r>
            <a:r>
              <a:rPr lang="ar-JO" sz="3200" b="1" dirty="0" smtClean="0"/>
              <a:t>يتم تخصيص وحدات إنتاجية مستقلة ( متكاملة في ذاتها ) لبعض المنتجات:</a:t>
            </a:r>
            <a:endParaRPr lang="ar-JO" sz="3200" b="1"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normAutofit/>
          </a:bodyPr>
          <a:lstStyle/>
          <a:p>
            <a:pPr>
              <a:buNone/>
            </a:pPr>
            <a:r>
              <a:rPr lang="en-US" b="1" dirty="0" smtClean="0"/>
              <a:t>11.2.1 certain classes of highly sensitizing drugs such as </a:t>
            </a:r>
            <a:r>
              <a:rPr lang="en-US" b="1" dirty="0" err="1" smtClean="0"/>
              <a:t>penicillins</a:t>
            </a:r>
            <a:r>
              <a:rPr lang="en-US" b="1" dirty="0" smtClean="0"/>
              <a:t> and </a:t>
            </a:r>
            <a:r>
              <a:rPr lang="en-US" b="1" dirty="0" err="1" smtClean="0"/>
              <a:t>cephalosporins</a:t>
            </a:r>
            <a:r>
              <a:rPr lang="en-US" b="1" dirty="0" smtClean="0"/>
              <a:t>. </a:t>
            </a:r>
          </a:p>
          <a:p>
            <a:pPr>
              <a:buNone/>
            </a:pPr>
            <a:endParaRPr lang="ar-JO" dirty="0"/>
          </a:p>
        </p:txBody>
      </p:sp>
      <p:sp>
        <p:nvSpPr>
          <p:cNvPr id="4" name="Content Placeholder 3"/>
          <p:cNvSpPr>
            <a:spLocks noGrp="1"/>
          </p:cNvSpPr>
          <p:nvPr>
            <p:ph sz="half" idx="2"/>
          </p:nvPr>
        </p:nvSpPr>
        <p:spPr/>
        <p:txBody>
          <a:bodyPr>
            <a:normAutofit/>
          </a:bodyPr>
          <a:lstStyle/>
          <a:p>
            <a:pPr algn="r" rtl="1">
              <a:buNone/>
            </a:pPr>
            <a:r>
              <a:rPr lang="ar-JO" b="1" dirty="0" smtClean="0"/>
              <a:t>11.2.1 </a:t>
            </a:r>
            <a:r>
              <a:rPr lang="ar-JO" sz="3200" b="1" dirty="0" smtClean="0"/>
              <a:t>بعض أنواع الأدوية شديدة الحساسية مثل البنسيلين والسيفالوسبورين.</a:t>
            </a:r>
            <a:endParaRPr lang="ar-JO" sz="3200" b="1"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normAutofit/>
          </a:bodyPr>
          <a:lstStyle/>
          <a:p>
            <a:pPr>
              <a:buNone/>
            </a:pPr>
            <a:r>
              <a:rPr lang="en-US" b="1" dirty="0" smtClean="0"/>
              <a:t>11.2.2 other classes of highly potent drugs such as potent steroids, </a:t>
            </a:r>
            <a:r>
              <a:rPr lang="en-US" b="1" dirty="0" err="1" smtClean="0"/>
              <a:t>cytotoxics</a:t>
            </a:r>
            <a:r>
              <a:rPr lang="en-US" b="1" dirty="0" smtClean="0"/>
              <a:t>, or potentially pathogenic drugs</a:t>
            </a:r>
            <a:r>
              <a:rPr lang="ar-JO" b="1" dirty="0" smtClean="0"/>
              <a:t>.</a:t>
            </a:r>
            <a:endParaRPr lang="en-US" b="1" dirty="0" smtClean="0"/>
          </a:p>
          <a:p>
            <a:endParaRPr lang="ar-JO" dirty="0"/>
          </a:p>
        </p:txBody>
      </p:sp>
      <p:sp>
        <p:nvSpPr>
          <p:cNvPr id="4" name="Content Placeholder 3"/>
          <p:cNvSpPr>
            <a:spLocks noGrp="1"/>
          </p:cNvSpPr>
          <p:nvPr>
            <p:ph sz="half" idx="2"/>
          </p:nvPr>
        </p:nvSpPr>
        <p:spPr/>
        <p:txBody>
          <a:bodyPr>
            <a:normAutofit/>
          </a:bodyPr>
          <a:lstStyle/>
          <a:p>
            <a:pPr algn="r" rtl="1">
              <a:buNone/>
            </a:pPr>
            <a:r>
              <a:rPr lang="ar-JO" b="1" dirty="0" smtClean="0"/>
              <a:t>11.2.2 </a:t>
            </a:r>
            <a:r>
              <a:rPr lang="ar-JO" sz="3200" b="1" dirty="0" smtClean="0"/>
              <a:t>بعض أنواع الأدوية شديدة الغعالية، مثل السميات والأدوية السامة للخلايا والأدوية الناقلة للمرض.</a:t>
            </a:r>
            <a:endParaRPr lang="ar-JO" sz="3200" b="1"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normAutofit/>
          </a:bodyPr>
          <a:lstStyle/>
          <a:p>
            <a:pPr>
              <a:buNone/>
            </a:pPr>
            <a:r>
              <a:rPr lang="en-US" b="1" dirty="0" smtClean="0"/>
              <a:t>11.3 For the types of products listed in interpretations 11.2.1 and 11.2.2, external contamination with drug product residues of the final container and primary packaging does not exceed established limits. </a:t>
            </a:r>
          </a:p>
          <a:p>
            <a:endParaRPr lang="ar-JO" dirty="0"/>
          </a:p>
        </p:txBody>
      </p:sp>
      <p:sp>
        <p:nvSpPr>
          <p:cNvPr id="4" name="Content Placeholder 3"/>
          <p:cNvSpPr>
            <a:spLocks noGrp="1"/>
          </p:cNvSpPr>
          <p:nvPr>
            <p:ph sz="half" idx="2"/>
          </p:nvPr>
        </p:nvSpPr>
        <p:spPr/>
        <p:txBody>
          <a:bodyPr>
            <a:normAutofit/>
          </a:bodyPr>
          <a:lstStyle/>
          <a:p>
            <a:pPr algn="r" rtl="1">
              <a:buNone/>
            </a:pPr>
            <a:r>
              <a:rPr lang="ar-JO" sz="3200" b="1" dirty="0" smtClean="0"/>
              <a:t>11.3 ينبغي أن لا يتجاوز مستوى التلوث الخارجي الخاص بأنواع الأدوية المدرجة في 11.2.1 و 11.2.2 حداً مقرراً.</a:t>
            </a:r>
            <a:endParaRPr lang="ar-JO" sz="3200" b="1"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normAutofit/>
          </a:bodyPr>
          <a:lstStyle/>
          <a:p>
            <a:pPr>
              <a:buNone/>
            </a:pPr>
            <a:r>
              <a:rPr lang="en-US" b="1" dirty="0" smtClean="0"/>
              <a:t>11.3.1 Storage in common areas is allowed once the products are enclosed in their immediate final containers and controls are in place to minimize risks of cross-contamination. </a:t>
            </a:r>
          </a:p>
          <a:p>
            <a:endParaRPr lang="ar-JO" dirty="0"/>
          </a:p>
        </p:txBody>
      </p:sp>
      <p:sp>
        <p:nvSpPr>
          <p:cNvPr id="4" name="Content Placeholder 3"/>
          <p:cNvSpPr>
            <a:spLocks noGrp="1"/>
          </p:cNvSpPr>
          <p:nvPr>
            <p:ph sz="half" idx="2"/>
          </p:nvPr>
        </p:nvSpPr>
        <p:spPr/>
        <p:txBody>
          <a:bodyPr>
            <a:normAutofit/>
          </a:bodyPr>
          <a:lstStyle/>
          <a:p>
            <a:pPr algn="r" rtl="1">
              <a:buNone/>
            </a:pPr>
            <a:r>
              <a:rPr lang="ar-JO" b="1" dirty="0" smtClean="0"/>
              <a:t>11.3.1 </a:t>
            </a:r>
            <a:r>
              <a:rPr lang="ar-JO" sz="3200" b="1" dirty="0" smtClean="0"/>
              <a:t>يسمح بتخزين المنتجات في الأماكن العامة بعد تغليفها ووضعها في صناديق الشحن ولصق المعلومات على الصناديق من أجل التقليل من إحتمال التلوث.</a:t>
            </a:r>
            <a:endParaRPr lang="ar-JO" sz="3200" b="1"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إرشادات الممارسة الجيدة</a:t>
            </a:r>
            <a:br>
              <a:rPr lang="ar-JO" b="1" dirty="0" smtClean="0"/>
            </a:br>
            <a:r>
              <a:rPr lang="en-US" b="1" dirty="0" smtClean="0"/>
              <a:t>GMP Guidelines</a:t>
            </a:r>
            <a:endParaRPr lang="ar-JO" dirty="0"/>
          </a:p>
        </p:txBody>
      </p:sp>
      <p:sp>
        <p:nvSpPr>
          <p:cNvPr id="3" name="Content Placeholder 2"/>
          <p:cNvSpPr>
            <a:spLocks noGrp="1"/>
          </p:cNvSpPr>
          <p:nvPr>
            <p:ph sz="half" idx="1"/>
          </p:nvPr>
        </p:nvSpPr>
        <p:spPr/>
        <p:txBody>
          <a:bodyPr/>
          <a:lstStyle/>
          <a:p>
            <a:pPr>
              <a:buNone/>
            </a:pPr>
            <a:r>
              <a:rPr lang="en-US" b="1" dirty="0" smtClean="0"/>
              <a:t>11.4 No production activities of highly toxic non-pharmaceutical materials, such as pesticides and herbicides, are conducted in premises used for the production of drugs.</a:t>
            </a:r>
            <a:endParaRPr lang="ar-JO" dirty="0" smtClean="0"/>
          </a:p>
          <a:p>
            <a:pPr>
              <a:buNone/>
            </a:pPr>
            <a:endParaRPr lang="ar-JO" dirty="0"/>
          </a:p>
        </p:txBody>
      </p:sp>
      <p:sp>
        <p:nvSpPr>
          <p:cNvPr id="4" name="Content Placeholder 3"/>
          <p:cNvSpPr>
            <a:spLocks noGrp="1"/>
          </p:cNvSpPr>
          <p:nvPr>
            <p:ph sz="half" idx="2"/>
          </p:nvPr>
        </p:nvSpPr>
        <p:spPr/>
        <p:txBody>
          <a:bodyPr>
            <a:normAutofit/>
          </a:bodyPr>
          <a:lstStyle/>
          <a:p>
            <a:pPr algn="r" rtl="1">
              <a:buNone/>
            </a:pPr>
            <a:r>
              <a:rPr lang="ar-JO" sz="3200" b="1" dirty="0" smtClean="0"/>
              <a:t>11.4 لا يسمح بالنشاطات الإنتاجية لإنتاج مبيدات حشرية ومبيدات للحشائش الضارة في قاعات إنتاج المنتجات الدوائية.</a:t>
            </a:r>
            <a:endParaRPr lang="ar-JO" sz="3200" b="1"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solidFill>
                  <a:schemeClr val="accent6">
                    <a:lumMod val="75000"/>
                  </a:schemeClr>
                </a:solidFill>
              </a:rPr>
              <a:t>خلاصة</a:t>
            </a:r>
            <a:endParaRPr lang="ar-JO" dirty="0">
              <a:solidFill>
                <a:schemeClr val="accent6">
                  <a:lumMod val="75000"/>
                </a:schemeClr>
              </a:solidFill>
            </a:endParaRPr>
          </a:p>
        </p:txBody>
      </p:sp>
      <p:sp>
        <p:nvSpPr>
          <p:cNvPr id="3" name="Content Placeholder 2"/>
          <p:cNvSpPr>
            <a:spLocks noGrp="1"/>
          </p:cNvSpPr>
          <p:nvPr>
            <p:ph idx="1"/>
          </p:nvPr>
        </p:nvSpPr>
        <p:spPr/>
        <p:txBody>
          <a:bodyPr/>
          <a:lstStyle/>
          <a:p>
            <a:endParaRPr lang="ar-JO"/>
          </a:p>
        </p:txBody>
      </p:sp>
      <p:sp>
        <p:nvSpPr>
          <p:cNvPr id="4" name="Flowchart: Stored Data 3"/>
          <p:cNvSpPr/>
          <p:nvPr/>
        </p:nvSpPr>
        <p:spPr>
          <a:xfrm>
            <a:off x="0" y="1600200"/>
            <a:ext cx="9144000" cy="4572000"/>
          </a:xfrm>
          <a:prstGeom prst="flowChartOnlineStorage">
            <a:avLst/>
          </a:prstGeom>
        </p:spPr>
        <p:style>
          <a:lnRef idx="3">
            <a:schemeClr val="lt1"/>
          </a:lnRef>
          <a:fillRef idx="1003">
            <a:schemeClr val="lt2"/>
          </a:fillRef>
          <a:effectRef idx="1">
            <a:schemeClr val="accent3"/>
          </a:effectRef>
          <a:fontRef idx="minor">
            <a:schemeClr val="lt1"/>
          </a:fontRef>
        </p:style>
        <p:txBody>
          <a:bodyPr rtlCol="0" anchor="ctr"/>
          <a:lstStyle/>
          <a:p>
            <a:pPr algn="r" rtl="1">
              <a:buFont typeface="Wingdings" pitchFamily="2" charset="2"/>
              <a:buChar char="q"/>
            </a:pPr>
            <a:r>
              <a:rPr lang="ar-JO" sz="2800" b="1" dirty="0" smtClean="0">
                <a:solidFill>
                  <a:schemeClr val="accent6">
                    <a:lumMod val="75000"/>
                  </a:schemeClr>
                </a:solidFill>
              </a:rPr>
              <a:t>إدارة المكان تنطبق على محيط وسطح </a:t>
            </a:r>
            <a:r>
              <a:rPr lang="en-US" sz="2800" b="1" dirty="0" smtClean="0">
                <a:solidFill>
                  <a:schemeClr val="accent6">
                    <a:lumMod val="75000"/>
                  </a:schemeClr>
                </a:solidFill>
              </a:rPr>
              <a:t> </a:t>
            </a:r>
            <a:r>
              <a:rPr lang="ar-JO" sz="2800" b="1" dirty="0" smtClean="0">
                <a:solidFill>
                  <a:schemeClr val="accent6">
                    <a:lumMod val="75000"/>
                  </a:schemeClr>
                </a:solidFill>
              </a:rPr>
              <a:t>المباني</a:t>
            </a:r>
            <a:r>
              <a:rPr lang="ar-JO" sz="2800" b="1" dirty="0" smtClean="0">
                <a:solidFill>
                  <a:schemeClr val="accent6">
                    <a:lumMod val="75000"/>
                  </a:schemeClr>
                </a:solidFill>
              </a:rPr>
              <a:t>.</a:t>
            </a:r>
          </a:p>
          <a:p>
            <a:pPr algn="r" rtl="1">
              <a:buFont typeface="Wingdings" pitchFamily="2" charset="2"/>
              <a:buChar char="q"/>
            </a:pPr>
            <a:r>
              <a:rPr lang="ar-JO" sz="2800" b="1" dirty="0" smtClean="0">
                <a:solidFill>
                  <a:schemeClr val="accent6">
                    <a:lumMod val="75000"/>
                  </a:schemeClr>
                </a:solidFill>
              </a:rPr>
              <a:t>مكافحة الآفات تبدأ عند حدود المباني.</a:t>
            </a:r>
          </a:p>
          <a:p>
            <a:pPr algn="r" rtl="1">
              <a:buFont typeface="Wingdings" pitchFamily="2" charset="2"/>
              <a:buChar char="q"/>
            </a:pPr>
            <a:r>
              <a:rPr lang="ar-JO" sz="2800" b="1" dirty="0" smtClean="0">
                <a:solidFill>
                  <a:schemeClr val="accent6">
                    <a:lumMod val="75000"/>
                  </a:schemeClr>
                </a:solidFill>
              </a:rPr>
              <a:t>إدارة المياه تتعلق بالمياه الواردة </a:t>
            </a:r>
            <a:r>
              <a:rPr lang="ar-JO" sz="2800" b="1" dirty="0" smtClean="0">
                <a:solidFill>
                  <a:schemeClr val="accent6">
                    <a:lumMod val="75000"/>
                  </a:schemeClr>
                </a:solidFill>
              </a:rPr>
              <a:t>والمستعملة</a:t>
            </a:r>
            <a:r>
              <a:rPr lang="ar-JO" sz="2800" b="1" dirty="0" smtClean="0">
                <a:solidFill>
                  <a:schemeClr val="accent6">
                    <a:lumMod val="75000"/>
                  </a:schemeClr>
                </a:solidFill>
              </a:rPr>
              <a:t>.</a:t>
            </a:r>
          </a:p>
          <a:p>
            <a:pPr algn="r" rtl="1">
              <a:buFont typeface="Wingdings" pitchFamily="2" charset="2"/>
              <a:buChar char="q"/>
            </a:pPr>
            <a:r>
              <a:rPr lang="ar-JO" sz="2800" b="1" dirty="0" smtClean="0">
                <a:solidFill>
                  <a:schemeClr val="accent6">
                    <a:lumMod val="75000"/>
                  </a:schemeClr>
                </a:solidFill>
              </a:rPr>
              <a:t>الشبابيك مغلقة أو مثبت عليها شبك.</a:t>
            </a:r>
          </a:p>
          <a:p>
            <a:pPr algn="r" rtl="1">
              <a:buFont typeface="Wingdings" pitchFamily="2" charset="2"/>
              <a:buChar char="q"/>
            </a:pPr>
            <a:r>
              <a:rPr lang="ar-JO" sz="2800" b="1" dirty="0" smtClean="0">
                <a:solidFill>
                  <a:schemeClr val="accent6">
                    <a:lumMod val="75000"/>
                  </a:schemeClr>
                </a:solidFill>
              </a:rPr>
              <a:t>الأسطح الداخلية ملساء وسهلة التنظيف.</a:t>
            </a:r>
          </a:p>
          <a:p>
            <a:pPr algn="r" rtl="1">
              <a:buFont typeface="Wingdings" pitchFamily="2" charset="2"/>
              <a:buChar char="q"/>
            </a:pPr>
            <a:r>
              <a:rPr lang="ar-JO" sz="2800" b="1" dirty="0" smtClean="0">
                <a:solidFill>
                  <a:schemeClr val="accent6">
                    <a:lumMod val="75000"/>
                  </a:schemeClr>
                </a:solidFill>
              </a:rPr>
              <a:t>الأسقف والدكتات يسهل الوصول إليها للتنظيف. </a:t>
            </a:r>
            <a:endParaRPr lang="en-US" sz="2800" b="1" dirty="0" smtClean="0">
              <a:solidFill>
                <a:schemeClr val="accent6">
                  <a:lumMod val="75000"/>
                </a:schemeClr>
              </a:solidFill>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a:xfrm>
            <a:off x="381000" y="1447800"/>
            <a:ext cx="8229600" cy="4525963"/>
          </a:xfrm>
        </p:spPr>
        <p:txBody>
          <a:bodyPr>
            <a:noAutofit/>
          </a:bodyPr>
          <a:lstStyle/>
          <a:p>
            <a:pPr algn="r" rtl="1"/>
            <a:r>
              <a:rPr lang="ar-JO" b="1" dirty="0" smtClean="0"/>
              <a:t>المناطق الجافة مصصممة لتبقى جافة.</a:t>
            </a:r>
          </a:p>
          <a:p>
            <a:pPr algn="r" rtl="1"/>
            <a:r>
              <a:rPr lang="ar-JO" b="1" dirty="0" smtClean="0"/>
              <a:t>المصارف</a:t>
            </a:r>
            <a:r>
              <a:rPr lang="en-US" b="1" dirty="0" smtClean="0"/>
              <a:t>drains </a:t>
            </a:r>
            <a:r>
              <a:rPr lang="ar-JO" b="1" dirty="0" smtClean="0"/>
              <a:t> يمكن تنظيفها.</a:t>
            </a:r>
          </a:p>
          <a:p>
            <a:pPr algn="r" rtl="1"/>
            <a:r>
              <a:rPr lang="ar-JO" b="1" dirty="0" smtClean="0"/>
              <a:t>حاملات الكيبلات </a:t>
            </a:r>
            <a:r>
              <a:rPr lang="en-US" b="1" dirty="0" smtClean="0"/>
              <a:t>Cable trays</a:t>
            </a:r>
            <a:r>
              <a:rPr lang="ar-JO" b="1" dirty="0" smtClean="0"/>
              <a:t> تحمل الكوابل ولا تحمل الغبار والأوساخ.</a:t>
            </a:r>
          </a:p>
          <a:p>
            <a:pPr algn="r" rtl="1"/>
            <a:r>
              <a:rPr lang="ar-JO" b="1" dirty="0" smtClean="0"/>
              <a:t>قاتلات الحشرات لها تأثير قوي.</a:t>
            </a:r>
          </a:p>
          <a:p>
            <a:pPr algn="r" rtl="1"/>
            <a:r>
              <a:rPr lang="ar-JO" b="1" dirty="0" smtClean="0"/>
              <a:t>ماء الشرب</a:t>
            </a:r>
            <a:r>
              <a:rPr lang="en-US" b="1" dirty="0" smtClean="0"/>
              <a:t>potable water </a:t>
            </a:r>
            <a:r>
              <a:rPr lang="ar-JO" b="1" dirty="0" smtClean="0"/>
              <a:t> يستخدم في صنع الطعام.</a:t>
            </a:r>
          </a:p>
          <a:p>
            <a:pPr algn="r" rtl="1"/>
            <a:r>
              <a:rPr lang="ar-JO" b="1" dirty="0" smtClean="0"/>
              <a:t>منظومة مناولة الهواء </a:t>
            </a:r>
            <a:r>
              <a:rPr lang="en-US" b="1" dirty="0" smtClean="0"/>
              <a:t>air handling system</a:t>
            </a:r>
            <a:r>
              <a:rPr lang="ar-JO" b="1" dirty="0" smtClean="0"/>
              <a:t> تزود المصنع بالهواء بالجودة المطلوبة.</a:t>
            </a:r>
          </a:p>
          <a:p>
            <a:pPr algn="r" rtl="1"/>
            <a:r>
              <a:rPr lang="ar-JO" b="1" dirty="0" smtClean="0"/>
              <a:t>تقفل الأبواب عندما لا تكون مستخدمة. </a:t>
            </a:r>
            <a:endParaRPr lang="ar-JO"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5"/>
          <p:cNvSpPr>
            <a:spLocks noGrp="1" noChangeArrowheads="1"/>
          </p:cNvSpPr>
          <p:nvPr>
            <p:ph type="title"/>
          </p:nvPr>
        </p:nvSpPr>
        <p:spPr/>
        <p:txBody>
          <a:bodyPr/>
          <a:lstStyle/>
          <a:p>
            <a:r>
              <a:rPr lang="ar-JO" b="1" dirty="0" smtClean="0"/>
              <a:t>خصائص نظام المشاغل</a:t>
            </a:r>
            <a:endParaRPr lang="en-US" b="1" dirty="0"/>
          </a:p>
        </p:txBody>
      </p:sp>
      <p:sp>
        <p:nvSpPr>
          <p:cNvPr id="12294" name="Rectangle 6"/>
          <p:cNvSpPr>
            <a:spLocks noGrp="1" noChangeArrowheads="1"/>
          </p:cNvSpPr>
          <p:nvPr>
            <p:ph idx="1"/>
          </p:nvPr>
        </p:nvSpPr>
        <p:spPr>
          <a:xfrm>
            <a:off x="381000" y="1676400"/>
            <a:ext cx="8229600" cy="4673600"/>
          </a:xfrm>
        </p:spPr>
        <p:txBody>
          <a:bodyPr>
            <a:normAutofit lnSpcReduction="10000"/>
          </a:bodyPr>
          <a:lstStyle/>
          <a:p>
            <a:pPr algn="r" rtl="1">
              <a:lnSpc>
                <a:spcPct val="90000"/>
              </a:lnSpc>
            </a:pPr>
            <a:r>
              <a:rPr lang="ar-JO" b="1" dirty="0" smtClean="0"/>
              <a:t>تستخدم ماكينات ذات إستعمالات عامة </a:t>
            </a:r>
            <a:r>
              <a:rPr lang="en-US" b="1" dirty="0" smtClean="0"/>
              <a:t>General-purpose</a:t>
            </a:r>
            <a:r>
              <a:rPr lang="en-US" dirty="0" smtClean="0"/>
              <a:t> </a:t>
            </a:r>
            <a:r>
              <a:rPr lang="en-US" b="1" dirty="0" smtClean="0"/>
              <a:t>equipment</a:t>
            </a:r>
          </a:p>
          <a:p>
            <a:pPr algn="r" rtl="1">
              <a:lnSpc>
                <a:spcPct val="90000"/>
              </a:lnSpc>
            </a:pPr>
            <a:r>
              <a:rPr lang="ar-JO" b="1" dirty="0" smtClean="0"/>
              <a:t>تغيير المنتجات سريع </a:t>
            </a:r>
            <a:r>
              <a:rPr lang="en-US" b="1" dirty="0" smtClean="0"/>
              <a:t>change over</a:t>
            </a:r>
            <a:endParaRPr lang="ar-JO" b="1" dirty="0" smtClean="0"/>
          </a:p>
          <a:p>
            <a:pPr algn="r" rtl="1">
              <a:lnSpc>
                <a:spcPct val="90000"/>
              </a:lnSpc>
            </a:pPr>
            <a:r>
              <a:rPr lang="ar-JO" b="1" dirty="0" smtClean="0"/>
              <a:t>مناولة المواد بطريقة مرنة</a:t>
            </a:r>
            <a:r>
              <a:rPr lang="en-US" b="1" dirty="0" smtClean="0"/>
              <a:t>material handling </a:t>
            </a:r>
            <a:endParaRPr lang="ar-JO" b="1" dirty="0" smtClean="0"/>
          </a:p>
          <a:p>
            <a:pPr algn="r" rtl="1">
              <a:lnSpc>
                <a:spcPct val="90000"/>
              </a:lnSpc>
            </a:pPr>
            <a:r>
              <a:rPr lang="ar-JO" b="1" dirty="0" smtClean="0"/>
              <a:t>يكتسب المشغلون مهارات عالية</a:t>
            </a:r>
          </a:p>
          <a:p>
            <a:pPr algn="r" rtl="1">
              <a:lnSpc>
                <a:spcPct val="90000"/>
              </a:lnSpc>
            </a:pPr>
            <a:r>
              <a:rPr lang="ar-JO" b="1" dirty="0" smtClean="0"/>
              <a:t>الإشراف الفني ضروري</a:t>
            </a:r>
          </a:p>
          <a:p>
            <a:pPr algn="r" rtl="1">
              <a:lnSpc>
                <a:spcPct val="90000"/>
              </a:lnSpc>
            </a:pPr>
            <a:r>
              <a:rPr lang="ar-JO" b="1" dirty="0" smtClean="0"/>
              <a:t>التخطيط والمتابعة ليس سهلاً</a:t>
            </a:r>
          </a:p>
          <a:p>
            <a:pPr algn="r" rtl="1">
              <a:lnSpc>
                <a:spcPct val="90000"/>
              </a:lnSpc>
            </a:pPr>
            <a:r>
              <a:rPr lang="ar-JO" b="1" dirty="0" smtClean="0"/>
              <a:t>وقت الإنتاج طويل نسبياً</a:t>
            </a:r>
          </a:p>
          <a:p>
            <a:pPr algn="r" rtl="1">
              <a:lnSpc>
                <a:spcPct val="90000"/>
              </a:lnSpc>
            </a:pPr>
            <a:r>
              <a:rPr lang="ar-JO" b="1" dirty="0" smtClean="0"/>
              <a:t>تراكم المنتجات تحت التصنيع كبير</a:t>
            </a:r>
            <a:r>
              <a:rPr lang="en-US" b="1" dirty="0" smtClean="0"/>
              <a:t> </a:t>
            </a:r>
            <a:r>
              <a:rPr lang="en-US" b="1" dirty="0" err="1" smtClean="0"/>
              <a:t>wip</a:t>
            </a:r>
            <a:r>
              <a:rPr lang="en-US" b="1" dirty="0" smtClean="0"/>
              <a:t> inventory </a:t>
            </a:r>
            <a:endParaRPr lang="en-US" b="1"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JO" b="1" dirty="0" smtClean="0"/>
              <a:t>التدفئة والتهوية والتكييف</a:t>
            </a:r>
            <a:r>
              <a:rPr lang="en-US" b="1" dirty="0" smtClean="0"/>
              <a:t/>
            </a:r>
            <a:br>
              <a:rPr lang="en-US" b="1" dirty="0" smtClean="0"/>
            </a:br>
            <a:r>
              <a:rPr lang="en-US" b="1" dirty="0" smtClean="0"/>
              <a:t>HVAC</a:t>
            </a:r>
            <a:endParaRPr lang="ar-JO" b="1" dirty="0"/>
          </a:p>
        </p:txBody>
      </p:sp>
      <p:sp>
        <p:nvSpPr>
          <p:cNvPr id="3" name="Content Placeholder 2"/>
          <p:cNvSpPr>
            <a:spLocks noGrp="1"/>
          </p:cNvSpPr>
          <p:nvPr>
            <p:ph idx="1"/>
          </p:nvPr>
        </p:nvSpPr>
        <p:spPr/>
        <p:txBody>
          <a:bodyPr>
            <a:normAutofit/>
          </a:bodyPr>
          <a:lstStyle/>
          <a:p>
            <a:pPr algn="r" rtl="1"/>
            <a:r>
              <a:rPr lang="ar-JO" b="1" dirty="0" smtClean="0"/>
              <a:t>التأكيد على حماية المنتجات وليس الأشخاص</a:t>
            </a:r>
          </a:p>
          <a:p>
            <a:pPr algn="r" rtl="1"/>
            <a:r>
              <a:rPr lang="ar-JO" b="1" dirty="0" smtClean="0"/>
              <a:t>وهذا يتطلب تهوية إيجابية </a:t>
            </a:r>
            <a:r>
              <a:rPr lang="en-US" b="1" dirty="0" smtClean="0"/>
              <a:t>positive ventilation</a:t>
            </a:r>
            <a:r>
              <a:rPr lang="ar-JO" b="1" dirty="0" smtClean="0"/>
              <a:t> مع سحب هواء </a:t>
            </a:r>
            <a:r>
              <a:rPr lang="en-US" b="1" dirty="0" smtClean="0"/>
              <a:t>local extraction</a:t>
            </a:r>
            <a:r>
              <a:rPr lang="ar-JO" b="1" dirty="0" smtClean="0"/>
              <a:t> محلي.</a:t>
            </a:r>
          </a:p>
          <a:p>
            <a:pPr algn="r" rtl="1"/>
            <a:r>
              <a:rPr lang="ar-JO" b="1" dirty="0" smtClean="0"/>
              <a:t>إهتمام خاص من التلوث من المواد غير المعقمة.</a:t>
            </a:r>
          </a:p>
          <a:p>
            <a:pPr algn="r" rtl="1"/>
            <a:r>
              <a:rPr lang="ar-JO" b="1" dirty="0" smtClean="0"/>
              <a:t>يصمم تدفق الهواء بحيث يدفع في الممرات ويسحب من نهايات قاعات العمل.</a:t>
            </a:r>
          </a:p>
          <a:p>
            <a:pPr algn="r" rtl="1"/>
            <a:r>
              <a:rPr lang="ar-JO" b="1" dirty="0" smtClean="0"/>
              <a:t>الإهتمام بمنع تلوث المنتجات المعقمة من الهواء. </a:t>
            </a:r>
            <a:endParaRPr lang="en-US" b="1" dirty="0" smtClean="0"/>
          </a:p>
          <a:p>
            <a:pPr>
              <a:buNone/>
            </a:pPr>
            <a:endParaRPr lang="ar-JO"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a:xfrm>
            <a:off x="1763713" y="-26988"/>
            <a:ext cx="5562600" cy="1062038"/>
          </a:xfrm>
        </p:spPr>
        <p:txBody>
          <a:bodyPr lIns="90488" tIns="44450" rIns="90488" bIns="44450" anchor="b" anchorCtr="0">
            <a:normAutofit/>
          </a:bodyPr>
          <a:lstStyle/>
          <a:p>
            <a:pPr>
              <a:defRPr/>
            </a:pPr>
            <a:r>
              <a:rPr lang="en-US" sz="4900" b="1" dirty="0" smtClean="0"/>
              <a:t>HVAC</a:t>
            </a:r>
            <a:r>
              <a:rPr lang="en-US" sz="3200" b="1" dirty="0" smtClean="0"/>
              <a:t> </a:t>
            </a:r>
            <a:endParaRPr lang="en-US" sz="3200" b="1" dirty="0" smtClean="0">
              <a:solidFill>
                <a:schemeClr val="hlink"/>
              </a:solidFill>
              <a:latin typeface="Verdana" pitchFamily="34" charset="0"/>
            </a:endParaRPr>
          </a:p>
        </p:txBody>
      </p:sp>
      <p:sp>
        <p:nvSpPr>
          <p:cNvPr id="24579" name="Rectangle 3"/>
          <p:cNvSpPr>
            <a:spLocks noChangeArrowheads="1"/>
          </p:cNvSpPr>
          <p:nvPr/>
        </p:nvSpPr>
        <p:spPr bwMode="auto">
          <a:xfrm>
            <a:off x="838200" y="1196975"/>
            <a:ext cx="7467600" cy="5693866"/>
          </a:xfrm>
          <a:prstGeom prst="rect">
            <a:avLst/>
          </a:prstGeom>
          <a:noFill/>
          <a:ln w="9525">
            <a:noFill/>
            <a:miter lim="800000"/>
            <a:headEnd/>
            <a:tailEnd/>
          </a:ln>
        </p:spPr>
        <p:txBody>
          <a:bodyPr>
            <a:spAutoFit/>
          </a:bodyPr>
          <a:lstStyle/>
          <a:p>
            <a:pPr marL="387350" indent="-387350" defTabSz="320675" eaLnBrk="0" hangingPunct="0">
              <a:lnSpc>
                <a:spcPct val="130000"/>
              </a:lnSpc>
              <a:buFontTx/>
              <a:buChar char="•"/>
            </a:pPr>
            <a:r>
              <a:rPr lang="en-GB" sz="2800" b="1" dirty="0" smtClean="0"/>
              <a:t>Effective ventilation </a:t>
            </a:r>
            <a:r>
              <a:rPr lang="ar-JO" sz="2800" b="1" dirty="0" smtClean="0">
                <a:solidFill>
                  <a:srgbClr val="7030A0"/>
                </a:solidFill>
              </a:rPr>
              <a:t>تهوية</a:t>
            </a:r>
            <a:r>
              <a:rPr lang="ar-JO" sz="2800" b="1" dirty="0" smtClean="0"/>
              <a:t> </a:t>
            </a:r>
            <a:r>
              <a:rPr lang="ar-JO" sz="2800" b="1" dirty="0" smtClean="0">
                <a:solidFill>
                  <a:srgbClr val="7030A0"/>
                </a:solidFill>
              </a:rPr>
              <a:t>فعالة</a:t>
            </a:r>
          </a:p>
          <a:p>
            <a:pPr marL="387350" indent="-387350" defTabSz="320675" eaLnBrk="0" hangingPunct="0">
              <a:lnSpc>
                <a:spcPct val="130000"/>
              </a:lnSpc>
              <a:buFontTx/>
              <a:buChar char="•"/>
            </a:pPr>
            <a:r>
              <a:rPr lang="en-US" sz="2800" b="1" dirty="0" smtClean="0"/>
              <a:t>Co</a:t>
            </a:r>
            <a:r>
              <a:rPr lang="en-GB" sz="2800" b="1" dirty="0" err="1" smtClean="0"/>
              <a:t>ntamination</a:t>
            </a:r>
            <a:r>
              <a:rPr lang="ar-JO" sz="2800" b="1" dirty="0" smtClean="0"/>
              <a:t> </a:t>
            </a:r>
            <a:r>
              <a:rPr lang="ar-JO" sz="2800" b="1" dirty="0" smtClean="0">
                <a:solidFill>
                  <a:srgbClr val="7030A0"/>
                </a:solidFill>
              </a:rPr>
              <a:t>تلوث</a:t>
            </a:r>
            <a:r>
              <a:rPr lang="ar-JO" sz="2800" b="1" dirty="0" smtClean="0"/>
              <a:t> </a:t>
            </a:r>
            <a:endParaRPr lang="en-GB" sz="2800" b="1" dirty="0"/>
          </a:p>
          <a:p>
            <a:pPr marL="387350" indent="-387350" defTabSz="320675" eaLnBrk="0" hangingPunct="0">
              <a:lnSpc>
                <a:spcPct val="130000"/>
              </a:lnSpc>
              <a:buFontTx/>
              <a:buChar char="•"/>
            </a:pPr>
            <a:r>
              <a:rPr lang="en-GB" sz="2800" b="1" dirty="0"/>
              <a:t>Cross-contamination </a:t>
            </a:r>
            <a:r>
              <a:rPr lang="ar-JO" sz="2800" b="1" dirty="0" smtClean="0">
                <a:solidFill>
                  <a:srgbClr val="7030A0"/>
                </a:solidFill>
              </a:rPr>
              <a:t>تلوث</a:t>
            </a:r>
            <a:r>
              <a:rPr lang="ar-JO" sz="2800" b="1" dirty="0" smtClean="0"/>
              <a:t> </a:t>
            </a:r>
            <a:r>
              <a:rPr lang="ar-JO" sz="2800" b="1" dirty="0" smtClean="0">
                <a:solidFill>
                  <a:srgbClr val="7030A0"/>
                </a:solidFill>
              </a:rPr>
              <a:t>متبادل</a:t>
            </a:r>
            <a:r>
              <a:rPr lang="ar-JO" sz="2800" b="1" dirty="0" smtClean="0"/>
              <a:t> </a:t>
            </a:r>
            <a:endParaRPr lang="en-GB" sz="2800" b="1" dirty="0"/>
          </a:p>
          <a:p>
            <a:pPr marL="387350" indent="-387350" defTabSz="320675" eaLnBrk="0" hangingPunct="0">
              <a:lnSpc>
                <a:spcPct val="130000"/>
              </a:lnSpc>
              <a:buFontTx/>
              <a:buChar char="•"/>
            </a:pPr>
            <a:r>
              <a:rPr lang="en-GB" sz="2800" b="1" dirty="0" smtClean="0"/>
              <a:t>Qualification</a:t>
            </a:r>
            <a:r>
              <a:rPr lang="ar-JO" sz="2800" b="1" dirty="0" smtClean="0"/>
              <a:t> </a:t>
            </a:r>
            <a:r>
              <a:rPr lang="ar-JO" sz="2800" b="1" dirty="0" smtClean="0">
                <a:solidFill>
                  <a:srgbClr val="7030A0"/>
                </a:solidFill>
              </a:rPr>
              <a:t>تأهيل</a:t>
            </a:r>
            <a:r>
              <a:rPr lang="ar-JO" sz="2800" b="1" dirty="0" smtClean="0"/>
              <a:t> </a:t>
            </a:r>
          </a:p>
          <a:p>
            <a:pPr marL="387350" indent="-387350" defTabSz="320675" eaLnBrk="0" hangingPunct="0">
              <a:lnSpc>
                <a:spcPct val="130000"/>
              </a:lnSpc>
              <a:buFontTx/>
              <a:buChar char="•"/>
            </a:pPr>
            <a:r>
              <a:rPr lang="en-GB" sz="2800" b="1" dirty="0" smtClean="0"/>
              <a:t>Validation</a:t>
            </a:r>
            <a:r>
              <a:rPr lang="ar-JO" sz="2800" b="1" dirty="0" smtClean="0"/>
              <a:t> </a:t>
            </a:r>
            <a:r>
              <a:rPr lang="ar-JO" sz="2800" b="1" dirty="0" smtClean="0">
                <a:solidFill>
                  <a:srgbClr val="7030A0"/>
                </a:solidFill>
              </a:rPr>
              <a:t>تحقق</a:t>
            </a:r>
            <a:r>
              <a:rPr lang="ar-JO" sz="2800" b="1" dirty="0" smtClean="0"/>
              <a:t> </a:t>
            </a:r>
            <a:endParaRPr lang="en-US" sz="2800" b="1" dirty="0"/>
          </a:p>
          <a:p>
            <a:pPr marL="387350" indent="-387350" defTabSz="320675" eaLnBrk="0" hangingPunct="0">
              <a:lnSpc>
                <a:spcPct val="130000"/>
              </a:lnSpc>
              <a:buFontTx/>
              <a:buChar char="•"/>
            </a:pPr>
            <a:r>
              <a:rPr lang="en-GB" sz="2800" b="1" dirty="0" smtClean="0"/>
              <a:t>Design</a:t>
            </a:r>
            <a:r>
              <a:rPr lang="ar-JO" sz="2800" b="1" dirty="0" smtClean="0"/>
              <a:t> </a:t>
            </a:r>
            <a:r>
              <a:rPr lang="ar-JO" sz="2800" b="1" dirty="0" smtClean="0">
                <a:solidFill>
                  <a:srgbClr val="7030A0"/>
                </a:solidFill>
              </a:rPr>
              <a:t>تصميم</a:t>
            </a:r>
            <a:r>
              <a:rPr lang="ar-JO" sz="2800" b="1" dirty="0" smtClean="0"/>
              <a:t> </a:t>
            </a:r>
            <a:endParaRPr lang="en-GB" sz="2800" b="1" dirty="0"/>
          </a:p>
          <a:p>
            <a:pPr marL="387350" indent="-387350" defTabSz="320675" eaLnBrk="0" hangingPunct="0">
              <a:lnSpc>
                <a:spcPct val="130000"/>
              </a:lnSpc>
              <a:buFontTx/>
              <a:buChar char="•"/>
            </a:pPr>
            <a:r>
              <a:rPr lang="en-GB" sz="2800" b="1" dirty="0" smtClean="0"/>
              <a:t>Installation</a:t>
            </a:r>
            <a:r>
              <a:rPr lang="ar-JO" sz="2800" b="1" dirty="0" smtClean="0"/>
              <a:t> </a:t>
            </a:r>
            <a:r>
              <a:rPr lang="ar-JO" sz="2800" b="1" dirty="0" smtClean="0">
                <a:solidFill>
                  <a:srgbClr val="7030A0"/>
                </a:solidFill>
              </a:rPr>
              <a:t>تركيب</a:t>
            </a:r>
            <a:r>
              <a:rPr lang="ar-JO" sz="2800" b="1" dirty="0" smtClean="0"/>
              <a:t> </a:t>
            </a:r>
            <a:endParaRPr lang="en-GB" sz="2800" b="1" dirty="0"/>
          </a:p>
          <a:p>
            <a:pPr marL="387350" indent="-387350" defTabSz="320675" eaLnBrk="0" hangingPunct="0">
              <a:lnSpc>
                <a:spcPct val="130000"/>
              </a:lnSpc>
              <a:buFontTx/>
              <a:buChar char="•"/>
            </a:pPr>
            <a:r>
              <a:rPr lang="en-GB" sz="2800" b="1" dirty="0" smtClean="0"/>
              <a:t>Operation</a:t>
            </a:r>
            <a:r>
              <a:rPr lang="ar-JO" sz="2800" b="1" dirty="0" smtClean="0"/>
              <a:t> </a:t>
            </a:r>
            <a:r>
              <a:rPr lang="ar-JO" sz="2800" b="1" dirty="0" smtClean="0">
                <a:solidFill>
                  <a:srgbClr val="7030A0"/>
                </a:solidFill>
              </a:rPr>
              <a:t>تشغيل</a:t>
            </a:r>
            <a:r>
              <a:rPr lang="ar-JO" sz="2800" b="1" dirty="0" smtClean="0"/>
              <a:t> </a:t>
            </a:r>
          </a:p>
          <a:p>
            <a:pPr marL="387350" indent="-387350" defTabSz="320675" eaLnBrk="0" hangingPunct="0">
              <a:lnSpc>
                <a:spcPct val="130000"/>
              </a:lnSpc>
              <a:buFontTx/>
              <a:buChar char="•"/>
            </a:pPr>
            <a:r>
              <a:rPr lang="en-US" sz="2800" b="1" dirty="0" err="1" smtClean="0"/>
              <a:t>Maintennance</a:t>
            </a:r>
            <a:r>
              <a:rPr lang="ar-JO" sz="2800" b="1" dirty="0" smtClean="0">
                <a:solidFill>
                  <a:srgbClr val="7030A0"/>
                </a:solidFill>
              </a:rPr>
              <a:t>صيانة</a:t>
            </a:r>
            <a:r>
              <a:rPr lang="ar-JO" sz="2800" b="1" dirty="0" smtClean="0"/>
              <a:t> </a:t>
            </a:r>
            <a:endParaRPr lang="en-GB" sz="2800" b="1" dirty="0"/>
          </a:p>
          <a:p>
            <a:pPr marL="387350" indent="-387350" defTabSz="320675" eaLnBrk="0" hangingPunct="0">
              <a:lnSpc>
                <a:spcPct val="130000"/>
              </a:lnSpc>
              <a:buFontTx/>
              <a:buChar char="•"/>
            </a:pPr>
            <a:r>
              <a:rPr lang="en-GB" sz="2800" b="1" dirty="0" smtClean="0"/>
              <a:t>Performance</a:t>
            </a:r>
            <a:r>
              <a:rPr lang="ar-JO" sz="2800" b="1" dirty="0" smtClean="0"/>
              <a:t> </a:t>
            </a:r>
            <a:r>
              <a:rPr lang="ar-JO" sz="2800" b="1" dirty="0" smtClean="0">
                <a:solidFill>
                  <a:srgbClr val="7030A0"/>
                </a:solidFill>
              </a:rPr>
              <a:t>أداء</a:t>
            </a:r>
            <a:r>
              <a:rPr lang="ar-JO" sz="2800" b="1" dirty="0" smtClean="0"/>
              <a:t> </a:t>
            </a:r>
            <a:endParaRPr lang="en-US" sz="2800" b="1"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p:cNvGraphicFramePr>
            <a:graphicFrameLocks noChangeAspect="1"/>
          </p:cNvGraphicFramePr>
          <p:nvPr/>
        </p:nvGraphicFramePr>
        <p:xfrm>
          <a:off x="684213" y="2420938"/>
          <a:ext cx="7412037" cy="6921500"/>
        </p:xfrm>
        <a:graphic>
          <a:graphicData uri="http://schemas.openxmlformats.org/presentationml/2006/ole">
            <p:oleObj spid="_x0000_s1026" name="Document" r:id="rId4" imgW="8008560" imgH="6897600" progId="Word.Document.8">
              <p:embed/>
            </p:oleObj>
          </a:graphicData>
        </a:graphic>
      </p:graphicFrame>
      <p:sp>
        <p:nvSpPr>
          <p:cNvPr id="2051" name="Rectangle 3"/>
          <p:cNvSpPr>
            <a:spLocks noGrp="1" noChangeArrowheads="1"/>
          </p:cNvSpPr>
          <p:nvPr>
            <p:ph type="body" idx="1"/>
          </p:nvPr>
        </p:nvSpPr>
        <p:spPr>
          <a:xfrm>
            <a:off x="323850" y="1314450"/>
            <a:ext cx="8439150" cy="4419600"/>
          </a:xfrm>
        </p:spPr>
        <p:txBody>
          <a:bodyPr/>
          <a:lstStyle/>
          <a:p>
            <a:pPr algn="ctr" eaLnBrk="1" hangingPunct="1">
              <a:buFont typeface="Wingdings" pitchFamily="2" charset="2"/>
              <a:buNone/>
            </a:pPr>
            <a:r>
              <a:rPr lang="en-GB" altLang="ja-JP" b="1" smtClean="0">
                <a:ea typeface="MS PGothic" pitchFamily="34" charset="-128"/>
              </a:rPr>
              <a:t> </a:t>
            </a:r>
          </a:p>
          <a:p>
            <a:pPr eaLnBrk="1" hangingPunct="1">
              <a:buFont typeface="Wingdings" pitchFamily="2" charset="2"/>
              <a:buNone/>
            </a:pPr>
            <a:endParaRPr lang="en-GB" altLang="ja-JP" sz="2200" smtClean="0">
              <a:ea typeface="MS PGothic" pitchFamily="34" charset="-128"/>
            </a:endParaRPr>
          </a:p>
          <a:p>
            <a:pPr eaLnBrk="1" hangingPunct="1">
              <a:buFont typeface="Wingdings" pitchFamily="2" charset="2"/>
              <a:buNone/>
            </a:pPr>
            <a:r>
              <a:rPr lang="en-GB" altLang="ja-JP" sz="2200" smtClean="0">
                <a:ea typeface="MS PGothic" pitchFamily="34" charset="-128"/>
              </a:rPr>
              <a:t>                                                                                                                               </a:t>
            </a:r>
          </a:p>
          <a:p>
            <a:pPr eaLnBrk="1" hangingPunct="1">
              <a:buFont typeface="Wingdings" pitchFamily="2" charset="2"/>
              <a:buNone/>
            </a:pPr>
            <a:r>
              <a:rPr lang="en-GB" altLang="ja-JP" sz="2200" smtClean="0">
                <a:ea typeface="MS PGothic" pitchFamily="34" charset="-128"/>
              </a:rPr>
              <a:t>                                                                                </a:t>
            </a:r>
          </a:p>
        </p:txBody>
      </p:sp>
      <p:sp>
        <p:nvSpPr>
          <p:cNvPr id="2052" name="Line 5"/>
          <p:cNvSpPr>
            <a:spLocks noChangeShapeType="1"/>
          </p:cNvSpPr>
          <p:nvPr/>
        </p:nvSpPr>
        <p:spPr bwMode="auto">
          <a:xfrm flipH="1">
            <a:off x="1116013" y="3357563"/>
            <a:ext cx="3306762" cy="0"/>
          </a:xfrm>
          <a:prstGeom prst="line">
            <a:avLst/>
          </a:prstGeom>
          <a:noFill/>
          <a:ln w="12700">
            <a:solidFill>
              <a:srgbClr val="FF0000"/>
            </a:solidFill>
            <a:round/>
            <a:headEnd/>
            <a:tailEnd type="triangle" w="med" len="med"/>
          </a:ln>
        </p:spPr>
        <p:txBody>
          <a:bodyPr wrap="none" anchor="ctr"/>
          <a:lstStyle/>
          <a:p>
            <a:endParaRPr lang="ar-JO"/>
          </a:p>
        </p:txBody>
      </p:sp>
      <p:sp>
        <p:nvSpPr>
          <p:cNvPr id="2053" name="Line 6"/>
          <p:cNvSpPr>
            <a:spLocks noChangeShapeType="1"/>
          </p:cNvSpPr>
          <p:nvPr/>
        </p:nvSpPr>
        <p:spPr bwMode="auto">
          <a:xfrm flipV="1">
            <a:off x="2251075" y="3124200"/>
            <a:ext cx="0" cy="228600"/>
          </a:xfrm>
          <a:prstGeom prst="line">
            <a:avLst/>
          </a:prstGeom>
          <a:noFill/>
          <a:ln w="12700">
            <a:solidFill>
              <a:srgbClr val="FF0000"/>
            </a:solidFill>
            <a:round/>
            <a:headEnd/>
            <a:tailEnd type="triangle" w="med" len="med"/>
          </a:ln>
        </p:spPr>
        <p:txBody>
          <a:bodyPr wrap="none" anchor="ctr"/>
          <a:lstStyle/>
          <a:p>
            <a:endParaRPr lang="ar-JO"/>
          </a:p>
        </p:txBody>
      </p:sp>
      <p:sp>
        <p:nvSpPr>
          <p:cNvPr id="2054" name="Line 7"/>
          <p:cNvSpPr>
            <a:spLocks noChangeShapeType="1"/>
          </p:cNvSpPr>
          <p:nvPr/>
        </p:nvSpPr>
        <p:spPr bwMode="auto">
          <a:xfrm flipV="1">
            <a:off x="3635375" y="3141663"/>
            <a:ext cx="0" cy="228600"/>
          </a:xfrm>
          <a:prstGeom prst="line">
            <a:avLst/>
          </a:prstGeom>
          <a:noFill/>
          <a:ln w="12700">
            <a:solidFill>
              <a:srgbClr val="FF0000"/>
            </a:solidFill>
            <a:round/>
            <a:headEnd/>
            <a:tailEnd type="triangle" w="med" len="med"/>
          </a:ln>
        </p:spPr>
        <p:txBody>
          <a:bodyPr wrap="none" anchor="ctr"/>
          <a:lstStyle/>
          <a:p>
            <a:endParaRPr lang="ar-JO"/>
          </a:p>
        </p:txBody>
      </p:sp>
      <p:sp>
        <p:nvSpPr>
          <p:cNvPr id="2055" name="Line 9"/>
          <p:cNvSpPr>
            <a:spLocks noChangeShapeType="1"/>
          </p:cNvSpPr>
          <p:nvPr/>
        </p:nvSpPr>
        <p:spPr bwMode="auto">
          <a:xfrm>
            <a:off x="684213" y="6021388"/>
            <a:ext cx="4502150" cy="0"/>
          </a:xfrm>
          <a:prstGeom prst="line">
            <a:avLst/>
          </a:prstGeom>
          <a:noFill/>
          <a:ln w="38100">
            <a:solidFill>
              <a:srgbClr val="339966"/>
            </a:solidFill>
            <a:prstDash val="lgDash"/>
            <a:round/>
            <a:headEnd type="oval" w="med" len="med"/>
            <a:tailEnd type="diamond" w="med" len="med"/>
          </a:ln>
        </p:spPr>
        <p:txBody>
          <a:bodyPr wrap="none" anchor="ctr"/>
          <a:lstStyle/>
          <a:p>
            <a:endParaRPr lang="ar-JO"/>
          </a:p>
        </p:txBody>
      </p:sp>
      <p:sp>
        <p:nvSpPr>
          <p:cNvPr id="2056" name="Line 10"/>
          <p:cNvSpPr>
            <a:spLocks noChangeShapeType="1"/>
          </p:cNvSpPr>
          <p:nvPr/>
        </p:nvSpPr>
        <p:spPr bwMode="auto">
          <a:xfrm flipV="1">
            <a:off x="5219700" y="5084763"/>
            <a:ext cx="0" cy="914400"/>
          </a:xfrm>
          <a:prstGeom prst="line">
            <a:avLst/>
          </a:prstGeom>
          <a:noFill/>
          <a:ln w="38100">
            <a:solidFill>
              <a:srgbClr val="339966"/>
            </a:solidFill>
            <a:prstDash val="lgDash"/>
            <a:round/>
            <a:headEnd type="oval" w="med" len="med"/>
            <a:tailEnd type="diamond" w="med" len="med"/>
          </a:ln>
        </p:spPr>
        <p:txBody>
          <a:bodyPr wrap="none" anchor="ctr"/>
          <a:lstStyle/>
          <a:p>
            <a:endParaRPr lang="ar-JO"/>
          </a:p>
        </p:txBody>
      </p:sp>
      <p:sp>
        <p:nvSpPr>
          <p:cNvPr id="2057" name="Line 11"/>
          <p:cNvSpPr>
            <a:spLocks noChangeShapeType="1"/>
          </p:cNvSpPr>
          <p:nvPr/>
        </p:nvSpPr>
        <p:spPr bwMode="auto">
          <a:xfrm flipV="1">
            <a:off x="1187450" y="5181600"/>
            <a:ext cx="0" cy="838200"/>
          </a:xfrm>
          <a:prstGeom prst="line">
            <a:avLst/>
          </a:prstGeom>
          <a:noFill/>
          <a:ln w="38100">
            <a:solidFill>
              <a:srgbClr val="339966"/>
            </a:solidFill>
            <a:prstDash val="lgDash"/>
            <a:round/>
            <a:headEnd type="oval" w="med" len="med"/>
            <a:tailEnd type="diamond" w="med" len="med"/>
          </a:ln>
        </p:spPr>
        <p:txBody>
          <a:bodyPr wrap="none" anchor="ctr"/>
          <a:lstStyle/>
          <a:p>
            <a:endParaRPr lang="ar-JO"/>
          </a:p>
        </p:txBody>
      </p:sp>
      <p:sp>
        <p:nvSpPr>
          <p:cNvPr id="2058" name="Line 13"/>
          <p:cNvSpPr>
            <a:spLocks noChangeShapeType="1"/>
          </p:cNvSpPr>
          <p:nvPr/>
        </p:nvSpPr>
        <p:spPr bwMode="auto">
          <a:xfrm>
            <a:off x="5219700" y="5300663"/>
            <a:ext cx="492125" cy="0"/>
          </a:xfrm>
          <a:prstGeom prst="line">
            <a:avLst/>
          </a:prstGeom>
          <a:noFill/>
          <a:ln w="38100">
            <a:solidFill>
              <a:srgbClr val="339966"/>
            </a:solidFill>
            <a:prstDash val="lgDash"/>
            <a:round/>
            <a:headEnd type="oval" w="med" len="med"/>
            <a:tailEnd type="diamond" w="med" len="med"/>
          </a:ln>
        </p:spPr>
        <p:txBody>
          <a:bodyPr wrap="none" anchor="ctr"/>
          <a:lstStyle/>
          <a:p>
            <a:endParaRPr lang="ar-JO"/>
          </a:p>
        </p:txBody>
      </p:sp>
      <p:sp>
        <p:nvSpPr>
          <p:cNvPr id="2059" name="Line 16"/>
          <p:cNvSpPr>
            <a:spLocks noChangeShapeType="1"/>
          </p:cNvSpPr>
          <p:nvPr/>
        </p:nvSpPr>
        <p:spPr bwMode="auto">
          <a:xfrm flipV="1">
            <a:off x="2124075" y="5183188"/>
            <a:ext cx="0" cy="838200"/>
          </a:xfrm>
          <a:prstGeom prst="line">
            <a:avLst/>
          </a:prstGeom>
          <a:noFill/>
          <a:ln w="38100">
            <a:solidFill>
              <a:srgbClr val="339966"/>
            </a:solidFill>
            <a:prstDash val="lgDash"/>
            <a:round/>
            <a:headEnd type="oval" w="med" len="med"/>
            <a:tailEnd type="diamond" w="med" len="med"/>
          </a:ln>
        </p:spPr>
        <p:txBody>
          <a:bodyPr wrap="none" anchor="ctr"/>
          <a:lstStyle/>
          <a:p>
            <a:endParaRPr lang="ar-JO"/>
          </a:p>
        </p:txBody>
      </p:sp>
      <p:sp>
        <p:nvSpPr>
          <p:cNvPr id="2060" name="Line 18"/>
          <p:cNvSpPr>
            <a:spLocks noChangeShapeType="1"/>
          </p:cNvSpPr>
          <p:nvPr/>
        </p:nvSpPr>
        <p:spPr bwMode="auto">
          <a:xfrm>
            <a:off x="4924425" y="3124200"/>
            <a:ext cx="0" cy="838200"/>
          </a:xfrm>
          <a:prstGeom prst="line">
            <a:avLst/>
          </a:prstGeom>
          <a:noFill/>
          <a:ln w="12700">
            <a:solidFill>
              <a:srgbClr val="FF0000"/>
            </a:solidFill>
            <a:round/>
            <a:headEnd/>
            <a:tailEnd/>
          </a:ln>
        </p:spPr>
        <p:txBody>
          <a:bodyPr wrap="none" anchor="ctr"/>
          <a:lstStyle/>
          <a:p>
            <a:endParaRPr lang="ar-JO"/>
          </a:p>
        </p:txBody>
      </p:sp>
      <p:sp>
        <p:nvSpPr>
          <p:cNvPr id="2061" name="Line 19"/>
          <p:cNvSpPr>
            <a:spLocks noChangeShapeType="1"/>
          </p:cNvSpPr>
          <p:nvPr/>
        </p:nvSpPr>
        <p:spPr bwMode="auto">
          <a:xfrm>
            <a:off x="1908175" y="3933825"/>
            <a:ext cx="3025775" cy="0"/>
          </a:xfrm>
          <a:prstGeom prst="line">
            <a:avLst/>
          </a:prstGeom>
          <a:noFill/>
          <a:ln w="12700">
            <a:solidFill>
              <a:srgbClr val="FF0000"/>
            </a:solidFill>
            <a:round/>
            <a:headEnd/>
            <a:tailEnd/>
          </a:ln>
        </p:spPr>
        <p:txBody>
          <a:bodyPr wrap="none" anchor="ctr"/>
          <a:lstStyle/>
          <a:p>
            <a:endParaRPr lang="ar-JO"/>
          </a:p>
        </p:txBody>
      </p:sp>
      <p:sp>
        <p:nvSpPr>
          <p:cNvPr id="2062" name="Line 20"/>
          <p:cNvSpPr>
            <a:spLocks noChangeShapeType="1"/>
          </p:cNvSpPr>
          <p:nvPr/>
        </p:nvSpPr>
        <p:spPr bwMode="auto">
          <a:xfrm>
            <a:off x="1898650" y="3962400"/>
            <a:ext cx="0" cy="381000"/>
          </a:xfrm>
          <a:prstGeom prst="line">
            <a:avLst/>
          </a:prstGeom>
          <a:noFill/>
          <a:ln w="12700">
            <a:solidFill>
              <a:srgbClr val="FF0000"/>
            </a:solidFill>
            <a:round/>
            <a:headEnd/>
            <a:tailEnd type="triangle" w="med" len="med"/>
          </a:ln>
        </p:spPr>
        <p:txBody>
          <a:bodyPr wrap="none" anchor="ctr"/>
          <a:lstStyle/>
          <a:p>
            <a:endParaRPr lang="ar-JO"/>
          </a:p>
        </p:txBody>
      </p:sp>
      <p:sp>
        <p:nvSpPr>
          <p:cNvPr id="2063" name="Line 21"/>
          <p:cNvSpPr>
            <a:spLocks noChangeShapeType="1"/>
          </p:cNvSpPr>
          <p:nvPr/>
        </p:nvSpPr>
        <p:spPr bwMode="auto">
          <a:xfrm>
            <a:off x="3376613" y="3962400"/>
            <a:ext cx="0" cy="381000"/>
          </a:xfrm>
          <a:prstGeom prst="line">
            <a:avLst/>
          </a:prstGeom>
          <a:noFill/>
          <a:ln w="12700">
            <a:solidFill>
              <a:srgbClr val="FF0000"/>
            </a:solidFill>
            <a:round/>
            <a:headEnd/>
            <a:tailEnd type="triangle" w="med" len="med"/>
          </a:ln>
        </p:spPr>
        <p:txBody>
          <a:bodyPr wrap="none" anchor="ctr"/>
          <a:lstStyle/>
          <a:p>
            <a:endParaRPr lang="ar-JO"/>
          </a:p>
        </p:txBody>
      </p:sp>
      <p:sp>
        <p:nvSpPr>
          <p:cNvPr id="2064" name="Line 22"/>
          <p:cNvSpPr>
            <a:spLocks noChangeShapeType="1"/>
          </p:cNvSpPr>
          <p:nvPr/>
        </p:nvSpPr>
        <p:spPr bwMode="auto">
          <a:xfrm>
            <a:off x="4932363" y="3789363"/>
            <a:ext cx="0" cy="381000"/>
          </a:xfrm>
          <a:prstGeom prst="line">
            <a:avLst/>
          </a:prstGeom>
          <a:noFill/>
          <a:ln w="12700">
            <a:solidFill>
              <a:srgbClr val="FF0000"/>
            </a:solidFill>
            <a:round/>
            <a:headEnd/>
            <a:tailEnd type="triangle" w="med" len="med"/>
          </a:ln>
        </p:spPr>
        <p:txBody>
          <a:bodyPr wrap="none" anchor="ctr"/>
          <a:lstStyle/>
          <a:p>
            <a:endParaRPr lang="ar-JO"/>
          </a:p>
        </p:txBody>
      </p:sp>
      <p:sp>
        <p:nvSpPr>
          <p:cNvPr id="2065" name="Line 23"/>
          <p:cNvSpPr>
            <a:spLocks noChangeShapeType="1"/>
          </p:cNvSpPr>
          <p:nvPr/>
        </p:nvSpPr>
        <p:spPr bwMode="auto">
          <a:xfrm>
            <a:off x="5064125" y="3429000"/>
            <a:ext cx="1195388" cy="0"/>
          </a:xfrm>
          <a:prstGeom prst="line">
            <a:avLst/>
          </a:prstGeom>
          <a:noFill/>
          <a:ln w="12700">
            <a:solidFill>
              <a:srgbClr val="FF0000"/>
            </a:solidFill>
            <a:round/>
            <a:headEnd/>
            <a:tailEnd type="triangle" w="med" len="med"/>
          </a:ln>
        </p:spPr>
        <p:txBody>
          <a:bodyPr wrap="none" anchor="ctr"/>
          <a:lstStyle/>
          <a:p>
            <a:endParaRPr lang="ar-JO"/>
          </a:p>
        </p:txBody>
      </p:sp>
      <p:sp>
        <p:nvSpPr>
          <p:cNvPr id="2066" name="Line 24"/>
          <p:cNvSpPr>
            <a:spLocks noChangeShapeType="1"/>
          </p:cNvSpPr>
          <p:nvPr/>
        </p:nvSpPr>
        <p:spPr bwMode="auto">
          <a:xfrm>
            <a:off x="5064125" y="3124200"/>
            <a:ext cx="0" cy="304800"/>
          </a:xfrm>
          <a:prstGeom prst="line">
            <a:avLst/>
          </a:prstGeom>
          <a:noFill/>
          <a:ln w="12700">
            <a:solidFill>
              <a:srgbClr val="FF0000"/>
            </a:solidFill>
            <a:round/>
            <a:headEnd/>
            <a:tailEnd/>
          </a:ln>
        </p:spPr>
        <p:txBody>
          <a:bodyPr wrap="none" anchor="ctr"/>
          <a:lstStyle/>
          <a:p>
            <a:endParaRPr lang="ar-JO"/>
          </a:p>
        </p:txBody>
      </p:sp>
      <p:sp>
        <p:nvSpPr>
          <p:cNvPr id="2067" name="Line 25"/>
          <p:cNvSpPr>
            <a:spLocks noChangeShapeType="1"/>
          </p:cNvSpPr>
          <p:nvPr/>
        </p:nvSpPr>
        <p:spPr bwMode="auto">
          <a:xfrm>
            <a:off x="5364163" y="3429000"/>
            <a:ext cx="0" cy="914400"/>
          </a:xfrm>
          <a:prstGeom prst="line">
            <a:avLst/>
          </a:prstGeom>
          <a:noFill/>
          <a:ln w="12700">
            <a:solidFill>
              <a:srgbClr val="FF0000"/>
            </a:solidFill>
            <a:round/>
            <a:headEnd/>
            <a:tailEnd type="triangle" w="med" len="med"/>
          </a:ln>
        </p:spPr>
        <p:txBody>
          <a:bodyPr wrap="none" anchor="ctr"/>
          <a:lstStyle/>
          <a:p>
            <a:endParaRPr lang="ar-JO"/>
          </a:p>
        </p:txBody>
      </p:sp>
      <p:sp>
        <p:nvSpPr>
          <p:cNvPr id="2068" name="Line 26"/>
          <p:cNvSpPr>
            <a:spLocks noChangeShapeType="1"/>
          </p:cNvSpPr>
          <p:nvPr/>
        </p:nvSpPr>
        <p:spPr bwMode="auto">
          <a:xfrm flipV="1">
            <a:off x="5838825" y="3048000"/>
            <a:ext cx="0" cy="304800"/>
          </a:xfrm>
          <a:prstGeom prst="line">
            <a:avLst/>
          </a:prstGeom>
          <a:noFill/>
          <a:ln w="12700">
            <a:solidFill>
              <a:srgbClr val="FF0000"/>
            </a:solidFill>
            <a:round/>
            <a:headEnd/>
            <a:tailEnd type="triangle" w="med" len="med"/>
          </a:ln>
        </p:spPr>
        <p:txBody>
          <a:bodyPr wrap="none" anchor="ctr"/>
          <a:lstStyle/>
          <a:p>
            <a:endParaRPr lang="ar-JO"/>
          </a:p>
        </p:txBody>
      </p:sp>
      <p:sp>
        <p:nvSpPr>
          <p:cNvPr id="2069" name="Line 28"/>
          <p:cNvSpPr>
            <a:spLocks noChangeShapeType="1"/>
          </p:cNvSpPr>
          <p:nvPr/>
        </p:nvSpPr>
        <p:spPr bwMode="auto">
          <a:xfrm flipV="1">
            <a:off x="3563938" y="5245100"/>
            <a:ext cx="0" cy="762000"/>
          </a:xfrm>
          <a:prstGeom prst="line">
            <a:avLst/>
          </a:prstGeom>
          <a:noFill/>
          <a:ln w="38100">
            <a:solidFill>
              <a:srgbClr val="339966"/>
            </a:solidFill>
            <a:prstDash val="lgDash"/>
            <a:round/>
            <a:headEnd type="oval" w="med" len="med"/>
            <a:tailEnd type="diamond" w="med" len="med"/>
          </a:ln>
        </p:spPr>
        <p:txBody>
          <a:bodyPr wrap="none" anchor="ctr"/>
          <a:lstStyle/>
          <a:p>
            <a:endParaRPr lang="ar-JO"/>
          </a:p>
        </p:txBody>
      </p:sp>
      <p:sp>
        <p:nvSpPr>
          <p:cNvPr id="2070" name="Rectangle 31"/>
          <p:cNvSpPr>
            <a:spLocks noChangeArrowheads="1"/>
          </p:cNvSpPr>
          <p:nvPr/>
        </p:nvSpPr>
        <p:spPr bwMode="auto">
          <a:xfrm>
            <a:off x="7354888" y="3789363"/>
            <a:ext cx="4562475" cy="1190625"/>
          </a:xfrm>
          <a:prstGeom prst="rect">
            <a:avLst/>
          </a:prstGeom>
          <a:noFill/>
          <a:ln w="9525">
            <a:noFill/>
            <a:miter lim="800000"/>
            <a:headEnd/>
            <a:tailEnd/>
          </a:ln>
        </p:spPr>
        <p:txBody>
          <a:bodyPr>
            <a:spAutoFit/>
          </a:bodyPr>
          <a:lstStyle/>
          <a:p>
            <a:r>
              <a:rPr lang="en-GB" altLang="ja-JP">
                <a:solidFill>
                  <a:srgbClr val="FF0000"/>
                </a:solidFill>
                <a:latin typeface="Arial" charset="0"/>
                <a:ea typeface="MS PGothic" pitchFamily="34" charset="-128"/>
              </a:rPr>
              <a:t>Red</a:t>
            </a:r>
            <a:r>
              <a:rPr lang="en-GB" altLang="ja-JP">
                <a:latin typeface="Arial" charset="0"/>
                <a:ea typeface="MS PGothic" pitchFamily="34" charset="-128"/>
              </a:rPr>
              <a:t>: Supply</a:t>
            </a:r>
          </a:p>
          <a:p>
            <a:r>
              <a:rPr lang="en-GB" altLang="ja-JP">
                <a:latin typeface="Arial" charset="0"/>
                <a:ea typeface="MS PGothic" pitchFamily="34" charset="-128"/>
              </a:rPr>
              <a:t>                                                                                                                                </a:t>
            </a:r>
            <a:r>
              <a:rPr lang="en-GB" altLang="ja-JP">
                <a:solidFill>
                  <a:srgbClr val="009900"/>
                </a:solidFill>
                <a:latin typeface="Arial" charset="0"/>
                <a:ea typeface="MS PGothic" pitchFamily="34" charset="-128"/>
              </a:rPr>
              <a:t>Green</a:t>
            </a:r>
            <a:r>
              <a:rPr lang="en-GB" altLang="ja-JP">
                <a:latin typeface="Arial" charset="0"/>
                <a:ea typeface="MS PGothic" pitchFamily="34" charset="-128"/>
              </a:rPr>
              <a:t>: Exhaust</a:t>
            </a:r>
          </a:p>
          <a:p>
            <a:r>
              <a:rPr lang="en-GB" altLang="ja-JP">
                <a:latin typeface="Arial" charset="0"/>
                <a:ea typeface="MS PGothic" pitchFamily="34" charset="-128"/>
              </a:rPr>
              <a:t>                                                                                                                                </a:t>
            </a:r>
            <a:endParaRPr lang="en-US">
              <a:latin typeface="Arial" charset="0"/>
            </a:endParaRPr>
          </a:p>
        </p:txBody>
      </p:sp>
      <p:sp>
        <p:nvSpPr>
          <p:cNvPr id="2071" name="Rectangle 32"/>
          <p:cNvSpPr>
            <a:spLocks noChangeArrowheads="1"/>
          </p:cNvSpPr>
          <p:nvPr/>
        </p:nvSpPr>
        <p:spPr bwMode="auto">
          <a:xfrm>
            <a:off x="755651" y="533400"/>
            <a:ext cx="7854950" cy="769441"/>
          </a:xfrm>
          <a:prstGeom prst="rect">
            <a:avLst/>
          </a:prstGeom>
          <a:noFill/>
          <a:ln w="9525">
            <a:noFill/>
            <a:miter lim="800000"/>
            <a:headEnd/>
            <a:tailEnd/>
          </a:ln>
        </p:spPr>
        <p:txBody>
          <a:bodyPr wrap="square">
            <a:spAutoFit/>
          </a:bodyPr>
          <a:lstStyle/>
          <a:p>
            <a:pPr algn="ctr" rtl="1"/>
            <a:r>
              <a:rPr lang="ar-JO" sz="4400" b="1" dirty="0" smtClean="0">
                <a:latin typeface="Arial" charset="0"/>
                <a:ea typeface="MS PGothic" pitchFamily="34" charset="-128"/>
              </a:rPr>
              <a:t>الهواء الداخل والخارج </a:t>
            </a:r>
            <a:endParaRPr lang="en-US" sz="4400" b="1" dirty="0">
              <a:latin typeface="Arial" charset="0"/>
            </a:endParaRPr>
          </a:p>
        </p:txBody>
      </p:sp>
      <p:sp>
        <p:nvSpPr>
          <p:cNvPr id="2072" name="Line 37"/>
          <p:cNvSpPr>
            <a:spLocks noChangeShapeType="1"/>
          </p:cNvSpPr>
          <p:nvPr/>
        </p:nvSpPr>
        <p:spPr bwMode="auto">
          <a:xfrm flipH="1">
            <a:off x="2916238" y="3357563"/>
            <a:ext cx="0" cy="409575"/>
          </a:xfrm>
          <a:prstGeom prst="line">
            <a:avLst/>
          </a:prstGeom>
          <a:noFill/>
          <a:ln w="12700">
            <a:solidFill>
              <a:srgbClr val="FF0000"/>
            </a:solidFill>
            <a:round/>
            <a:headEnd/>
            <a:tailEnd type="triangle" w="med" len="med"/>
          </a:ln>
        </p:spPr>
        <p:txBody>
          <a:bodyPr wrap="none" anchor="ctr"/>
          <a:lstStyle/>
          <a:p>
            <a:endParaRPr lang="ar-JO"/>
          </a:p>
        </p:txBody>
      </p:sp>
      <p:sp>
        <p:nvSpPr>
          <p:cNvPr id="2073" name="Line 38"/>
          <p:cNvSpPr>
            <a:spLocks noChangeShapeType="1"/>
          </p:cNvSpPr>
          <p:nvPr/>
        </p:nvSpPr>
        <p:spPr bwMode="auto">
          <a:xfrm flipV="1">
            <a:off x="3851275" y="3705225"/>
            <a:ext cx="0" cy="228600"/>
          </a:xfrm>
          <a:prstGeom prst="line">
            <a:avLst/>
          </a:prstGeom>
          <a:noFill/>
          <a:ln w="12700">
            <a:solidFill>
              <a:srgbClr val="FF0000"/>
            </a:solidFill>
            <a:round/>
            <a:headEnd/>
            <a:tailEnd type="triangle" w="med" len="med"/>
          </a:ln>
        </p:spPr>
        <p:txBody>
          <a:bodyPr wrap="none" anchor="ctr"/>
          <a:lstStyle/>
          <a:p>
            <a:endParaRPr lang="ar-JO"/>
          </a:p>
        </p:txBody>
      </p:sp>
      <p:sp>
        <p:nvSpPr>
          <p:cNvPr id="2074" name="Line 39"/>
          <p:cNvSpPr>
            <a:spLocks noChangeShapeType="1"/>
          </p:cNvSpPr>
          <p:nvPr/>
        </p:nvSpPr>
        <p:spPr bwMode="auto">
          <a:xfrm>
            <a:off x="6011863" y="3429000"/>
            <a:ext cx="0" cy="914400"/>
          </a:xfrm>
          <a:prstGeom prst="line">
            <a:avLst/>
          </a:prstGeom>
          <a:noFill/>
          <a:ln w="12700">
            <a:solidFill>
              <a:srgbClr val="FF0000"/>
            </a:solidFill>
            <a:round/>
            <a:headEnd/>
            <a:tailEnd type="triangle" w="med" len="med"/>
          </a:ln>
        </p:spPr>
        <p:txBody>
          <a:bodyPr wrap="none" anchor="ctr"/>
          <a:lstStyle/>
          <a:p>
            <a:endParaRPr lang="ar-JO"/>
          </a:p>
        </p:txBody>
      </p:sp>
      <p:sp>
        <p:nvSpPr>
          <p:cNvPr id="2075" name="Line 40"/>
          <p:cNvSpPr>
            <a:spLocks noChangeShapeType="1"/>
          </p:cNvSpPr>
          <p:nvPr/>
        </p:nvSpPr>
        <p:spPr bwMode="auto">
          <a:xfrm>
            <a:off x="611188" y="3644900"/>
            <a:ext cx="4141787" cy="0"/>
          </a:xfrm>
          <a:prstGeom prst="line">
            <a:avLst/>
          </a:prstGeom>
          <a:noFill/>
          <a:ln w="38100">
            <a:solidFill>
              <a:srgbClr val="339966"/>
            </a:solidFill>
            <a:prstDash val="lgDash"/>
            <a:round/>
            <a:headEnd type="oval" w="med" len="med"/>
            <a:tailEnd type="diamond" w="med" len="med"/>
          </a:ln>
        </p:spPr>
        <p:txBody>
          <a:bodyPr wrap="none" anchor="ctr"/>
          <a:lstStyle/>
          <a:p>
            <a:endParaRPr lang="ar-JO"/>
          </a:p>
        </p:txBody>
      </p:sp>
      <p:sp>
        <p:nvSpPr>
          <p:cNvPr id="2076" name="Line 41"/>
          <p:cNvSpPr>
            <a:spLocks noChangeShapeType="1"/>
          </p:cNvSpPr>
          <p:nvPr/>
        </p:nvSpPr>
        <p:spPr bwMode="auto">
          <a:xfrm flipV="1">
            <a:off x="1979613" y="2781300"/>
            <a:ext cx="0" cy="838200"/>
          </a:xfrm>
          <a:prstGeom prst="line">
            <a:avLst/>
          </a:prstGeom>
          <a:noFill/>
          <a:ln w="38100">
            <a:solidFill>
              <a:srgbClr val="339966"/>
            </a:solidFill>
            <a:prstDash val="lgDash"/>
            <a:round/>
            <a:headEnd type="oval" w="med" len="med"/>
            <a:tailEnd type="diamond" w="med" len="med"/>
          </a:ln>
        </p:spPr>
        <p:txBody>
          <a:bodyPr wrap="none" anchor="ctr"/>
          <a:lstStyle/>
          <a:p>
            <a:endParaRPr lang="ar-JO"/>
          </a:p>
        </p:txBody>
      </p:sp>
      <p:sp>
        <p:nvSpPr>
          <p:cNvPr id="2077" name="Line 42"/>
          <p:cNvSpPr>
            <a:spLocks noChangeShapeType="1"/>
          </p:cNvSpPr>
          <p:nvPr/>
        </p:nvSpPr>
        <p:spPr bwMode="auto">
          <a:xfrm flipV="1">
            <a:off x="4787900" y="2781300"/>
            <a:ext cx="0" cy="838200"/>
          </a:xfrm>
          <a:prstGeom prst="line">
            <a:avLst/>
          </a:prstGeom>
          <a:noFill/>
          <a:ln w="38100">
            <a:solidFill>
              <a:srgbClr val="339966"/>
            </a:solidFill>
            <a:prstDash val="lgDash"/>
            <a:round/>
            <a:headEnd type="oval" w="med" len="med"/>
            <a:tailEnd type="diamond" w="med" len="med"/>
          </a:ln>
        </p:spPr>
        <p:txBody>
          <a:bodyPr wrap="none" anchor="ctr"/>
          <a:lstStyle/>
          <a:p>
            <a:endParaRPr lang="ar-JO"/>
          </a:p>
        </p:txBody>
      </p:sp>
      <p:sp>
        <p:nvSpPr>
          <p:cNvPr id="2078" name="Line 43"/>
          <p:cNvSpPr>
            <a:spLocks noChangeShapeType="1"/>
          </p:cNvSpPr>
          <p:nvPr/>
        </p:nvSpPr>
        <p:spPr bwMode="auto">
          <a:xfrm>
            <a:off x="2195513" y="5734050"/>
            <a:ext cx="492125" cy="0"/>
          </a:xfrm>
          <a:prstGeom prst="line">
            <a:avLst/>
          </a:prstGeom>
          <a:noFill/>
          <a:ln w="38100">
            <a:solidFill>
              <a:srgbClr val="339966"/>
            </a:solidFill>
            <a:prstDash val="lgDash"/>
            <a:round/>
            <a:headEnd type="oval" w="med" len="med"/>
            <a:tailEnd type="diamond" w="med" len="med"/>
          </a:ln>
        </p:spPr>
        <p:txBody>
          <a:bodyPr wrap="none" anchor="ctr"/>
          <a:lstStyle/>
          <a:p>
            <a:endParaRPr lang="ar-JO"/>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a:xfrm>
            <a:off x="0" y="292100"/>
            <a:ext cx="9144000" cy="1384300"/>
          </a:xfrm>
        </p:spPr>
        <p:txBody>
          <a:bodyPr/>
          <a:lstStyle/>
          <a:p>
            <a:pPr eaLnBrk="1" hangingPunct="1">
              <a:defRPr/>
            </a:pPr>
            <a:r>
              <a:rPr lang="ar-JO" sz="3600" b="1" dirty="0" smtClean="0"/>
              <a:t>مشاكل نظام التكييف</a:t>
            </a:r>
            <a:endParaRPr lang="en-US" sz="3600" b="1" dirty="0" smtClean="0"/>
          </a:p>
        </p:txBody>
      </p:sp>
      <p:sp>
        <p:nvSpPr>
          <p:cNvPr id="231427" name="Rectangle 3"/>
          <p:cNvSpPr>
            <a:spLocks noGrp="1" noChangeArrowheads="1"/>
          </p:cNvSpPr>
          <p:nvPr>
            <p:ph type="body" sz="half" idx="1"/>
          </p:nvPr>
        </p:nvSpPr>
        <p:spPr>
          <a:xfrm>
            <a:off x="523875" y="1844675"/>
            <a:ext cx="2895600" cy="4267200"/>
          </a:xfrm>
          <a:ln>
            <a:solidFill>
              <a:schemeClr val="tx1"/>
            </a:solidFill>
          </a:ln>
        </p:spPr>
        <p:txBody>
          <a:bodyPr lIns="90487" tIns="44450" rIns="90487" bIns="44450"/>
          <a:lstStyle/>
          <a:p>
            <a:pPr eaLnBrk="1" hangingPunct="1">
              <a:spcBef>
                <a:spcPct val="0"/>
              </a:spcBef>
              <a:defRPr/>
            </a:pPr>
            <a:r>
              <a:rPr lang="en-US" sz="1800" dirty="0" smtClean="0"/>
              <a:t>Filters</a:t>
            </a:r>
          </a:p>
          <a:p>
            <a:pPr eaLnBrk="1" hangingPunct="1">
              <a:spcBef>
                <a:spcPct val="0"/>
              </a:spcBef>
              <a:buFont typeface="Wingdings" pitchFamily="2" charset="2"/>
              <a:buNone/>
              <a:defRPr/>
            </a:pPr>
            <a:endParaRPr lang="en-US" sz="1800" dirty="0" smtClean="0"/>
          </a:p>
          <a:p>
            <a:pPr eaLnBrk="1" hangingPunct="1">
              <a:spcBef>
                <a:spcPct val="0"/>
              </a:spcBef>
              <a:defRPr/>
            </a:pPr>
            <a:r>
              <a:rPr lang="en-US" sz="1800" dirty="0" smtClean="0"/>
              <a:t>Fan</a:t>
            </a:r>
          </a:p>
          <a:p>
            <a:pPr eaLnBrk="1" hangingPunct="1">
              <a:spcBef>
                <a:spcPct val="0"/>
              </a:spcBef>
              <a:buFont typeface="Wingdings" pitchFamily="2" charset="2"/>
              <a:buNone/>
              <a:defRPr/>
            </a:pPr>
            <a:endParaRPr lang="en-US" sz="1800" dirty="0" smtClean="0"/>
          </a:p>
          <a:p>
            <a:pPr eaLnBrk="1" hangingPunct="1">
              <a:spcBef>
                <a:spcPct val="0"/>
              </a:spcBef>
              <a:defRPr/>
            </a:pPr>
            <a:r>
              <a:rPr lang="en-US" sz="1800" dirty="0" smtClean="0"/>
              <a:t>Flow rate controller</a:t>
            </a:r>
            <a:br>
              <a:rPr lang="en-US" sz="1800" dirty="0" smtClean="0"/>
            </a:br>
            <a:endParaRPr lang="en-US" sz="1800" dirty="0" smtClean="0"/>
          </a:p>
          <a:p>
            <a:pPr eaLnBrk="1" hangingPunct="1">
              <a:spcBef>
                <a:spcPct val="0"/>
              </a:spcBef>
              <a:defRPr/>
            </a:pPr>
            <a:r>
              <a:rPr lang="en-US" sz="1800" dirty="0" smtClean="0"/>
              <a:t>Control damper</a:t>
            </a:r>
            <a:br>
              <a:rPr lang="en-US" sz="1800" dirty="0" smtClean="0"/>
            </a:br>
            <a:endParaRPr lang="en-US" sz="1800" dirty="0" smtClean="0"/>
          </a:p>
          <a:p>
            <a:pPr eaLnBrk="1" hangingPunct="1">
              <a:spcBef>
                <a:spcPct val="0"/>
              </a:spcBef>
              <a:defRPr/>
            </a:pPr>
            <a:r>
              <a:rPr lang="en-US" sz="1800" dirty="0" smtClean="0"/>
              <a:t>Humidifier</a:t>
            </a:r>
            <a:br>
              <a:rPr lang="en-US" sz="1800" dirty="0" smtClean="0"/>
            </a:br>
            <a:endParaRPr lang="en-US" sz="1800" dirty="0" smtClean="0"/>
          </a:p>
          <a:p>
            <a:pPr eaLnBrk="1" hangingPunct="1">
              <a:spcBef>
                <a:spcPct val="0"/>
              </a:spcBef>
              <a:defRPr/>
            </a:pPr>
            <a:r>
              <a:rPr lang="en-US" sz="1800" dirty="0" smtClean="0"/>
              <a:t>Cooling coil</a:t>
            </a:r>
            <a:br>
              <a:rPr lang="en-US" sz="1800" dirty="0" smtClean="0"/>
            </a:br>
            <a:endParaRPr lang="en-US" sz="1800" dirty="0" smtClean="0"/>
          </a:p>
          <a:p>
            <a:pPr eaLnBrk="1" hangingPunct="1">
              <a:spcBef>
                <a:spcPct val="0"/>
              </a:spcBef>
              <a:defRPr/>
            </a:pPr>
            <a:r>
              <a:rPr lang="en-US" sz="1800" dirty="0" smtClean="0"/>
              <a:t>Ducts</a:t>
            </a:r>
          </a:p>
          <a:p>
            <a:pPr eaLnBrk="1" hangingPunct="1">
              <a:defRPr/>
            </a:pPr>
            <a:endParaRPr lang="en-US" sz="1800" dirty="0" smtClean="0">
              <a:solidFill>
                <a:srgbClr val="FFFF00"/>
              </a:solidFill>
            </a:endParaRPr>
          </a:p>
          <a:p>
            <a:pPr eaLnBrk="1" hangingPunct="1">
              <a:defRPr/>
            </a:pPr>
            <a:endParaRPr lang="en-US" sz="2000" dirty="0" smtClean="0">
              <a:solidFill>
                <a:srgbClr val="FFFF00"/>
              </a:solidFill>
            </a:endParaRPr>
          </a:p>
        </p:txBody>
      </p:sp>
      <p:sp>
        <p:nvSpPr>
          <p:cNvPr id="25604" name="Rectangle 4"/>
          <p:cNvSpPr>
            <a:spLocks noChangeArrowheads="1"/>
          </p:cNvSpPr>
          <p:nvPr/>
        </p:nvSpPr>
        <p:spPr bwMode="auto">
          <a:xfrm>
            <a:off x="3419475" y="1844675"/>
            <a:ext cx="5410200" cy="4267200"/>
          </a:xfrm>
          <a:prstGeom prst="rect">
            <a:avLst/>
          </a:prstGeom>
          <a:noFill/>
          <a:ln w="9525">
            <a:solidFill>
              <a:schemeClr val="tx1"/>
            </a:solidFill>
            <a:miter lim="800000"/>
            <a:headEnd/>
            <a:tailEnd/>
          </a:ln>
        </p:spPr>
        <p:txBody>
          <a:bodyPr lIns="90487" tIns="44450" rIns="90487" bIns="44450"/>
          <a:lstStyle/>
          <a:p>
            <a:pPr>
              <a:buSzPct val="85000"/>
              <a:buFontTx/>
              <a:buBlip>
                <a:blip r:embed="rId2"/>
              </a:buBlip>
            </a:pPr>
            <a:r>
              <a:rPr lang="en-US" dirty="0">
                <a:solidFill>
                  <a:srgbClr val="FFFF00"/>
                </a:solidFill>
              </a:rPr>
              <a:t> </a:t>
            </a:r>
            <a:r>
              <a:rPr lang="en-GB" dirty="0"/>
              <a:t>Incorrect retention rate/leaking/badly </a:t>
            </a:r>
            <a:r>
              <a:rPr lang="en-GB" dirty="0" smtClean="0"/>
              <a:t>installed</a:t>
            </a:r>
            <a:endParaRPr lang="ar-JO" dirty="0" smtClean="0"/>
          </a:p>
          <a:p>
            <a:pPr>
              <a:buSzPct val="85000"/>
            </a:pPr>
            <a:endParaRPr lang="en-GB" dirty="0"/>
          </a:p>
          <a:p>
            <a:pPr>
              <a:buSzPct val="85000"/>
              <a:buFontTx/>
              <a:buBlip>
                <a:blip r:embed="rId2"/>
              </a:buBlip>
            </a:pPr>
            <a:r>
              <a:rPr lang="en-US" dirty="0"/>
              <a:t> Low air flow ® loss of pressure cascade</a:t>
            </a:r>
          </a:p>
          <a:p>
            <a:pPr>
              <a:buSzPct val="85000"/>
            </a:pPr>
            <a:endParaRPr lang="en-US" dirty="0"/>
          </a:p>
          <a:p>
            <a:pPr>
              <a:buSzPct val="85000"/>
              <a:buFontTx/>
              <a:buBlip>
                <a:blip r:embed="rId2"/>
              </a:buBlip>
            </a:pPr>
            <a:r>
              <a:rPr lang="en-US" dirty="0"/>
              <a:t> Blocked ® poor pressure cascade ® cross-contamination</a:t>
            </a:r>
          </a:p>
          <a:p>
            <a:pPr>
              <a:buSzPct val="85000"/>
              <a:buFontTx/>
              <a:buBlip>
                <a:blip r:embed="rId2"/>
              </a:buBlip>
            </a:pPr>
            <a:r>
              <a:rPr lang="en-US" dirty="0"/>
              <a:t> Poorly adjusted, bad pressure differential </a:t>
            </a:r>
            <a:r>
              <a:rPr lang="en-US" dirty="0" smtClean="0"/>
              <a:t>system</a:t>
            </a:r>
            <a:endParaRPr lang="ar-JO" dirty="0" smtClean="0"/>
          </a:p>
          <a:p>
            <a:pPr>
              <a:buSzPct val="85000"/>
            </a:pPr>
            <a:endParaRPr lang="en-US" dirty="0"/>
          </a:p>
          <a:p>
            <a:pPr>
              <a:buSzPct val="85000"/>
              <a:buFontTx/>
              <a:buBlip>
                <a:blip r:embed="rId2"/>
              </a:buBlip>
            </a:pPr>
            <a:r>
              <a:rPr lang="en-US" dirty="0"/>
              <a:t> Bad water/steam quality/poor drainage/ </a:t>
            </a:r>
            <a:br>
              <a:rPr lang="en-US" dirty="0"/>
            </a:br>
            <a:endParaRPr lang="en-US" dirty="0"/>
          </a:p>
          <a:p>
            <a:pPr>
              <a:buSzPct val="85000"/>
              <a:buFontTx/>
              <a:buBlip>
                <a:blip r:embed="rId2"/>
              </a:buBlip>
            </a:pPr>
            <a:r>
              <a:rPr lang="en-US" dirty="0"/>
              <a:t> No elimination of condensed water/poor drainage/stagnating </a:t>
            </a:r>
            <a:r>
              <a:rPr lang="en-US" dirty="0" smtClean="0"/>
              <a:t>water</a:t>
            </a:r>
          </a:p>
          <a:p>
            <a:pPr>
              <a:buSzPct val="85000"/>
              <a:buFontTx/>
              <a:buBlip>
                <a:blip r:embed="rId2"/>
              </a:buBlip>
            </a:pPr>
            <a:r>
              <a:rPr lang="en-GB" dirty="0" smtClean="0"/>
              <a:t>Inappropriate material/internal insulation</a:t>
            </a:r>
          </a:p>
          <a:p>
            <a:pPr>
              <a:buSzPct val="85000"/>
              <a:buFontTx/>
              <a:buBlip>
                <a:blip r:embed="rId2"/>
              </a:buBlip>
            </a:pPr>
            <a:r>
              <a:rPr lang="en-GB" dirty="0" smtClean="0"/>
              <a:t>Leaking</a:t>
            </a:r>
            <a:r>
              <a:rPr lang="en-ZA" dirty="0" smtClean="0"/>
              <a:t>  </a:t>
            </a:r>
            <a:r>
              <a:rPr lang="en-ZA" dirty="0"/>
              <a:t>ducts</a:t>
            </a:r>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Equipment</a:t>
            </a:r>
            <a:endParaRPr lang="ar-JO" dirty="0"/>
          </a:p>
        </p:txBody>
      </p:sp>
      <p:sp>
        <p:nvSpPr>
          <p:cNvPr id="3" name="Content Placeholder 2"/>
          <p:cNvSpPr>
            <a:spLocks noGrp="1"/>
          </p:cNvSpPr>
          <p:nvPr>
            <p:ph idx="1"/>
          </p:nvPr>
        </p:nvSpPr>
        <p:spPr/>
        <p:txBody>
          <a:bodyPr>
            <a:normAutofit fontScale="70000" lnSpcReduction="20000"/>
          </a:bodyPr>
          <a:lstStyle/>
          <a:p>
            <a:r>
              <a:rPr lang="en-US" b="1" dirty="0" smtClean="0"/>
              <a:t>The equipment with which a lot or batch of a drug is fabricated, packaged/</a:t>
            </a:r>
            <a:r>
              <a:rPr lang="en-US" b="1" dirty="0" err="1" smtClean="0"/>
              <a:t>labelled</a:t>
            </a:r>
            <a:r>
              <a:rPr lang="en-US" b="1" dirty="0" smtClean="0"/>
              <a:t> or tested shall be designed, constructed, maintained, operated, and arranged in a manner that </a:t>
            </a:r>
            <a:endParaRPr lang="ar-JO" b="1" dirty="0" smtClean="0"/>
          </a:p>
          <a:p>
            <a:pPr>
              <a:buNone/>
            </a:pPr>
            <a:r>
              <a:rPr lang="en-US" b="1" dirty="0" smtClean="0"/>
              <a:t>(a) permits the effective cleaning of its surfaces; </a:t>
            </a:r>
          </a:p>
          <a:p>
            <a:pPr>
              <a:buNone/>
            </a:pPr>
            <a:r>
              <a:rPr lang="en-US" b="1" dirty="0" smtClean="0"/>
              <a:t>(b) prevents the contamination of the drug and the addition of extraneous material to the drug; and </a:t>
            </a:r>
          </a:p>
          <a:p>
            <a:pPr>
              <a:buNone/>
            </a:pPr>
            <a:r>
              <a:rPr lang="en-US" b="1" dirty="0" smtClean="0"/>
              <a:t>(c) permits it to function in accordance with its intended use.</a:t>
            </a:r>
            <a:r>
              <a:rPr lang="en-US" i="1" dirty="0" smtClean="0"/>
              <a:t> </a:t>
            </a:r>
            <a:endParaRPr lang="ar-JO" i="1" dirty="0" smtClean="0"/>
          </a:p>
          <a:p>
            <a:pPr algn="r" rtl="1"/>
            <a:r>
              <a:rPr lang="ar-JO" sz="4000" b="1" dirty="0" smtClean="0"/>
              <a:t>ينبغي أن تصمم المعدات المستخدمة في التصنيع والتغليف وتصنع وتصان وتشغل وترتب بطريقة:</a:t>
            </a:r>
          </a:p>
          <a:p>
            <a:pPr marL="857250" indent="-857250" algn="r" rtl="1">
              <a:buFont typeface="+mj-lt"/>
              <a:buAutoNum type="romanLcPeriod"/>
            </a:pPr>
            <a:r>
              <a:rPr lang="ar-JO" sz="4000" b="1" dirty="0" smtClean="0"/>
              <a:t>تسمح بتنظيفها بفعالية.</a:t>
            </a:r>
          </a:p>
          <a:p>
            <a:pPr marL="857250" indent="-857250" algn="r" rtl="1">
              <a:buFont typeface="+mj-lt"/>
              <a:buAutoNum type="romanLcPeriod"/>
            </a:pPr>
            <a:r>
              <a:rPr lang="ar-JO" sz="4000" b="1" dirty="0" smtClean="0"/>
              <a:t>تمنع تلويث المنتجات الدوائية وتمنع إضافة مواد غريبة لها.</a:t>
            </a:r>
          </a:p>
          <a:p>
            <a:pPr marL="857250" indent="-857250" algn="r" rtl="1">
              <a:buFont typeface="+mj-lt"/>
              <a:buAutoNum type="romanLcPeriod"/>
            </a:pPr>
            <a:r>
              <a:rPr lang="ar-JO" sz="4000" b="1" dirty="0" smtClean="0"/>
              <a:t>تمكنها من أن تعمل حسب الغاية المقررة لها.</a:t>
            </a:r>
            <a:endParaRPr lang="en-US" sz="4000" b="1" dirty="0" smtClean="0"/>
          </a:p>
          <a:p>
            <a:pPr algn="r" rtl="1">
              <a:buNone/>
            </a:pPr>
            <a:endParaRPr lang="ar-JO" sz="4000" i="1" dirty="0" smtClean="0"/>
          </a:p>
          <a:p>
            <a:pPr>
              <a:buNone/>
            </a:pPr>
            <a:endParaRPr lang="en-US" i="1" dirty="0" smtClean="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b="1" dirty="0" smtClean="0"/>
              <a:t>خطر التلوث</a:t>
            </a:r>
            <a:endParaRPr lang="ar-JO" b="1" dirty="0"/>
          </a:p>
        </p:txBody>
      </p:sp>
      <p:sp>
        <p:nvSpPr>
          <p:cNvPr id="3" name="Content Placeholder 2"/>
          <p:cNvSpPr>
            <a:spLocks noGrp="1"/>
          </p:cNvSpPr>
          <p:nvPr>
            <p:ph idx="1"/>
          </p:nvPr>
        </p:nvSpPr>
        <p:spPr>
          <a:xfrm>
            <a:off x="457200" y="1600200"/>
            <a:ext cx="8229600" cy="5257800"/>
          </a:xfrm>
        </p:spPr>
        <p:txBody>
          <a:bodyPr>
            <a:normAutofit fontScale="55000" lnSpcReduction="20000"/>
          </a:bodyPr>
          <a:lstStyle/>
          <a:p>
            <a:r>
              <a:rPr lang="en-US" sz="4500" b="1" dirty="0" smtClean="0"/>
              <a:t>The purpose of these requirements is to prevent the contamination of drugs:</a:t>
            </a:r>
          </a:p>
          <a:p>
            <a:pPr>
              <a:buFont typeface="Wingdings" pitchFamily="2" charset="2"/>
              <a:buChar char="ü"/>
            </a:pPr>
            <a:r>
              <a:rPr lang="en-US" sz="4500" b="1" dirty="0" smtClean="0"/>
              <a:t>By other drugs, </a:t>
            </a:r>
          </a:p>
          <a:p>
            <a:pPr>
              <a:buFont typeface="Wingdings" pitchFamily="2" charset="2"/>
              <a:buChar char="ü"/>
            </a:pPr>
            <a:r>
              <a:rPr lang="en-US" sz="4500" b="1" dirty="0" smtClean="0"/>
              <a:t>by dust,  </a:t>
            </a:r>
          </a:p>
          <a:p>
            <a:pPr>
              <a:buFont typeface="Wingdings" pitchFamily="2" charset="2"/>
              <a:buChar char="ü"/>
            </a:pPr>
            <a:r>
              <a:rPr lang="en-US" sz="4500" b="1" dirty="0" smtClean="0"/>
              <a:t>by foreign materials such as rust, lubricant and particles coming from the equipment. </a:t>
            </a:r>
          </a:p>
          <a:p>
            <a:pPr algn="r" rtl="1">
              <a:buFont typeface="Wingdings" pitchFamily="2" charset="2"/>
              <a:buChar char="§"/>
            </a:pPr>
            <a:r>
              <a:rPr lang="ar-JO" sz="5800" b="1" dirty="0" smtClean="0"/>
              <a:t>الغرض من هذه المتطلبات هو منع تلوث الأدوية:</a:t>
            </a:r>
          </a:p>
          <a:p>
            <a:pPr algn="r" rtl="1">
              <a:buFont typeface="Wingdings" pitchFamily="2" charset="2"/>
              <a:buChar char="ü"/>
            </a:pPr>
            <a:r>
              <a:rPr lang="ar-JO" sz="5800" b="1" dirty="0" smtClean="0"/>
              <a:t>من قبل الأدوية الأخرى</a:t>
            </a:r>
          </a:p>
          <a:p>
            <a:pPr algn="r" rtl="1">
              <a:buFont typeface="Wingdings" pitchFamily="2" charset="2"/>
              <a:buChar char="ü"/>
            </a:pPr>
            <a:r>
              <a:rPr lang="ar-JO" sz="5800" b="1" dirty="0" smtClean="0"/>
              <a:t>الغبار</a:t>
            </a:r>
          </a:p>
          <a:p>
            <a:pPr algn="r" rtl="1">
              <a:buFont typeface="Wingdings" pitchFamily="2" charset="2"/>
              <a:buChar char="ü"/>
            </a:pPr>
            <a:r>
              <a:rPr lang="ar-JO" sz="5800" b="1" dirty="0" smtClean="0"/>
              <a:t>من قبل مواد غريبة مثل الصدأ وماد التشحيم وذرات من أجزاء المعدات</a:t>
            </a:r>
          </a:p>
          <a:p>
            <a:pPr>
              <a:buFont typeface="Wingdings" pitchFamily="2" charset="2"/>
              <a:buChar char="ü"/>
            </a:pPr>
            <a:endParaRPr lang="ar-JO" b="1" dirty="0" smtClean="0"/>
          </a:p>
          <a:p>
            <a:pPr>
              <a:buNone/>
            </a:pPr>
            <a:r>
              <a:rPr lang="ar-JO" b="1" dirty="0" smtClean="0"/>
              <a:t> </a:t>
            </a:r>
            <a:endParaRPr lang="en-US" b="1" dirty="0" smtClean="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a:xfrm>
            <a:off x="457200" y="1524000"/>
            <a:ext cx="8229600" cy="5105400"/>
          </a:xfrm>
        </p:spPr>
        <p:txBody>
          <a:bodyPr>
            <a:normAutofit fontScale="92500" lnSpcReduction="10000"/>
          </a:bodyPr>
          <a:lstStyle/>
          <a:p>
            <a:r>
              <a:rPr lang="en-US" b="1" dirty="0" smtClean="0"/>
              <a:t>Contamination problems may arise from:</a:t>
            </a:r>
          </a:p>
          <a:p>
            <a:pPr>
              <a:buFont typeface="Wingdings" pitchFamily="2" charset="2"/>
              <a:buChar char="ü"/>
            </a:pPr>
            <a:r>
              <a:rPr lang="en-US" b="1" dirty="0" smtClean="0"/>
              <a:t>poor maintenance, </a:t>
            </a:r>
          </a:p>
          <a:p>
            <a:pPr>
              <a:buFont typeface="Wingdings" pitchFamily="2" charset="2"/>
              <a:buChar char="ü"/>
            </a:pPr>
            <a:r>
              <a:rPr lang="en-US" b="1" dirty="0" smtClean="0"/>
              <a:t>misuse of equipment, </a:t>
            </a:r>
          </a:p>
          <a:p>
            <a:pPr>
              <a:buFont typeface="Wingdings" pitchFamily="2" charset="2"/>
              <a:buChar char="ü"/>
            </a:pPr>
            <a:r>
              <a:rPr lang="en-US" b="1" dirty="0" smtClean="0"/>
              <a:t>exceeding the capacity of the equipment and </a:t>
            </a:r>
          </a:p>
          <a:p>
            <a:pPr>
              <a:buFont typeface="Wingdings" pitchFamily="2" charset="2"/>
              <a:buChar char="ü"/>
            </a:pPr>
            <a:r>
              <a:rPr lang="en-US" b="1" dirty="0" smtClean="0"/>
              <a:t>the use of worn-out equipment. </a:t>
            </a:r>
            <a:endParaRPr lang="ar-JO" b="1" dirty="0" smtClean="0"/>
          </a:p>
          <a:p>
            <a:pPr algn="r" rtl="1">
              <a:buFont typeface="Wingdings" pitchFamily="2" charset="2"/>
              <a:buChar char="§"/>
            </a:pPr>
            <a:r>
              <a:rPr lang="ar-JO" b="1" dirty="0" smtClean="0"/>
              <a:t>مشاكل التلوث قد تنشأ من:</a:t>
            </a:r>
          </a:p>
          <a:p>
            <a:pPr algn="r" rtl="1">
              <a:buFont typeface="Wingdings" pitchFamily="2" charset="2"/>
              <a:buChar char="ü"/>
            </a:pPr>
            <a:r>
              <a:rPr lang="ar-JO" b="1" dirty="0" smtClean="0"/>
              <a:t>الصيانة السيئة</a:t>
            </a:r>
          </a:p>
          <a:p>
            <a:pPr algn="r" rtl="1">
              <a:buFont typeface="Wingdings" pitchFamily="2" charset="2"/>
              <a:buChar char="ü"/>
            </a:pPr>
            <a:r>
              <a:rPr lang="ar-JO" b="1" dirty="0" smtClean="0"/>
              <a:t>سوء إستخدام المعدات</a:t>
            </a:r>
          </a:p>
          <a:p>
            <a:pPr algn="r" rtl="1">
              <a:buFont typeface="Wingdings" pitchFamily="2" charset="2"/>
              <a:buChar char="ü"/>
            </a:pPr>
            <a:r>
              <a:rPr lang="ar-JO" b="1" dirty="0" smtClean="0"/>
              <a:t>تجاوز طاقة الماكينة</a:t>
            </a:r>
          </a:p>
          <a:p>
            <a:pPr algn="r" rtl="1">
              <a:buFont typeface="Wingdings" pitchFamily="2" charset="2"/>
              <a:buChar char="ü"/>
            </a:pPr>
            <a:r>
              <a:rPr lang="ar-JO" b="1" dirty="0" smtClean="0"/>
              <a:t>إستخدام معدات مستهلكة</a:t>
            </a:r>
          </a:p>
          <a:p>
            <a:endParaRPr lang="ar-JO"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b="1" dirty="0" smtClean="0"/>
              <a:t>Requirements</a:t>
            </a:r>
            <a:endParaRPr lang="ar-JO" b="1" dirty="0"/>
          </a:p>
        </p:txBody>
      </p:sp>
      <p:sp>
        <p:nvSpPr>
          <p:cNvPr id="3" name="Text Placeholder 2"/>
          <p:cNvSpPr>
            <a:spLocks noGrp="1"/>
          </p:cNvSpPr>
          <p:nvPr>
            <p:ph type="body" idx="1"/>
          </p:nvPr>
        </p:nvSpPr>
        <p:spPr>
          <a:xfrm>
            <a:off x="0" y="990600"/>
            <a:ext cx="4497388" cy="1981200"/>
          </a:xfrm>
        </p:spPr>
        <p:txBody>
          <a:bodyPr>
            <a:normAutofit/>
          </a:bodyPr>
          <a:lstStyle/>
          <a:p>
            <a:pPr marL="457200" indent="-457200">
              <a:buAutoNum type="arabicPeriod"/>
            </a:pPr>
            <a:r>
              <a:rPr lang="en-US" dirty="0" smtClean="0">
                <a:solidFill>
                  <a:srgbClr val="7030A0"/>
                </a:solidFill>
              </a:rPr>
              <a:t>The design, construction and location of equipment permit cleaning, sanitizing, and inspection of the equipment. </a:t>
            </a:r>
          </a:p>
        </p:txBody>
      </p:sp>
      <p:sp>
        <p:nvSpPr>
          <p:cNvPr id="4" name="Content Placeholder 3"/>
          <p:cNvSpPr>
            <a:spLocks noGrp="1"/>
          </p:cNvSpPr>
          <p:nvPr>
            <p:ph sz="half" idx="2"/>
          </p:nvPr>
        </p:nvSpPr>
        <p:spPr>
          <a:xfrm>
            <a:off x="0" y="3124200"/>
            <a:ext cx="4497388" cy="3962401"/>
          </a:xfrm>
        </p:spPr>
        <p:txBody>
          <a:bodyPr>
            <a:noAutofit/>
          </a:bodyPr>
          <a:lstStyle/>
          <a:p>
            <a:pPr>
              <a:buNone/>
            </a:pPr>
            <a:r>
              <a:rPr lang="en-US" sz="2800" b="1" dirty="0" smtClean="0"/>
              <a:t>1.1 Equipment parts in contact with raw materials, in-process intermediates or drugs are accessible to cleaning or are removable. </a:t>
            </a:r>
          </a:p>
        </p:txBody>
      </p:sp>
      <p:sp>
        <p:nvSpPr>
          <p:cNvPr id="5" name="Text Placeholder 4"/>
          <p:cNvSpPr>
            <a:spLocks noGrp="1"/>
          </p:cNvSpPr>
          <p:nvPr>
            <p:ph type="body" sz="quarter" idx="3"/>
          </p:nvPr>
        </p:nvSpPr>
        <p:spPr>
          <a:xfrm>
            <a:off x="4645025" y="1143000"/>
            <a:ext cx="4041775" cy="1905000"/>
          </a:xfrm>
        </p:spPr>
        <p:txBody>
          <a:bodyPr>
            <a:normAutofit/>
          </a:bodyPr>
          <a:lstStyle/>
          <a:p>
            <a:pPr algn="r" rtl="1"/>
            <a:r>
              <a:rPr lang="ar-JO" dirty="0" smtClean="0"/>
              <a:t>1</a:t>
            </a:r>
            <a:r>
              <a:rPr lang="ar-JO" sz="3200" dirty="0" smtClean="0"/>
              <a:t>. </a:t>
            </a:r>
            <a:r>
              <a:rPr lang="ar-JO" sz="3200" dirty="0" smtClean="0">
                <a:solidFill>
                  <a:srgbClr val="7030A0"/>
                </a:solidFill>
              </a:rPr>
              <a:t>تصميم وتركيب وترتيب المعدات  يسمح بتنظيفها وتعقيمها وفحصها.</a:t>
            </a:r>
            <a:endParaRPr lang="ar-JO" sz="3200" dirty="0">
              <a:solidFill>
                <a:srgbClr val="7030A0"/>
              </a:solidFill>
            </a:endParaRPr>
          </a:p>
        </p:txBody>
      </p:sp>
      <p:sp>
        <p:nvSpPr>
          <p:cNvPr id="6" name="Content Placeholder 5"/>
          <p:cNvSpPr>
            <a:spLocks noGrp="1"/>
          </p:cNvSpPr>
          <p:nvPr>
            <p:ph sz="quarter" idx="4"/>
          </p:nvPr>
        </p:nvSpPr>
        <p:spPr>
          <a:xfrm>
            <a:off x="4800600" y="3124200"/>
            <a:ext cx="4041775" cy="3962401"/>
          </a:xfrm>
        </p:spPr>
        <p:txBody>
          <a:bodyPr>
            <a:normAutofit/>
          </a:bodyPr>
          <a:lstStyle/>
          <a:p>
            <a:pPr algn="r" rtl="1">
              <a:buNone/>
            </a:pPr>
            <a:r>
              <a:rPr lang="ar-JO" sz="2800" b="1" dirty="0" smtClean="0"/>
              <a:t>1.1</a:t>
            </a:r>
            <a:r>
              <a:rPr lang="ar-JO" sz="3200" b="1" dirty="0" smtClean="0"/>
              <a:t> أجزاء المعدات التي تلامس المواد الأولية والمواد تحت التصنيع والمنتجات الجاهزة  قابلة للفك ويمكن الوصول إليها للتنظيف.</a:t>
            </a:r>
            <a:endParaRPr lang="ar-JO" sz="3200" b="1"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المتطلبات</a:t>
            </a:r>
            <a:endParaRPr lang="ar-JO" b="1" dirty="0"/>
          </a:p>
        </p:txBody>
      </p:sp>
      <p:sp>
        <p:nvSpPr>
          <p:cNvPr id="3" name="Content Placeholder 2"/>
          <p:cNvSpPr>
            <a:spLocks noGrp="1"/>
          </p:cNvSpPr>
          <p:nvPr>
            <p:ph sz="half" idx="1"/>
          </p:nvPr>
        </p:nvSpPr>
        <p:spPr/>
        <p:txBody>
          <a:bodyPr>
            <a:normAutofit/>
          </a:bodyPr>
          <a:lstStyle/>
          <a:p>
            <a:pPr>
              <a:buNone/>
            </a:pPr>
            <a:r>
              <a:rPr lang="en-US" b="1" dirty="0" smtClean="0"/>
              <a:t>1.2 Tanks used in processing liquids and ointments are equipped with fittings that can be dismantled and cleaned. Validated Clean-In-Place (CIP) equipment can be dismantled for periodic verification. </a:t>
            </a:r>
          </a:p>
          <a:p>
            <a:endParaRPr lang="ar-JO" dirty="0"/>
          </a:p>
        </p:txBody>
      </p:sp>
      <p:sp>
        <p:nvSpPr>
          <p:cNvPr id="4" name="Content Placeholder 3"/>
          <p:cNvSpPr>
            <a:spLocks noGrp="1"/>
          </p:cNvSpPr>
          <p:nvPr>
            <p:ph sz="half" idx="2"/>
          </p:nvPr>
        </p:nvSpPr>
        <p:spPr/>
        <p:txBody>
          <a:bodyPr>
            <a:normAutofit/>
          </a:bodyPr>
          <a:lstStyle/>
          <a:p>
            <a:pPr algn="r" rtl="1">
              <a:buNone/>
            </a:pPr>
            <a:r>
              <a:rPr lang="ar-JO" b="1" dirty="0" smtClean="0"/>
              <a:t>1.2 </a:t>
            </a:r>
            <a:r>
              <a:rPr lang="ar-JO" sz="3200" b="1" dirty="0" smtClean="0"/>
              <a:t>الخزانات المستخدمة لسوائل الإنتاج والمعاجين يجب أن تكون مزودة بقطع يمكن فكها وتنظيفها.</a:t>
            </a:r>
          </a:p>
          <a:p>
            <a:pPr algn="r" rtl="1">
              <a:buNone/>
            </a:pPr>
            <a:r>
              <a:rPr lang="ar-JO" sz="3200" b="1" dirty="0" smtClean="0"/>
              <a:t>معدات التنظيف الموقعي يمكن فكها وتنظيفها من أجل تحقق دوري.</a:t>
            </a:r>
            <a:endParaRPr lang="ar-JO" sz="3200" b="1"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half" idx="1"/>
          </p:nvPr>
        </p:nvSpPr>
        <p:spPr/>
        <p:txBody>
          <a:bodyPr/>
          <a:lstStyle/>
          <a:p>
            <a:pPr>
              <a:buNone/>
            </a:pPr>
            <a:r>
              <a:rPr lang="en-US" b="1" dirty="0" smtClean="0"/>
              <a:t>1.3 Filter assemblies are designed for easy dismantling. </a:t>
            </a:r>
          </a:p>
          <a:p>
            <a:endParaRPr lang="ar-JO" dirty="0"/>
          </a:p>
        </p:txBody>
      </p:sp>
      <p:sp>
        <p:nvSpPr>
          <p:cNvPr id="4" name="Content Placeholder 3"/>
          <p:cNvSpPr>
            <a:spLocks noGrp="1"/>
          </p:cNvSpPr>
          <p:nvPr>
            <p:ph sz="half" idx="2"/>
          </p:nvPr>
        </p:nvSpPr>
        <p:spPr/>
        <p:txBody>
          <a:bodyPr/>
          <a:lstStyle/>
          <a:p>
            <a:pPr algn="r" rtl="1">
              <a:buNone/>
            </a:pPr>
            <a:r>
              <a:rPr lang="ar-JO" b="1" dirty="0" smtClean="0"/>
              <a:t>1.3</a:t>
            </a:r>
            <a:r>
              <a:rPr lang="en-US" b="1" dirty="0" smtClean="0"/>
              <a:t> </a:t>
            </a:r>
            <a:r>
              <a:rPr lang="ar-JO" sz="3200" b="1" dirty="0" smtClean="0"/>
              <a:t>ينبغي تصميم الفلاتر بحيث يسهل فكها.</a:t>
            </a:r>
            <a:endParaRPr lang="ar-JO" sz="32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563562"/>
          </a:xfrm>
        </p:spPr>
        <p:txBody>
          <a:bodyPr>
            <a:noAutofit/>
          </a:bodyPr>
          <a:lstStyle/>
          <a:p>
            <a:pPr rtl="1"/>
            <a:r>
              <a:rPr lang="ar-JO" sz="2800" b="1" dirty="0" smtClean="0"/>
              <a:t>تطبيق نظام الشاغل </a:t>
            </a:r>
            <a:r>
              <a:rPr lang="en-US" sz="2800" b="1" dirty="0" smtClean="0"/>
              <a:t>Job Shop </a:t>
            </a:r>
            <a:r>
              <a:rPr lang="ar-JO" sz="2800" b="1" dirty="0" smtClean="0"/>
              <a:t>على صناعة</a:t>
            </a:r>
            <a:r>
              <a:rPr lang="ar-JO" sz="2800" dirty="0" smtClean="0"/>
              <a:t> </a:t>
            </a:r>
            <a:r>
              <a:rPr lang="ar-JO" sz="2800" b="1" dirty="0" smtClean="0"/>
              <a:t>الالبسة</a:t>
            </a:r>
            <a:endParaRPr lang="ar-JO" sz="2800" b="1" dirty="0"/>
          </a:p>
        </p:txBody>
      </p:sp>
      <p:sp>
        <p:nvSpPr>
          <p:cNvPr id="4" name="Rectangle 3"/>
          <p:cNvSpPr/>
          <p:nvPr/>
        </p:nvSpPr>
        <p:spPr>
          <a:xfrm>
            <a:off x="533400" y="990600"/>
            <a:ext cx="8153400" cy="541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5" name="Right Arrow 4"/>
          <p:cNvSpPr/>
          <p:nvPr/>
        </p:nvSpPr>
        <p:spPr>
          <a:xfrm rot="10800000">
            <a:off x="8305800" y="1295400"/>
            <a:ext cx="685800" cy="609600"/>
          </a:xfrm>
          <a:prstGeom prst="rightArrow">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6" name="Rectangle 5"/>
          <p:cNvSpPr/>
          <p:nvPr/>
        </p:nvSpPr>
        <p:spPr>
          <a:xfrm>
            <a:off x="7620000" y="11430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7" name="Rectangle 6"/>
          <p:cNvSpPr/>
          <p:nvPr/>
        </p:nvSpPr>
        <p:spPr>
          <a:xfrm>
            <a:off x="7162800" y="11430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8" name="Rectangle 7"/>
          <p:cNvSpPr/>
          <p:nvPr/>
        </p:nvSpPr>
        <p:spPr>
          <a:xfrm>
            <a:off x="6705600" y="11430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9" name="Rectangle 8"/>
          <p:cNvSpPr/>
          <p:nvPr/>
        </p:nvSpPr>
        <p:spPr>
          <a:xfrm>
            <a:off x="7620000" y="16002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10" name="Rectangle 9"/>
          <p:cNvSpPr/>
          <p:nvPr/>
        </p:nvSpPr>
        <p:spPr>
          <a:xfrm>
            <a:off x="7162800" y="16002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11" name="Rectangle 10"/>
          <p:cNvSpPr/>
          <p:nvPr/>
        </p:nvSpPr>
        <p:spPr>
          <a:xfrm>
            <a:off x="6705600" y="16002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12" name="Rectangle 11"/>
          <p:cNvSpPr/>
          <p:nvPr/>
        </p:nvSpPr>
        <p:spPr>
          <a:xfrm>
            <a:off x="7620000" y="20574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13" name="Rectangle 12"/>
          <p:cNvSpPr/>
          <p:nvPr/>
        </p:nvSpPr>
        <p:spPr>
          <a:xfrm>
            <a:off x="7162800" y="20574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14" name="Rectangle 13"/>
          <p:cNvSpPr/>
          <p:nvPr/>
        </p:nvSpPr>
        <p:spPr>
          <a:xfrm>
            <a:off x="6705600" y="20574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15" name="TextBox 14"/>
          <p:cNvSpPr txBox="1"/>
          <p:nvPr/>
        </p:nvSpPr>
        <p:spPr>
          <a:xfrm>
            <a:off x="6629400" y="2678668"/>
            <a:ext cx="1447800" cy="400110"/>
          </a:xfrm>
          <a:prstGeom prst="rect">
            <a:avLst/>
          </a:prstGeom>
          <a:noFill/>
        </p:spPr>
        <p:txBody>
          <a:bodyPr wrap="square" rtlCol="0">
            <a:spAutoFit/>
          </a:bodyPr>
          <a:lstStyle/>
          <a:p>
            <a:pPr algn="ctr"/>
            <a:r>
              <a:rPr lang="ar-JO" sz="2000" dirty="0" smtClean="0">
                <a:solidFill>
                  <a:schemeClr val="bg1"/>
                </a:solidFill>
              </a:rPr>
              <a:t>ماكينات حبكة</a:t>
            </a:r>
            <a:endParaRPr lang="ar-JO" sz="2000" dirty="0">
              <a:solidFill>
                <a:schemeClr val="bg1"/>
              </a:solidFill>
            </a:endParaRPr>
          </a:p>
        </p:txBody>
      </p:sp>
      <p:sp>
        <p:nvSpPr>
          <p:cNvPr id="16" name="Rectangle 15"/>
          <p:cNvSpPr/>
          <p:nvPr/>
        </p:nvSpPr>
        <p:spPr>
          <a:xfrm>
            <a:off x="2209800" y="12192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17" name="Rectangle 16"/>
          <p:cNvSpPr/>
          <p:nvPr/>
        </p:nvSpPr>
        <p:spPr>
          <a:xfrm>
            <a:off x="1752600" y="12192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18" name="Rectangle 17"/>
          <p:cNvSpPr/>
          <p:nvPr/>
        </p:nvSpPr>
        <p:spPr>
          <a:xfrm>
            <a:off x="1295400" y="12192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19" name="Rectangle 18"/>
          <p:cNvSpPr/>
          <p:nvPr/>
        </p:nvSpPr>
        <p:spPr>
          <a:xfrm>
            <a:off x="1752600" y="16764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20" name="Rectangle 19"/>
          <p:cNvSpPr/>
          <p:nvPr/>
        </p:nvSpPr>
        <p:spPr>
          <a:xfrm>
            <a:off x="2209800" y="16764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21" name="Rectangle 20"/>
          <p:cNvSpPr/>
          <p:nvPr/>
        </p:nvSpPr>
        <p:spPr>
          <a:xfrm>
            <a:off x="1295400" y="16764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22" name="Rectangle 21"/>
          <p:cNvSpPr/>
          <p:nvPr/>
        </p:nvSpPr>
        <p:spPr>
          <a:xfrm>
            <a:off x="2209800" y="21336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23" name="Rectangle 22"/>
          <p:cNvSpPr/>
          <p:nvPr/>
        </p:nvSpPr>
        <p:spPr>
          <a:xfrm>
            <a:off x="1752600" y="21336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24" name="Rectangle 23"/>
          <p:cNvSpPr/>
          <p:nvPr/>
        </p:nvSpPr>
        <p:spPr>
          <a:xfrm>
            <a:off x="1295400" y="21336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25" name="Rectangle 24"/>
          <p:cNvSpPr/>
          <p:nvPr/>
        </p:nvSpPr>
        <p:spPr>
          <a:xfrm>
            <a:off x="3581400" y="12192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26" name="Rectangle 25"/>
          <p:cNvSpPr/>
          <p:nvPr/>
        </p:nvSpPr>
        <p:spPr>
          <a:xfrm>
            <a:off x="3124200" y="12192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27" name="Rectangle 26"/>
          <p:cNvSpPr/>
          <p:nvPr/>
        </p:nvSpPr>
        <p:spPr>
          <a:xfrm>
            <a:off x="2667000" y="12192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28" name="Rectangle 27"/>
          <p:cNvSpPr/>
          <p:nvPr/>
        </p:nvSpPr>
        <p:spPr>
          <a:xfrm>
            <a:off x="3581400" y="16764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29" name="Rectangle 28"/>
          <p:cNvSpPr/>
          <p:nvPr/>
        </p:nvSpPr>
        <p:spPr>
          <a:xfrm>
            <a:off x="3124200" y="16764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30" name="Rectangle 29"/>
          <p:cNvSpPr/>
          <p:nvPr/>
        </p:nvSpPr>
        <p:spPr>
          <a:xfrm>
            <a:off x="2667000" y="16764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31" name="Rectangle 30"/>
          <p:cNvSpPr/>
          <p:nvPr/>
        </p:nvSpPr>
        <p:spPr>
          <a:xfrm>
            <a:off x="3581400" y="21336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32" name="Rectangle 31"/>
          <p:cNvSpPr/>
          <p:nvPr/>
        </p:nvSpPr>
        <p:spPr>
          <a:xfrm>
            <a:off x="3124200" y="21336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33" name="Rectangle 32"/>
          <p:cNvSpPr/>
          <p:nvPr/>
        </p:nvSpPr>
        <p:spPr>
          <a:xfrm>
            <a:off x="2667000" y="21336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34" name="Rectangle 33"/>
          <p:cNvSpPr/>
          <p:nvPr/>
        </p:nvSpPr>
        <p:spPr>
          <a:xfrm>
            <a:off x="2209800" y="25908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35" name="Rectangle 34"/>
          <p:cNvSpPr/>
          <p:nvPr/>
        </p:nvSpPr>
        <p:spPr>
          <a:xfrm>
            <a:off x="1752600" y="25908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36" name="Rectangle 35"/>
          <p:cNvSpPr/>
          <p:nvPr/>
        </p:nvSpPr>
        <p:spPr>
          <a:xfrm>
            <a:off x="1295400" y="25908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37" name="Rectangle 36"/>
          <p:cNvSpPr/>
          <p:nvPr/>
        </p:nvSpPr>
        <p:spPr>
          <a:xfrm>
            <a:off x="3581400" y="25908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38" name="Rectangle 37"/>
          <p:cNvSpPr/>
          <p:nvPr/>
        </p:nvSpPr>
        <p:spPr>
          <a:xfrm>
            <a:off x="3124200" y="25908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39" name="Rectangle 38"/>
          <p:cNvSpPr/>
          <p:nvPr/>
        </p:nvSpPr>
        <p:spPr>
          <a:xfrm>
            <a:off x="2667000" y="25908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40" name="Rectangle 39"/>
          <p:cNvSpPr/>
          <p:nvPr/>
        </p:nvSpPr>
        <p:spPr>
          <a:xfrm>
            <a:off x="3352800" y="41910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41" name="Rectangle 40"/>
          <p:cNvSpPr/>
          <p:nvPr/>
        </p:nvSpPr>
        <p:spPr>
          <a:xfrm>
            <a:off x="2895600" y="41910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42" name="Rectangle 41"/>
          <p:cNvSpPr/>
          <p:nvPr/>
        </p:nvSpPr>
        <p:spPr>
          <a:xfrm>
            <a:off x="2438400" y="41910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43" name="Rectangle 42"/>
          <p:cNvSpPr/>
          <p:nvPr/>
        </p:nvSpPr>
        <p:spPr>
          <a:xfrm>
            <a:off x="3352800" y="46482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44" name="Rectangle 43"/>
          <p:cNvSpPr/>
          <p:nvPr/>
        </p:nvSpPr>
        <p:spPr>
          <a:xfrm>
            <a:off x="2895600" y="46482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45" name="Rectangle 44"/>
          <p:cNvSpPr/>
          <p:nvPr/>
        </p:nvSpPr>
        <p:spPr>
          <a:xfrm>
            <a:off x="2438400" y="46482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46" name="Rectangle 45"/>
          <p:cNvSpPr/>
          <p:nvPr/>
        </p:nvSpPr>
        <p:spPr>
          <a:xfrm>
            <a:off x="3352800" y="51054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47" name="Rectangle 46"/>
          <p:cNvSpPr/>
          <p:nvPr/>
        </p:nvSpPr>
        <p:spPr>
          <a:xfrm>
            <a:off x="2895600" y="51054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48" name="Rectangle 47"/>
          <p:cNvSpPr/>
          <p:nvPr/>
        </p:nvSpPr>
        <p:spPr>
          <a:xfrm>
            <a:off x="2438400" y="51054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49" name="Rectangle 48"/>
          <p:cNvSpPr/>
          <p:nvPr/>
        </p:nvSpPr>
        <p:spPr>
          <a:xfrm>
            <a:off x="1981200" y="41910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50" name="Rectangle 49"/>
          <p:cNvSpPr/>
          <p:nvPr/>
        </p:nvSpPr>
        <p:spPr>
          <a:xfrm>
            <a:off x="1524000" y="41910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51" name="Rectangle 50"/>
          <p:cNvSpPr/>
          <p:nvPr/>
        </p:nvSpPr>
        <p:spPr>
          <a:xfrm>
            <a:off x="1981200" y="46482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52" name="Rectangle 51"/>
          <p:cNvSpPr/>
          <p:nvPr/>
        </p:nvSpPr>
        <p:spPr>
          <a:xfrm>
            <a:off x="1524000" y="46482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53" name="Rectangle 52"/>
          <p:cNvSpPr/>
          <p:nvPr/>
        </p:nvSpPr>
        <p:spPr>
          <a:xfrm>
            <a:off x="1981200" y="51054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54" name="Rectangle 53"/>
          <p:cNvSpPr/>
          <p:nvPr/>
        </p:nvSpPr>
        <p:spPr>
          <a:xfrm>
            <a:off x="1524000" y="51054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55" name="TextBox 54"/>
          <p:cNvSpPr txBox="1"/>
          <p:nvPr/>
        </p:nvSpPr>
        <p:spPr>
          <a:xfrm>
            <a:off x="1905000" y="3124200"/>
            <a:ext cx="1447800" cy="400110"/>
          </a:xfrm>
          <a:prstGeom prst="rect">
            <a:avLst/>
          </a:prstGeom>
          <a:noFill/>
        </p:spPr>
        <p:txBody>
          <a:bodyPr wrap="square" rtlCol="0">
            <a:spAutoFit/>
          </a:bodyPr>
          <a:lstStyle/>
          <a:p>
            <a:pPr algn="ctr"/>
            <a:r>
              <a:rPr lang="ar-JO" sz="2000" dirty="0" smtClean="0">
                <a:solidFill>
                  <a:schemeClr val="bg1"/>
                </a:solidFill>
              </a:rPr>
              <a:t>ماكينات درزة</a:t>
            </a:r>
            <a:endParaRPr lang="ar-JO" sz="2000" dirty="0">
              <a:solidFill>
                <a:schemeClr val="bg1"/>
              </a:solidFill>
            </a:endParaRPr>
          </a:p>
        </p:txBody>
      </p:sp>
      <p:sp>
        <p:nvSpPr>
          <p:cNvPr id="56" name="TextBox 55"/>
          <p:cNvSpPr txBox="1"/>
          <p:nvPr/>
        </p:nvSpPr>
        <p:spPr>
          <a:xfrm>
            <a:off x="990600" y="5695890"/>
            <a:ext cx="3276600" cy="400110"/>
          </a:xfrm>
          <a:prstGeom prst="rect">
            <a:avLst/>
          </a:prstGeom>
          <a:noFill/>
        </p:spPr>
        <p:txBody>
          <a:bodyPr wrap="square" rtlCol="0">
            <a:spAutoFit/>
          </a:bodyPr>
          <a:lstStyle/>
          <a:p>
            <a:pPr algn="ctr"/>
            <a:r>
              <a:rPr lang="ar-JO" sz="2000" dirty="0" smtClean="0">
                <a:solidFill>
                  <a:schemeClr val="bg1"/>
                </a:solidFill>
              </a:rPr>
              <a:t>ماكينات عراوي وازرار ولقطه</a:t>
            </a:r>
            <a:endParaRPr lang="ar-JO" sz="2000" dirty="0">
              <a:solidFill>
                <a:schemeClr val="bg1"/>
              </a:solidFill>
            </a:endParaRPr>
          </a:p>
        </p:txBody>
      </p:sp>
      <p:sp>
        <p:nvSpPr>
          <p:cNvPr id="57" name="Rectangle 56"/>
          <p:cNvSpPr/>
          <p:nvPr/>
        </p:nvSpPr>
        <p:spPr>
          <a:xfrm>
            <a:off x="7162800" y="43434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58" name="Rectangle 57"/>
          <p:cNvSpPr/>
          <p:nvPr/>
        </p:nvSpPr>
        <p:spPr>
          <a:xfrm>
            <a:off x="6705600" y="43434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59" name="Rectangle 58"/>
          <p:cNvSpPr/>
          <p:nvPr/>
        </p:nvSpPr>
        <p:spPr>
          <a:xfrm>
            <a:off x="7162800" y="48006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60" name="Rectangle 59"/>
          <p:cNvSpPr/>
          <p:nvPr/>
        </p:nvSpPr>
        <p:spPr>
          <a:xfrm>
            <a:off x="6705600" y="4800600"/>
            <a:ext cx="381000" cy="381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
        <p:nvSpPr>
          <p:cNvPr id="65" name="TextBox 64"/>
          <p:cNvSpPr txBox="1"/>
          <p:nvPr/>
        </p:nvSpPr>
        <p:spPr>
          <a:xfrm>
            <a:off x="6400800" y="5467290"/>
            <a:ext cx="1447800" cy="400110"/>
          </a:xfrm>
          <a:prstGeom prst="rect">
            <a:avLst/>
          </a:prstGeom>
          <a:noFill/>
        </p:spPr>
        <p:txBody>
          <a:bodyPr wrap="square" rtlCol="0">
            <a:spAutoFit/>
          </a:bodyPr>
          <a:lstStyle/>
          <a:p>
            <a:pPr algn="ctr"/>
            <a:r>
              <a:rPr lang="ar-JO" sz="2000" dirty="0" smtClean="0">
                <a:solidFill>
                  <a:schemeClr val="bg1"/>
                </a:solidFill>
              </a:rPr>
              <a:t>مكاوي</a:t>
            </a:r>
            <a:endParaRPr lang="ar-JO" sz="2000" dirty="0">
              <a:solidFill>
                <a:schemeClr val="bg1"/>
              </a:solidFill>
            </a:endParaRPr>
          </a:p>
        </p:txBody>
      </p:sp>
      <p:sp>
        <p:nvSpPr>
          <p:cNvPr id="66" name="Right Arrow 65"/>
          <p:cNvSpPr/>
          <p:nvPr/>
        </p:nvSpPr>
        <p:spPr>
          <a:xfrm>
            <a:off x="8382000" y="4648200"/>
            <a:ext cx="685800" cy="609600"/>
          </a:xfrm>
          <a:prstGeom prst="rightArrow">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JO"/>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half" idx="1"/>
          </p:nvPr>
        </p:nvSpPr>
        <p:spPr/>
        <p:txBody>
          <a:bodyPr>
            <a:normAutofit/>
          </a:bodyPr>
          <a:lstStyle/>
          <a:p>
            <a:pPr>
              <a:buNone/>
            </a:pPr>
            <a:r>
              <a:rPr lang="en-US" b="1" dirty="0" smtClean="0"/>
              <a:t>1.4 Equipment is located at a sufficient distance from other equipment and walls to permit cleaning of the equipment and adjacent area. </a:t>
            </a:r>
          </a:p>
          <a:p>
            <a:endParaRPr lang="ar-JO" dirty="0" smtClean="0"/>
          </a:p>
          <a:p>
            <a:pPr>
              <a:buNone/>
            </a:pPr>
            <a:endParaRPr lang="ar-JO" dirty="0"/>
          </a:p>
        </p:txBody>
      </p:sp>
      <p:sp>
        <p:nvSpPr>
          <p:cNvPr id="4" name="Content Placeholder 3"/>
          <p:cNvSpPr>
            <a:spLocks noGrp="1"/>
          </p:cNvSpPr>
          <p:nvPr>
            <p:ph sz="half" idx="2"/>
          </p:nvPr>
        </p:nvSpPr>
        <p:spPr/>
        <p:txBody>
          <a:bodyPr>
            <a:normAutofit/>
          </a:bodyPr>
          <a:lstStyle/>
          <a:p>
            <a:pPr algn="r" rtl="1">
              <a:buNone/>
            </a:pPr>
            <a:r>
              <a:rPr lang="ar-JO" b="1" dirty="0" smtClean="0"/>
              <a:t>1.4 </a:t>
            </a:r>
            <a:r>
              <a:rPr lang="ar-JO" sz="3200" b="1" dirty="0" smtClean="0"/>
              <a:t>تثبت المعدات على مسافة كافية عن بعضها وعن الجدران بحيث يسهل تنظيفها وتنظيف محيطها.</a:t>
            </a:r>
            <a:endParaRPr lang="ar-JO" sz="3200" b="1"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half" idx="1"/>
          </p:nvPr>
        </p:nvSpPr>
        <p:spPr/>
        <p:txBody>
          <a:bodyPr/>
          <a:lstStyle/>
          <a:p>
            <a:pPr>
              <a:buNone/>
            </a:pPr>
            <a:r>
              <a:rPr lang="en-US" b="1" dirty="0" smtClean="0"/>
              <a:t>1.5 The base of immovable equipment is adequately sealed along points of contact with the floor. </a:t>
            </a:r>
          </a:p>
          <a:p>
            <a:endParaRPr lang="ar-JO" dirty="0"/>
          </a:p>
        </p:txBody>
      </p:sp>
      <p:sp>
        <p:nvSpPr>
          <p:cNvPr id="4" name="Content Placeholder 3"/>
          <p:cNvSpPr>
            <a:spLocks noGrp="1"/>
          </p:cNvSpPr>
          <p:nvPr>
            <p:ph sz="half" idx="2"/>
          </p:nvPr>
        </p:nvSpPr>
        <p:spPr/>
        <p:txBody>
          <a:bodyPr/>
          <a:lstStyle/>
          <a:p>
            <a:pPr algn="r" rtl="1">
              <a:buNone/>
            </a:pPr>
            <a:r>
              <a:rPr lang="ar-JO" b="1" dirty="0" smtClean="0"/>
              <a:t>1.5 </a:t>
            </a:r>
            <a:r>
              <a:rPr lang="ar-JO" sz="3200" b="1" dirty="0" smtClean="0"/>
              <a:t>تثبت قواعد المعدات الثابتة بإحكام على طول نقاط الإتصال مع الأرضية.</a:t>
            </a:r>
            <a:endParaRPr lang="ar-JO" sz="3200" b="1"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half" idx="1"/>
          </p:nvPr>
        </p:nvSpPr>
        <p:spPr/>
        <p:txBody>
          <a:bodyPr/>
          <a:lstStyle/>
          <a:p>
            <a:pPr>
              <a:buNone/>
            </a:pPr>
            <a:r>
              <a:rPr lang="en-US" b="1" dirty="0" smtClean="0"/>
              <a:t>1.6 Equipment is kept clean, dry and protected from contamination when stored. </a:t>
            </a:r>
          </a:p>
          <a:p>
            <a:endParaRPr lang="ar-JO" dirty="0"/>
          </a:p>
        </p:txBody>
      </p:sp>
      <p:sp>
        <p:nvSpPr>
          <p:cNvPr id="4" name="Content Placeholder 3"/>
          <p:cNvSpPr>
            <a:spLocks noGrp="1"/>
          </p:cNvSpPr>
          <p:nvPr>
            <p:ph sz="half" idx="2"/>
          </p:nvPr>
        </p:nvSpPr>
        <p:spPr/>
        <p:txBody>
          <a:bodyPr/>
          <a:lstStyle/>
          <a:p>
            <a:pPr algn="r" rtl="1">
              <a:buNone/>
            </a:pPr>
            <a:r>
              <a:rPr lang="ar-JO" b="1" dirty="0" smtClean="0"/>
              <a:t>1.6 </a:t>
            </a:r>
            <a:r>
              <a:rPr lang="ar-JO" sz="3200" b="1" dirty="0" smtClean="0"/>
              <a:t>تحفظ المعدات نظيفة وجافة ومحمية من التلوث عند تخزينها.</a:t>
            </a:r>
            <a:endParaRPr lang="ar-JO" sz="3200" b="1"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Text Placeholder 2"/>
          <p:cNvSpPr>
            <a:spLocks noGrp="1"/>
          </p:cNvSpPr>
          <p:nvPr>
            <p:ph type="body" idx="1"/>
          </p:nvPr>
        </p:nvSpPr>
        <p:spPr>
          <a:xfrm>
            <a:off x="457200" y="609600"/>
            <a:ext cx="4040188" cy="1371600"/>
          </a:xfrm>
        </p:spPr>
        <p:txBody>
          <a:bodyPr>
            <a:normAutofit fontScale="92500" lnSpcReduction="20000"/>
          </a:bodyPr>
          <a:lstStyle/>
          <a:p>
            <a:endParaRPr lang="ar-JO" dirty="0" smtClean="0"/>
          </a:p>
          <a:p>
            <a:r>
              <a:rPr lang="en-US" dirty="0" smtClean="0"/>
              <a:t>2. </a:t>
            </a:r>
            <a:r>
              <a:rPr lang="en-US" sz="2600" dirty="0" smtClean="0">
                <a:solidFill>
                  <a:srgbClr val="7030A0"/>
                </a:solidFill>
              </a:rPr>
              <a:t>Equipment does not add extraneous material to the drug </a:t>
            </a:r>
          </a:p>
          <a:p>
            <a:endParaRPr lang="ar-JO" sz="2600" dirty="0">
              <a:solidFill>
                <a:srgbClr val="7030A0"/>
              </a:solidFill>
            </a:endParaRPr>
          </a:p>
        </p:txBody>
      </p:sp>
      <p:sp>
        <p:nvSpPr>
          <p:cNvPr id="4" name="Content Placeholder 3"/>
          <p:cNvSpPr>
            <a:spLocks noGrp="1"/>
          </p:cNvSpPr>
          <p:nvPr>
            <p:ph sz="half" idx="2"/>
          </p:nvPr>
        </p:nvSpPr>
        <p:spPr>
          <a:xfrm>
            <a:off x="457200" y="2133600"/>
            <a:ext cx="4040188" cy="3951288"/>
          </a:xfrm>
        </p:spPr>
        <p:txBody>
          <a:bodyPr>
            <a:normAutofit lnSpcReduction="10000"/>
          </a:bodyPr>
          <a:lstStyle/>
          <a:p>
            <a:pPr>
              <a:buNone/>
            </a:pPr>
            <a:r>
              <a:rPr lang="en-US" b="1" dirty="0" smtClean="0"/>
              <a:t>2.1 Surfaces that come in contact with raw materials, in-process intermediates or drugs are smooth and are made of material that is non-toxic, corrosion resistant, non-reactive to the drug being fabricated or packaged and capable of withstanding repeated cleaning or sanitizing. </a:t>
            </a:r>
          </a:p>
          <a:p>
            <a:pPr>
              <a:buNone/>
            </a:pPr>
            <a:endParaRPr lang="ar-JO" dirty="0" smtClean="0"/>
          </a:p>
          <a:p>
            <a:endParaRPr lang="ar-JO" dirty="0"/>
          </a:p>
        </p:txBody>
      </p:sp>
      <p:sp>
        <p:nvSpPr>
          <p:cNvPr id="5" name="Text Placeholder 4"/>
          <p:cNvSpPr>
            <a:spLocks noGrp="1"/>
          </p:cNvSpPr>
          <p:nvPr>
            <p:ph type="body" sz="quarter" idx="3"/>
          </p:nvPr>
        </p:nvSpPr>
        <p:spPr>
          <a:xfrm>
            <a:off x="4648200" y="0"/>
            <a:ext cx="4041775" cy="1565275"/>
          </a:xfrm>
        </p:spPr>
        <p:txBody>
          <a:bodyPr>
            <a:normAutofit/>
          </a:bodyPr>
          <a:lstStyle/>
          <a:p>
            <a:pPr algn="r" rtl="1"/>
            <a:r>
              <a:rPr lang="en-US" dirty="0" smtClean="0"/>
              <a:t>2</a:t>
            </a:r>
            <a:r>
              <a:rPr lang="ar-JO" dirty="0" smtClean="0"/>
              <a:t>. </a:t>
            </a:r>
            <a:r>
              <a:rPr lang="ar-JO" sz="3200" dirty="0" smtClean="0">
                <a:solidFill>
                  <a:srgbClr val="7030A0"/>
                </a:solidFill>
              </a:rPr>
              <a:t>لا تضيف المعدات مواد غريبة للأدوية.</a:t>
            </a:r>
            <a:endParaRPr lang="ar-JO" sz="3200" dirty="0">
              <a:solidFill>
                <a:srgbClr val="7030A0"/>
              </a:solidFill>
            </a:endParaRPr>
          </a:p>
        </p:txBody>
      </p:sp>
      <p:sp>
        <p:nvSpPr>
          <p:cNvPr id="6" name="Content Placeholder 5"/>
          <p:cNvSpPr>
            <a:spLocks noGrp="1"/>
          </p:cNvSpPr>
          <p:nvPr>
            <p:ph sz="quarter" idx="4"/>
          </p:nvPr>
        </p:nvSpPr>
        <p:spPr/>
        <p:txBody>
          <a:bodyPr/>
          <a:lstStyle/>
          <a:p>
            <a:pPr algn="r" rtl="1">
              <a:buNone/>
            </a:pPr>
            <a:r>
              <a:rPr lang="ar-JO" b="1" dirty="0" smtClean="0"/>
              <a:t>2.1 أسطح المعدات التي تتلامس مع المواد الأولية أو المنتجات تحت التصنيع أو المنتجات ..</a:t>
            </a:r>
          </a:p>
          <a:p>
            <a:pPr algn="r" rtl="1">
              <a:buFont typeface="Wingdings" pitchFamily="2" charset="2"/>
              <a:buChar char="Ø"/>
            </a:pPr>
            <a:r>
              <a:rPr lang="ar-JO" b="1" dirty="0" smtClean="0"/>
              <a:t>ملساء</a:t>
            </a:r>
          </a:p>
          <a:p>
            <a:pPr algn="r" rtl="1">
              <a:buFont typeface="Wingdings" pitchFamily="2" charset="2"/>
              <a:buChar char="Ø"/>
            </a:pPr>
            <a:r>
              <a:rPr lang="ar-JO" b="1" dirty="0" smtClean="0"/>
              <a:t>مصنوعة من مواد غير سامة</a:t>
            </a:r>
          </a:p>
          <a:p>
            <a:pPr algn="r" rtl="1">
              <a:buFont typeface="Wingdings" pitchFamily="2" charset="2"/>
              <a:buChar char="Ø"/>
            </a:pPr>
            <a:r>
              <a:rPr lang="ar-JO" b="1" dirty="0" smtClean="0"/>
              <a:t>لا تتفاعل مع الأدوية قيد التصنيع</a:t>
            </a:r>
          </a:p>
          <a:p>
            <a:pPr algn="r" rtl="1">
              <a:buFont typeface="Wingdings" pitchFamily="2" charset="2"/>
              <a:buChar char="Ø"/>
            </a:pPr>
            <a:r>
              <a:rPr lang="ar-JO" b="1" dirty="0" smtClean="0"/>
              <a:t>تتحمل التنظيف والتعقيم المتكرر.</a:t>
            </a:r>
            <a:endParaRPr lang="ar-JO" b="1"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JO" b="1" dirty="0" smtClean="0"/>
              <a:t>المعدات</a:t>
            </a:r>
            <a:endParaRPr lang="ar-JO" b="1" dirty="0"/>
          </a:p>
        </p:txBody>
      </p:sp>
      <p:sp>
        <p:nvSpPr>
          <p:cNvPr id="3" name="Content Placeholder 2"/>
          <p:cNvSpPr>
            <a:spLocks noGrp="1"/>
          </p:cNvSpPr>
          <p:nvPr>
            <p:ph sz="half" idx="1"/>
          </p:nvPr>
        </p:nvSpPr>
        <p:spPr/>
        <p:txBody>
          <a:bodyPr/>
          <a:lstStyle/>
          <a:p>
            <a:pPr>
              <a:buNone/>
            </a:pPr>
            <a:r>
              <a:rPr lang="en-US" b="1" dirty="0" smtClean="0"/>
              <a:t>2.2 The design is such that the possibility of a lubricant or other maintenance material contaminating the drug is minimized. </a:t>
            </a:r>
          </a:p>
          <a:p>
            <a:endParaRPr lang="ar-JO" dirty="0"/>
          </a:p>
        </p:txBody>
      </p:sp>
      <p:sp>
        <p:nvSpPr>
          <p:cNvPr id="4" name="Content Placeholder 3"/>
          <p:cNvSpPr>
            <a:spLocks noGrp="1"/>
          </p:cNvSpPr>
          <p:nvPr>
            <p:ph sz="half" idx="2"/>
          </p:nvPr>
        </p:nvSpPr>
        <p:spPr/>
        <p:txBody>
          <a:bodyPr/>
          <a:lstStyle/>
          <a:p>
            <a:pPr algn="r" rtl="1">
              <a:buNone/>
            </a:pPr>
            <a:r>
              <a:rPr lang="ar-JO" b="1" dirty="0" smtClean="0"/>
              <a:t>2.2 تصمم المعدات بحيث يقل إحتمال تلوث الأدوية بمواد التشحيم إلى الحد الأدنى.</a:t>
            </a:r>
            <a:endParaRPr lang="ar-JO" b="1"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half" idx="1"/>
          </p:nvPr>
        </p:nvSpPr>
        <p:spPr/>
        <p:txBody>
          <a:bodyPr>
            <a:normAutofit/>
          </a:bodyPr>
          <a:lstStyle/>
          <a:p>
            <a:pPr>
              <a:buNone/>
            </a:pPr>
            <a:r>
              <a:rPr lang="en-US" b="1" dirty="0" smtClean="0"/>
              <a:t>2.3 Equipment made of material that is prone to shed particles or to harbor microorganisms does not come in contact with or contaminate raw materials, in-process drugs or drugs. </a:t>
            </a:r>
          </a:p>
          <a:p>
            <a:pPr>
              <a:buNone/>
            </a:pPr>
            <a:endParaRPr lang="en-US" b="1" dirty="0" smtClean="0"/>
          </a:p>
          <a:p>
            <a:endParaRPr lang="ar-JO" b="1" dirty="0"/>
          </a:p>
        </p:txBody>
      </p:sp>
      <p:sp>
        <p:nvSpPr>
          <p:cNvPr id="4" name="Content Placeholder 3"/>
          <p:cNvSpPr>
            <a:spLocks noGrp="1"/>
          </p:cNvSpPr>
          <p:nvPr>
            <p:ph sz="half" idx="2"/>
          </p:nvPr>
        </p:nvSpPr>
        <p:spPr/>
        <p:txBody>
          <a:bodyPr>
            <a:normAutofit/>
          </a:bodyPr>
          <a:lstStyle/>
          <a:p>
            <a:pPr algn="r" rtl="1">
              <a:buNone/>
            </a:pPr>
            <a:r>
              <a:rPr lang="ar-JO" b="1" dirty="0" smtClean="0"/>
              <a:t>2.3 تصمم المعدات بحيث لا تلامس أو تلوث الأجزاء التي تطرح ذرات أو تأوي مكروبات المواد الأولية أو المنتجات تحت التصنيع أو الأدوية. </a:t>
            </a:r>
            <a:endParaRPr lang="ar-JO" b="1"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المعدات</a:t>
            </a:r>
            <a:endParaRPr lang="ar-JO" b="1" dirty="0"/>
          </a:p>
        </p:txBody>
      </p:sp>
      <p:sp>
        <p:nvSpPr>
          <p:cNvPr id="3" name="Content Placeholder 2"/>
          <p:cNvSpPr>
            <a:spLocks noGrp="1"/>
          </p:cNvSpPr>
          <p:nvPr>
            <p:ph sz="half" idx="1"/>
          </p:nvPr>
        </p:nvSpPr>
        <p:spPr/>
        <p:txBody>
          <a:bodyPr/>
          <a:lstStyle/>
          <a:p>
            <a:pPr>
              <a:buNone/>
            </a:pPr>
            <a:r>
              <a:rPr lang="en-US" b="1" dirty="0" smtClean="0"/>
              <a:t>2.4 Chain drives and transmission gears are enclosed or properly covered. </a:t>
            </a:r>
          </a:p>
        </p:txBody>
      </p:sp>
      <p:sp>
        <p:nvSpPr>
          <p:cNvPr id="4" name="Content Placeholder 3"/>
          <p:cNvSpPr>
            <a:spLocks noGrp="1"/>
          </p:cNvSpPr>
          <p:nvPr>
            <p:ph sz="half" idx="2"/>
          </p:nvPr>
        </p:nvSpPr>
        <p:spPr/>
        <p:txBody>
          <a:bodyPr/>
          <a:lstStyle/>
          <a:p>
            <a:pPr algn="r" rtl="1">
              <a:buNone/>
            </a:pPr>
            <a:r>
              <a:rPr lang="ar-JO" b="1" dirty="0" smtClean="0"/>
              <a:t>2.4 آليات نقل الحركة موجودة داخل صناديق ومغطاة.</a:t>
            </a:r>
            <a:endParaRPr lang="ar-JO" b="1"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sz="half" idx="1"/>
          </p:nvPr>
        </p:nvSpPr>
        <p:spPr/>
        <p:txBody>
          <a:bodyPr/>
          <a:lstStyle/>
          <a:p>
            <a:pPr>
              <a:buNone/>
            </a:pPr>
            <a:r>
              <a:rPr lang="en-US" b="1" dirty="0" smtClean="0"/>
              <a:t>2.5 Tanks, hoppers and other similar fabricating equipment are equipped with covers</a:t>
            </a:r>
            <a:endParaRPr lang="ar-JO" dirty="0" smtClean="0"/>
          </a:p>
          <a:p>
            <a:endParaRPr lang="ar-JO" dirty="0"/>
          </a:p>
        </p:txBody>
      </p:sp>
      <p:sp>
        <p:nvSpPr>
          <p:cNvPr id="4" name="Content Placeholder 3"/>
          <p:cNvSpPr>
            <a:spLocks noGrp="1"/>
          </p:cNvSpPr>
          <p:nvPr>
            <p:ph sz="half" idx="2"/>
          </p:nvPr>
        </p:nvSpPr>
        <p:spPr/>
        <p:txBody>
          <a:bodyPr/>
          <a:lstStyle/>
          <a:p>
            <a:pPr algn="r" rtl="1">
              <a:buNone/>
            </a:pPr>
            <a:r>
              <a:rPr lang="ar-JO" b="1" dirty="0" smtClean="0"/>
              <a:t>2.5 تزود الخزانات والأقماع والمعدات المشابهة بأغطية.</a:t>
            </a:r>
            <a:endParaRPr lang="ar-JO" b="1"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Text Placeholder 2"/>
          <p:cNvSpPr>
            <a:spLocks noGrp="1"/>
          </p:cNvSpPr>
          <p:nvPr>
            <p:ph type="body" idx="1"/>
          </p:nvPr>
        </p:nvSpPr>
        <p:spPr>
          <a:xfrm>
            <a:off x="457200" y="685800"/>
            <a:ext cx="4040188" cy="1489075"/>
          </a:xfrm>
        </p:spPr>
        <p:txBody>
          <a:bodyPr>
            <a:normAutofit/>
          </a:bodyPr>
          <a:lstStyle/>
          <a:p>
            <a:r>
              <a:rPr lang="en-US" dirty="0" smtClean="0"/>
              <a:t>3. </a:t>
            </a:r>
            <a:r>
              <a:rPr lang="en-US" dirty="0" smtClean="0">
                <a:solidFill>
                  <a:srgbClr val="002060"/>
                </a:solidFill>
              </a:rPr>
              <a:t>Equipment is operated in a manner that prevents contamination. </a:t>
            </a:r>
          </a:p>
        </p:txBody>
      </p:sp>
      <p:sp>
        <p:nvSpPr>
          <p:cNvPr id="4" name="Content Placeholder 3"/>
          <p:cNvSpPr>
            <a:spLocks noGrp="1"/>
          </p:cNvSpPr>
          <p:nvPr>
            <p:ph sz="half" idx="2"/>
          </p:nvPr>
        </p:nvSpPr>
        <p:spPr/>
        <p:txBody>
          <a:bodyPr>
            <a:normAutofit/>
          </a:bodyPr>
          <a:lstStyle/>
          <a:p>
            <a:pPr>
              <a:buNone/>
            </a:pPr>
            <a:r>
              <a:rPr lang="en-US" sz="2800" b="1" dirty="0" smtClean="0"/>
              <a:t>3.1 Ovens, autoclaves and similar equipment contain only one raw material, in-process drug or drug at a time, unless precautions are taken to prevent contamination and mix-ups. </a:t>
            </a:r>
          </a:p>
          <a:p>
            <a:pPr>
              <a:buNone/>
            </a:pPr>
            <a:endParaRPr lang="en-US" b="1" dirty="0" smtClean="0"/>
          </a:p>
          <a:p>
            <a:pPr>
              <a:buNone/>
            </a:pPr>
            <a:endParaRPr lang="ar-JO" b="1" dirty="0" smtClean="0"/>
          </a:p>
        </p:txBody>
      </p:sp>
      <p:sp>
        <p:nvSpPr>
          <p:cNvPr id="5" name="Text Placeholder 4"/>
          <p:cNvSpPr>
            <a:spLocks noGrp="1"/>
          </p:cNvSpPr>
          <p:nvPr>
            <p:ph type="body" sz="quarter" idx="3"/>
          </p:nvPr>
        </p:nvSpPr>
        <p:spPr>
          <a:xfrm>
            <a:off x="4572000" y="457200"/>
            <a:ext cx="4041775" cy="990599"/>
          </a:xfrm>
        </p:spPr>
        <p:txBody>
          <a:bodyPr/>
          <a:lstStyle/>
          <a:p>
            <a:pPr algn="r" rtl="1"/>
            <a:r>
              <a:rPr lang="ar-JO" dirty="0" smtClean="0"/>
              <a:t>3</a:t>
            </a:r>
            <a:r>
              <a:rPr lang="ar-JO" dirty="0" smtClean="0">
                <a:solidFill>
                  <a:srgbClr val="002060"/>
                </a:solidFill>
              </a:rPr>
              <a:t>. تشغل المعدات بحيث تمنع التلوث.</a:t>
            </a:r>
            <a:endParaRPr lang="ar-JO" dirty="0">
              <a:solidFill>
                <a:srgbClr val="002060"/>
              </a:solidFill>
            </a:endParaRPr>
          </a:p>
        </p:txBody>
      </p:sp>
      <p:sp>
        <p:nvSpPr>
          <p:cNvPr id="6" name="Content Placeholder 5"/>
          <p:cNvSpPr>
            <a:spLocks noGrp="1"/>
          </p:cNvSpPr>
          <p:nvPr>
            <p:ph sz="quarter" idx="4"/>
          </p:nvPr>
        </p:nvSpPr>
        <p:spPr/>
        <p:txBody>
          <a:bodyPr/>
          <a:lstStyle/>
          <a:p>
            <a:pPr algn="r" rtl="1">
              <a:buNone/>
            </a:pPr>
            <a:r>
              <a:rPr lang="ar-JO" sz="2800" b="1" dirty="0" smtClean="0"/>
              <a:t>3.1 ينبغي أن تحتوي الأفران وأجهزة التعقيم والمعدات المشابهة على مادة أولية أو مادة واحدة تحت التصنيع أو منتج جاهز واحد في ذات الوقت، ما لم تؤخذ إحتياطات لمنع التلوث أو الخلط</a:t>
            </a:r>
            <a:r>
              <a:rPr lang="ar-JO" b="1" dirty="0" smtClean="0"/>
              <a:t>.</a:t>
            </a:r>
            <a:endParaRPr lang="ar-JO" b="1"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المعدات</a:t>
            </a:r>
            <a:endParaRPr lang="ar-JO" b="1" dirty="0"/>
          </a:p>
        </p:txBody>
      </p:sp>
      <p:sp>
        <p:nvSpPr>
          <p:cNvPr id="3" name="Content Placeholder 2"/>
          <p:cNvSpPr>
            <a:spLocks noGrp="1"/>
          </p:cNvSpPr>
          <p:nvPr>
            <p:ph sz="half" idx="1"/>
          </p:nvPr>
        </p:nvSpPr>
        <p:spPr/>
        <p:txBody>
          <a:bodyPr/>
          <a:lstStyle/>
          <a:p>
            <a:pPr>
              <a:buNone/>
            </a:pPr>
            <a:r>
              <a:rPr lang="en-US" b="1" dirty="0" smtClean="0"/>
              <a:t>3.2 The location of equipment precludes contamination from extraneous materials. </a:t>
            </a:r>
          </a:p>
        </p:txBody>
      </p:sp>
      <p:sp>
        <p:nvSpPr>
          <p:cNvPr id="4" name="Content Placeholder 3"/>
          <p:cNvSpPr>
            <a:spLocks noGrp="1"/>
          </p:cNvSpPr>
          <p:nvPr>
            <p:ph sz="half" idx="2"/>
          </p:nvPr>
        </p:nvSpPr>
        <p:spPr/>
        <p:txBody>
          <a:bodyPr/>
          <a:lstStyle/>
          <a:p>
            <a:pPr algn="r" rtl="1">
              <a:buNone/>
            </a:pPr>
            <a:r>
              <a:rPr lang="ar-JO" b="1" dirty="0" smtClean="0"/>
              <a:t>3.2 مكان تثبيت المعدات يحول دون حدوث التلوث بمواد غريبة.</a:t>
            </a:r>
            <a:endParaRPr lang="ar-JO"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1774</TotalTime>
  <Words>4991</Words>
  <Application>Microsoft Office PowerPoint</Application>
  <PresentationFormat>On-screen Show (4:3)</PresentationFormat>
  <Paragraphs>559</Paragraphs>
  <Slides>114</Slides>
  <Notes>28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114</vt:i4>
      </vt:variant>
    </vt:vector>
  </HeadingPairs>
  <TitlesOfParts>
    <vt:vector size="116" baseType="lpstr">
      <vt:lpstr>Office Theme</vt:lpstr>
      <vt:lpstr>Document</vt:lpstr>
      <vt:lpstr>بسم الله الرحمن الرحيم  جمعية الشركات الصناعية الصغيرة والمتوسطة  ممارسة التصنيع الجيد Good Manufacturing Practice GMP </vt:lpstr>
      <vt:lpstr>ممارسة التصنيع الجيد ج3</vt:lpstr>
      <vt:lpstr>تهدف الوحدة إلى ...</vt:lpstr>
      <vt:lpstr>ضرورة تصميم (ترتيب) قاعات الإنتاج</vt:lpstr>
      <vt:lpstr>أنواع ترتيبات (تصاميم) المصانع</vt:lpstr>
      <vt:lpstr>المشغل</vt:lpstr>
      <vt:lpstr>مشغل Job Shop</vt:lpstr>
      <vt:lpstr>خصائص نظام المشاغل</vt:lpstr>
      <vt:lpstr>تطبيق نظام الشاغل Job Shop على صناعة الالبسة</vt:lpstr>
      <vt:lpstr>خط التجميع</vt:lpstr>
      <vt:lpstr>خط تجميع</vt:lpstr>
      <vt:lpstr>خصائص خط التجميع</vt:lpstr>
      <vt:lpstr>Slide 13</vt:lpstr>
      <vt:lpstr>Slide 14</vt:lpstr>
      <vt:lpstr>Slide 15</vt:lpstr>
      <vt:lpstr>Slide 16</vt:lpstr>
      <vt:lpstr>ترتيب الإنتاج الخليوي</vt:lpstr>
      <vt:lpstr>الإنتاج الخليوي Cellular Manufacturing</vt:lpstr>
      <vt:lpstr>خصائص الإنتاج الخليوي</vt:lpstr>
      <vt:lpstr>الإنتاج الخليوي</vt:lpstr>
      <vt:lpstr>ترتيب الوضع الثابت</vt:lpstr>
      <vt:lpstr>الترتيب المهجن</vt:lpstr>
      <vt:lpstr>غايات تخطيط قاعات الإنتاج1 </vt:lpstr>
      <vt:lpstr>غايات تصميم قاعات الإنتاج2 </vt:lpstr>
      <vt:lpstr>خطوط الإنتاج </vt:lpstr>
      <vt:lpstr>بناء خطوط الإنتاج</vt:lpstr>
      <vt:lpstr>مبادئ خطوط الإنتاج</vt:lpstr>
      <vt:lpstr>تعريف محطة الإنتاج</vt:lpstr>
      <vt:lpstr>GMP المكان</vt:lpstr>
      <vt:lpstr>قاعات الإنتاج</vt:lpstr>
      <vt:lpstr>مخازن المواد الأولية</vt:lpstr>
      <vt:lpstr>وقفة نقاشية</vt:lpstr>
      <vt:lpstr>قسم توكيد الجودة</vt:lpstr>
      <vt:lpstr>الإنتاج</vt:lpstr>
      <vt:lpstr>مخزن المنتجات الجاهزة</vt:lpstr>
      <vt:lpstr>Facility</vt:lpstr>
      <vt:lpstr>المباني</vt:lpstr>
      <vt:lpstr>Facilities</vt:lpstr>
      <vt:lpstr>المباني</vt:lpstr>
      <vt:lpstr>Slide 40</vt:lpstr>
      <vt:lpstr>إرشادات الممارسة الجيدة GMP Guidelines</vt:lpstr>
      <vt:lpstr>إرشادات الممارسة الجيدة GMP Guidelines</vt:lpstr>
      <vt:lpstr>إرشادات الممارسة الجيدة GMP Guidelines</vt:lpstr>
      <vt:lpstr>إرشادات الممارسة الجيدة GMP Guidelines</vt:lpstr>
      <vt:lpstr>إرشادات الممارسة الجيدة GMP Guidelines</vt:lpstr>
      <vt:lpstr>إرشادات الممارسة الجيدة GMP Guidelines</vt:lpstr>
      <vt:lpstr>إرشادات الممارسة الجيدة GMP Guidelines</vt:lpstr>
      <vt:lpstr>إرشادات الممارسة الجيدة GMP Guidelines</vt:lpstr>
      <vt:lpstr>إرشادات الممارسة الجيدة GMP Guidelines</vt:lpstr>
      <vt:lpstr>إرشادات الممارسة الجيدة GMP Guidelines</vt:lpstr>
      <vt:lpstr>إرشادات الممارسة الجيدة GMP Guidelines</vt:lpstr>
      <vt:lpstr>وقفة نقاشية</vt:lpstr>
      <vt:lpstr>إرشادات الممارسة الجيدة GMP Guidelines</vt:lpstr>
      <vt:lpstr>إرشادات الممارسة الجيدة GMP Guidelines</vt:lpstr>
      <vt:lpstr>إرشادات الممارسة الجيدة GMP Guidelines</vt:lpstr>
      <vt:lpstr>إرشادات الممارسة الجيدة GMP Guidelines</vt:lpstr>
      <vt:lpstr>إرشادات الممارسة الجيدة GMP Guidelines</vt:lpstr>
      <vt:lpstr>إرشادات الممارسة الجيدة GMP Guidelines</vt:lpstr>
      <vt:lpstr>إرشادات الممارسة الجيدة GMP Guidelines</vt:lpstr>
      <vt:lpstr>إرشادات الممارسة الجيدة GMP Guidelines</vt:lpstr>
      <vt:lpstr>إرشادات الممارسة الجيدة GMP Guidelines</vt:lpstr>
      <vt:lpstr>سؤال</vt:lpstr>
      <vt:lpstr>إرشادات الممارسة الجيدة GMP Guidelines</vt:lpstr>
      <vt:lpstr>إرشادات الممارسة الجيدة GMP Guidelines</vt:lpstr>
      <vt:lpstr>إرشادات الممارسة الجيدة GMP Guidelines</vt:lpstr>
      <vt:lpstr>إرشادات الممارسة الجيدة GMP Guidelines</vt:lpstr>
      <vt:lpstr>إرشادات الممارسة الجيدة GMP Guidelines</vt:lpstr>
      <vt:lpstr>إرشادات الممارسة الجيدة GMP Guidelines</vt:lpstr>
      <vt:lpstr>إرشادات الممارسة الجيدة GMP Guidelines</vt:lpstr>
      <vt:lpstr>إرشادات الممارسة الجيدة GMP Guidelines</vt:lpstr>
      <vt:lpstr>Campaign production</vt:lpstr>
      <vt:lpstr>إرشادات الممارسة الجيدة GMP Guidelines</vt:lpstr>
      <vt:lpstr>إرشادات الممارسة الجيدة GMP Guidelines</vt:lpstr>
      <vt:lpstr>إرشادات الممارسة الجيدة GMP Guidelines</vt:lpstr>
      <vt:lpstr>إرشادات الممارسة الجيدة GMP Guidelines</vt:lpstr>
      <vt:lpstr>إرشادات الممارسة الجيدة GMP Guidelines</vt:lpstr>
      <vt:lpstr>إرشادات الممارسة الجيدة GMP Guidelines</vt:lpstr>
      <vt:lpstr>خلاصة</vt:lpstr>
      <vt:lpstr>Slide 79</vt:lpstr>
      <vt:lpstr>التدفئة والتهوية والتكييف HVAC</vt:lpstr>
      <vt:lpstr>HVAC </vt:lpstr>
      <vt:lpstr>Slide 82</vt:lpstr>
      <vt:lpstr>مشاكل نظام التكييف</vt:lpstr>
      <vt:lpstr>Equipment</vt:lpstr>
      <vt:lpstr>خطر التلوث</vt:lpstr>
      <vt:lpstr>Slide 86</vt:lpstr>
      <vt:lpstr>Requirements</vt:lpstr>
      <vt:lpstr>المتطلبات</vt:lpstr>
      <vt:lpstr>Slide 89</vt:lpstr>
      <vt:lpstr>Slide 90</vt:lpstr>
      <vt:lpstr>Slide 91</vt:lpstr>
      <vt:lpstr>Slide 92</vt:lpstr>
      <vt:lpstr>Slide 93</vt:lpstr>
      <vt:lpstr>المعدات</vt:lpstr>
      <vt:lpstr>Slide 95</vt:lpstr>
      <vt:lpstr>المعدات</vt:lpstr>
      <vt:lpstr>Slide 97</vt:lpstr>
      <vt:lpstr>Slide 98</vt:lpstr>
      <vt:lpstr>المعدات</vt:lpstr>
      <vt:lpstr>المعدات</vt:lpstr>
      <vt:lpstr>المعدات</vt:lpstr>
      <vt:lpstr>المعدات</vt:lpstr>
      <vt:lpstr>المعدات</vt:lpstr>
      <vt:lpstr>المعدات</vt:lpstr>
      <vt:lpstr>المعدات</vt:lpstr>
      <vt:lpstr>المعدات</vt:lpstr>
      <vt:lpstr>المعدات</vt:lpstr>
      <vt:lpstr>المعدات</vt:lpstr>
      <vt:lpstr>المعدات</vt:lpstr>
      <vt:lpstr>المعدات</vt:lpstr>
      <vt:lpstr>المعدات</vt:lpstr>
      <vt:lpstr>المعدات</vt:lpstr>
      <vt:lpstr>الخلاصة</vt:lpstr>
      <vt:lpstr>Slide 114</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 دورة إدارة مكان العمل مركز تصميم الألبسة  وخدمات التدريب  كانون أول 2010</dc:title>
  <dc:creator>Valued Acer Customer</dc:creator>
  <cp:lastModifiedBy>Valued Acer Customer</cp:lastModifiedBy>
  <cp:revision>38</cp:revision>
  <dcterms:created xsi:type="dcterms:W3CDTF">2010-12-27T09:46:08Z</dcterms:created>
  <dcterms:modified xsi:type="dcterms:W3CDTF">2012-08-26T16:51:09Z</dcterms:modified>
</cp:coreProperties>
</file>