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3"/>
  </p:notesMasterIdLst>
  <p:sldIdLst>
    <p:sldId id="256" r:id="rId2"/>
    <p:sldId id="515" r:id="rId3"/>
    <p:sldId id="516" r:id="rId4"/>
    <p:sldId id="386" r:id="rId5"/>
    <p:sldId id="406" r:id="rId6"/>
    <p:sldId id="407" r:id="rId7"/>
    <p:sldId id="408" r:id="rId8"/>
    <p:sldId id="409" r:id="rId9"/>
    <p:sldId id="388" r:id="rId10"/>
    <p:sldId id="411" r:id="rId11"/>
    <p:sldId id="412" r:id="rId12"/>
    <p:sldId id="413" r:id="rId13"/>
    <p:sldId id="414" r:id="rId14"/>
    <p:sldId id="415" r:id="rId15"/>
    <p:sldId id="518" r:id="rId16"/>
    <p:sldId id="416" r:id="rId17"/>
    <p:sldId id="417" r:id="rId18"/>
    <p:sldId id="418" r:id="rId19"/>
    <p:sldId id="419" r:id="rId20"/>
    <p:sldId id="483" r:id="rId21"/>
    <p:sldId id="484" r:id="rId22"/>
    <p:sldId id="506" r:id="rId23"/>
    <p:sldId id="485" r:id="rId24"/>
    <p:sldId id="508" r:id="rId25"/>
    <p:sldId id="477" r:id="rId26"/>
    <p:sldId id="507" r:id="rId27"/>
    <p:sldId id="509" r:id="rId28"/>
    <p:sldId id="517" r:id="rId29"/>
    <p:sldId id="479" r:id="rId30"/>
    <p:sldId id="480" r:id="rId31"/>
    <p:sldId id="481" r:id="rId32"/>
    <p:sldId id="482" r:id="rId33"/>
    <p:sldId id="440" r:id="rId34"/>
    <p:sldId id="441" r:id="rId35"/>
    <p:sldId id="442" r:id="rId36"/>
    <p:sldId id="445" r:id="rId37"/>
    <p:sldId id="454" r:id="rId38"/>
    <p:sldId id="455" r:id="rId39"/>
    <p:sldId id="456" r:id="rId40"/>
    <p:sldId id="457" r:id="rId41"/>
    <p:sldId id="458" r:id="rId42"/>
    <p:sldId id="459" r:id="rId43"/>
    <p:sldId id="460" r:id="rId44"/>
    <p:sldId id="461" r:id="rId45"/>
    <p:sldId id="462" r:id="rId46"/>
    <p:sldId id="466" r:id="rId47"/>
    <p:sldId id="467" r:id="rId48"/>
    <p:sldId id="468" r:id="rId49"/>
    <p:sldId id="469" r:id="rId50"/>
    <p:sldId id="470" r:id="rId51"/>
    <p:sldId id="471" r:id="rId52"/>
    <p:sldId id="472" r:id="rId53"/>
    <p:sldId id="473" r:id="rId54"/>
    <p:sldId id="519" r:id="rId55"/>
    <p:sldId id="486" r:id="rId56"/>
    <p:sldId id="487" r:id="rId57"/>
    <p:sldId id="488" r:id="rId58"/>
    <p:sldId id="489" r:id="rId59"/>
    <p:sldId id="490" r:id="rId60"/>
    <p:sldId id="491" r:id="rId61"/>
    <p:sldId id="492" r:id="rId62"/>
    <p:sldId id="493" r:id="rId63"/>
    <p:sldId id="494" r:id="rId64"/>
    <p:sldId id="495" r:id="rId65"/>
    <p:sldId id="496" r:id="rId66"/>
    <p:sldId id="510" r:id="rId67"/>
    <p:sldId id="498" r:id="rId68"/>
    <p:sldId id="499" r:id="rId69"/>
    <p:sldId id="511" r:id="rId70"/>
    <p:sldId id="500" r:id="rId71"/>
    <p:sldId id="501" r:id="rId72"/>
    <p:sldId id="502" r:id="rId73"/>
    <p:sldId id="503" r:id="rId74"/>
    <p:sldId id="504" r:id="rId75"/>
    <p:sldId id="512" r:id="rId76"/>
    <p:sldId id="384" r:id="rId77"/>
    <p:sldId id="452" r:id="rId78"/>
    <p:sldId id="453" r:id="rId79"/>
    <p:sldId id="513" r:id="rId80"/>
    <p:sldId id="514" r:id="rId81"/>
    <p:sldId id="387" r:id="rId8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p:scale>
          <a:sx n="50" d="100"/>
          <a:sy n="50" d="100"/>
        </p:scale>
        <p:origin x="-10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222" y="3286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r-J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1578A2-7158-4DB2-9651-7B6238EE59EC}" type="datetimeFigureOut">
              <a:rPr lang="en-US" smtClean="0"/>
              <a:pPr/>
              <a:t>8/25/2012</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r-J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2BF23C-CAB1-4878-8396-4F5976A517C7}"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BC2BF23C-CAB1-4878-8396-4F5976A517C7}" type="slidenum">
              <a:rPr lang="ar-JO" smtClean="0"/>
              <a:pPr/>
              <a:t>1</a:t>
            </a:fld>
            <a:endParaRPr lang="ar-J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Slide Image Placeholder 1"/>
          <p:cNvSpPr>
            <a:spLocks noGrp="1" noRot="1" noChangeAspect="1" noTextEdit="1"/>
          </p:cNvSpPr>
          <p:nvPr>
            <p:ph type="sldImg"/>
          </p:nvPr>
        </p:nvSpPr>
        <p:spPr bwMode="auto">
          <a:noFill/>
          <a:ln>
            <a:solidFill>
              <a:srgbClr val="000000"/>
            </a:solidFill>
            <a:miter lim="800000"/>
            <a:headEnd/>
            <a:tailEnd/>
          </a:ln>
        </p:spPr>
      </p:sp>
      <p:sp>
        <p:nvSpPr>
          <p:cNvPr id="291843" name="Notes Placeholder 2"/>
          <p:cNvSpPr>
            <a:spLocks noGrp="1"/>
          </p:cNvSpPr>
          <p:nvPr>
            <p:ph type="body" idx="1"/>
          </p:nvPr>
        </p:nvSpPr>
        <p:spPr bwMode="auto">
          <a:noFill/>
        </p:spPr>
        <p:txBody>
          <a:bodyPr/>
          <a:lstStyle/>
          <a:p>
            <a:pPr>
              <a:spcBef>
                <a:spcPct val="0"/>
              </a:spcBef>
            </a:pPr>
            <a:endParaRPr lang="ar-JO" smtClean="0"/>
          </a:p>
        </p:txBody>
      </p:sp>
      <p:sp>
        <p:nvSpPr>
          <p:cNvPr id="291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4A4467-A58C-42D6-BD1F-D8132FE9BDAE}" type="slidenum">
              <a:rPr lang="ar-JO"/>
              <a:pPr/>
              <a:t>14</a:t>
            </a:fld>
            <a:endParaRPr lang="ar-J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Slide Image Placeholder 1"/>
          <p:cNvSpPr>
            <a:spLocks noGrp="1" noRot="1" noChangeAspect="1" noTextEdit="1"/>
          </p:cNvSpPr>
          <p:nvPr>
            <p:ph type="sldImg"/>
          </p:nvPr>
        </p:nvSpPr>
        <p:spPr bwMode="auto">
          <a:noFill/>
          <a:ln>
            <a:solidFill>
              <a:srgbClr val="000000"/>
            </a:solidFill>
            <a:miter lim="800000"/>
            <a:headEnd/>
            <a:tailEnd/>
          </a:ln>
        </p:spPr>
      </p:sp>
      <p:sp>
        <p:nvSpPr>
          <p:cNvPr id="294915" name="Notes Placeholder 2"/>
          <p:cNvSpPr>
            <a:spLocks noGrp="1"/>
          </p:cNvSpPr>
          <p:nvPr>
            <p:ph type="body" idx="1"/>
          </p:nvPr>
        </p:nvSpPr>
        <p:spPr bwMode="auto">
          <a:noFill/>
        </p:spPr>
        <p:txBody>
          <a:bodyPr/>
          <a:lstStyle/>
          <a:p>
            <a:pPr>
              <a:spcBef>
                <a:spcPct val="0"/>
              </a:spcBef>
            </a:pPr>
            <a:endParaRPr lang="ar-JO" smtClean="0"/>
          </a:p>
        </p:txBody>
      </p:sp>
      <p:sp>
        <p:nvSpPr>
          <p:cNvPr id="294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DE1EBF-F067-4A33-901A-804A48292403}" type="slidenum">
              <a:rPr lang="ar-JO"/>
              <a:pPr/>
              <a:t>16</a:t>
            </a:fld>
            <a:endParaRPr lang="ar-J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Slide Image Placeholder 1"/>
          <p:cNvSpPr>
            <a:spLocks noGrp="1" noRot="1" noChangeAspect="1" noTextEdit="1"/>
          </p:cNvSpPr>
          <p:nvPr>
            <p:ph type="sldImg"/>
          </p:nvPr>
        </p:nvSpPr>
        <p:spPr bwMode="auto">
          <a:noFill/>
          <a:ln>
            <a:solidFill>
              <a:srgbClr val="000000"/>
            </a:solidFill>
            <a:miter lim="800000"/>
            <a:headEnd/>
            <a:tailEnd/>
          </a:ln>
        </p:spPr>
      </p:sp>
      <p:sp>
        <p:nvSpPr>
          <p:cNvPr id="295939" name="Notes Placeholder 2"/>
          <p:cNvSpPr>
            <a:spLocks noGrp="1"/>
          </p:cNvSpPr>
          <p:nvPr>
            <p:ph type="body" idx="1"/>
          </p:nvPr>
        </p:nvSpPr>
        <p:spPr bwMode="auto">
          <a:noFill/>
        </p:spPr>
        <p:txBody>
          <a:bodyPr/>
          <a:lstStyle/>
          <a:p>
            <a:pPr>
              <a:spcBef>
                <a:spcPct val="0"/>
              </a:spcBef>
            </a:pPr>
            <a:endParaRPr lang="ar-JO" smtClean="0"/>
          </a:p>
        </p:txBody>
      </p:sp>
      <p:sp>
        <p:nvSpPr>
          <p:cNvPr id="295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E5DD7D-02D3-40FD-B46F-0026E1B394BB}" type="slidenum">
              <a:rPr lang="ar-JO"/>
              <a:pPr/>
              <a:t>17</a:t>
            </a:fld>
            <a:endParaRPr lang="ar-J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Slide Image Placeholder 1"/>
          <p:cNvSpPr>
            <a:spLocks noGrp="1" noRot="1" noChangeAspect="1" noTextEdit="1"/>
          </p:cNvSpPr>
          <p:nvPr>
            <p:ph type="sldImg"/>
          </p:nvPr>
        </p:nvSpPr>
        <p:spPr bwMode="auto">
          <a:noFill/>
          <a:ln>
            <a:solidFill>
              <a:srgbClr val="000000"/>
            </a:solidFill>
            <a:miter lim="800000"/>
            <a:headEnd/>
            <a:tailEnd/>
          </a:ln>
        </p:spPr>
      </p:sp>
      <p:sp>
        <p:nvSpPr>
          <p:cNvPr id="299011" name="Notes Placeholder 2"/>
          <p:cNvSpPr>
            <a:spLocks noGrp="1"/>
          </p:cNvSpPr>
          <p:nvPr>
            <p:ph type="body" idx="1"/>
          </p:nvPr>
        </p:nvSpPr>
        <p:spPr bwMode="auto">
          <a:noFill/>
        </p:spPr>
        <p:txBody>
          <a:bodyPr/>
          <a:lstStyle/>
          <a:p>
            <a:pPr>
              <a:spcBef>
                <a:spcPct val="0"/>
              </a:spcBef>
            </a:pPr>
            <a:endParaRPr lang="ar-JO" smtClean="0"/>
          </a:p>
        </p:txBody>
      </p:sp>
      <p:sp>
        <p:nvSpPr>
          <p:cNvPr id="299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D60378-1DB4-4360-A22F-D433D225550B}" type="slidenum">
              <a:rPr lang="ar-JO"/>
              <a:pPr/>
              <a:t>18</a:t>
            </a:fld>
            <a:endParaRPr lang="ar-JO"/>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Slide Image Placeholder 1"/>
          <p:cNvSpPr>
            <a:spLocks noGrp="1" noRot="1" noChangeAspect="1" noTextEdit="1"/>
          </p:cNvSpPr>
          <p:nvPr>
            <p:ph type="sldImg"/>
          </p:nvPr>
        </p:nvSpPr>
        <p:spPr bwMode="auto">
          <a:noFill/>
          <a:ln>
            <a:solidFill>
              <a:srgbClr val="000000"/>
            </a:solidFill>
            <a:miter lim="800000"/>
            <a:headEnd/>
            <a:tailEnd/>
          </a:ln>
        </p:spPr>
      </p:sp>
      <p:sp>
        <p:nvSpPr>
          <p:cNvPr id="300035" name="Notes Placeholder 2"/>
          <p:cNvSpPr>
            <a:spLocks noGrp="1"/>
          </p:cNvSpPr>
          <p:nvPr>
            <p:ph type="body" idx="1"/>
          </p:nvPr>
        </p:nvSpPr>
        <p:spPr bwMode="auto">
          <a:noFill/>
        </p:spPr>
        <p:txBody>
          <a:bodyPr/>
          <a:lstStyle/>
          <a:p>
            <a:pPr>
              <a:spcBef>
                <a:spcPct val="0"/>
              </a:spcBef>
            </a:pPr>
            <a:endParaRPr lang="ar-JO" smtClean="0"/>
          </a:p>
        </p:txBody>
      </p:sp>
      <p:sp>
        <p:nvSpPr>
          <p:cNvPr id="300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93C2BA-D268-445C-8232-BFD00A872EE3}" type="slidenum">
              <a:rPr lang="ar-JO"/>
              <a:pPr/>
              <a:t>19</a:t>
            </a:fld>
            <a:endParaRPr lang="ar-J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Slide Image Placeholder 1"/>
          <p:cNvSpPr>
            <a:spLocks noGrp="1" noRot="1" noChangeAspect="1" noTextEdit="1"/>
          </p:cNvSpPr>
          <p:nvPr>
            <p:ph type="sldImg"/>
          </p:nvPr>
        </p:nvSpPr>
        <p:spPr bwMode="auto">
          <a:noFill/>
          <a:ln>
            <a:solidFill>
              <a:srgbClr val="000000"/>
            </a:solidFill>
            <a:miter lim="800000"/>
            <a:headEnd/>
            <a:tailEnd/>
          </a:ln>
        </p:spPr>
      </p:sp>
      <p:sp>
        <p:nvSpPr>
          <p:cNvPr id="338947" name="Notes Placeholder 2"/>
          <p:cNvSpPr>
            <a:spLocks noGrp="1"/>
          </p:cNvSpPr>
          <p:nvPr>
            <p:ph type="body" idx="1"/>
          </p:nvPr>
        </p:nvSpPr>
        <p:spPr bwMode="auto">
          <a:noFill/>
        </p:spPr>
        <p:txBody>
          <a:bodyPr/>
          <a:lstStyle/>
          <a:p>
            <a:pPr>
              <a:spcBef>
                <a:spcPct val="0"/>
              </a:spcBef>
            </a:pPr>
            <a:endParaRPr lang="ar-JO" smtClean="0"/>
          </a:p>
        </p:txBody>
      </p:sp>
      <p:sp>
        <p:nvSpPr>
          <p:cNvPr id="338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3D7A1C-3820-4705-9222-A2AF04D7ED36}" type="slidenum">
              <a:rPr lang="ar-JO"/>
              <a:pPr/>
              <a:t>27</a:t>
            </a:fld>
            <a:endParaRPr lang="ar-JO"/>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Slide Image Placeholder 1"/>
          <p:cNvSpPr>
            <a:spLocks noGrp="1" noRot="1" noChangeAspect="1" noTextEdit="1"/>
          </p:cNvSpPr>
          <p:nvPr>
            <p:ph type="sldImg"/>
          </p:nvPr>
        </p:nvSpPr>
        <p:spPr bwMode="auto">
          <a:noFill/>
          <a:ln>
            <a:solidFill>
              <a:srgbClr val="000000"/>
            </a:solidFill>
            <a:miter lim="800000"/>
            <a:headEnd/>
            <a:tailEnd/>
          </a:ln>
        </p:spPr>
      </p:sp>
      <p:sp>
        <p:nvSpPr>
          <p:cNvPr id="337923" name="Notes Placeholder 2"/>
          <p:cNvSpPr>
            <a:spLocks noGrp="1"/>
          </p:cNvSpPr>
          <p:nvPr>
            <p:ph type="body" idx="1"/>
          </p:nvPr>
        </p:nvSpPr>
        <p:spPr bwMode="auto">
          <a:noFill/>
        </p:spPr>
        <p:txBody>
          <a:bodyPr/>
          <a:lstStyle/>
          <a:p>
            <a:pPr>
              <a:spcBef>
                <a:spcPct val="0"/>
              </a:spcBef>
            </a:pPr>
            <a:endParaRPr lang="ar-JO" smtClean="0"/>
          </a:p>
        </p:txBody>
      </p:sp>
      <p:sp>
        <p:nvSpPr>
          <p:cNvPr id="337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C1F281A-9E0C-4370-B634-453DD6D6CE4B}" type="slidenum">
              <a:rPr lang="ar-JO"/>
              <a:pPr/>
              <a:t>28</a:t>
            </a:fld>
            <a:endParaRPr lang="ar-JO"/>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Slide Image Placeholder 1"/>
          <p:cNvSpPr>
            <a:spLocks noGrp="1" noRot="1" noChangeAspect="1" noTextEdit="1"/>
          </p:cNvSpPr>
          <p:nvPr>
            <p:ph type="sldImg"/>
          </p:nvPr>
        </p:nvSpPr>
        <p:spPr bwMode="auto">
          <a:noFill/>
          <a:ln>
            <a:solidFill>
              <a:srgbClr val="000000"/>
            </a:solidFill>
            <a:miter lim="800000"/>
            <a:headEnd/>
            <a:tailEnd/>
          </a:ln>
        </p:spPr>
      </p:sp>
      <p:sp>
        <p:nvSpPr>
          <p:cNvPr id="342019" name="Notes Placeholder 2"/>
          <p:cNvSpPr>
            <a:spLocks noGrp="1"/>
          </p:cNvSpPr>
          <p:nvPr>
            <p:ph type="body" idx="1"/>
          </p:nvPr>
        </p:nvSpPr>
        <p:spPr bwMode="auto">
          <a:noFill/>
        </p:spPr>
        <p:txBody>
          <a:bodyPr/>
          <a:lstStyle/>
          <a:p>
            <a:pPr>
              <a:spcBef>
                <a:spcPct val="0"/>
              </a:spcBef>
            </a:pPr>
            <a:endParaRPr lang="ar-JO" smtClean="0"/>
          </a:p>
        </p:txBody>
      </p:sp>
      <p:sp>
        <p:nvSpPr>
          <p:cNvPr id="342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30A2D8-7E45-4142-817A-1713AC854772}" type="slidenum">
              <a:rPr lang="ar-JO"/>
              <a:pPr/>
              <a:t>33</a:t>
            </a:fld>
            <a:endParaRPr lang="ar-JO"/>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Slide Image Placeholder 1"/>
          <p:cNvSpPr>
            <a:spLocks noGrp="1" noRot="1" noChangeAspect="1" noTextEdit="1"/>
          </p:cNvSpPr>
          <p:nvPr>
            <p:ph type="sldImg"/>
          </p:nvPr>
        </p:nvSpPr>
        <p:spPr bwMode="auto">
          <a:noFill/>
          <a:ln>
            <a:solidFill>
              <a:srgbClr val="000000"/>
            </a:solidFill>
            <a:miter lim="800000"/>
            <a:headEnd/>
            <a:tailEnd/>
          </a:ln>
        </p:spPr>
      </p:sp>
      <p:sp>
        <p:nvSpPr>
          <p:cNvPr id="343043" name="Notes Placeholder 2"/>
          <p:cNvSpPr>
            <a:spLocks noGrp="1"/>
          </p:cNvSpPr>
          <p:nvPr>
            <p:ph type="body" idx="1"/>
          </p:nvPr>
        </p:nvSpPr>
        <p:spPr bwMode="auto">
          <a:noFill/>
        </p:spPr>
        <p:txBody>
          <a:bodyPr/>
          <a:lstStyle/>
          <a:p>
            <a:pPr>
              <a:spcBef>
                <a:spcPct val="0"/>
              </a:spcBef>
            </a:pPr>
            <a:endParaRPr lang="ar-JO" smtClean="0"/>
          </a:p>
        </p:txBody>
      </p:sp>
      <p:sp>
        <p:nvSpPr>
          <p:cNvPr id="343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8E34EA-7A12-4831-B2C3-C58B5413E48B}" type="slidenum">
              <a:rPr lang="ar-JO"/>
              <a:pPr/>
              <a:t>34</a:t>
            </a:fld>
            <a:endParaRPr lang="ar-JO"/>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Slide Image Placeholder 1"/>
          <p:cNvSpPr>
            <a:spLocks noGrp="1" noRot="1" noChangeAspect="1" noTextEdit="1"/>
          </p:cNvSpPr>
          <p:nvPr>
            <p:ph type="sldImg"/>
          </p:nvPr>
        </p:nvSpPr>
        <p:spPr bwMode="auto">
          <a:noFill/>
          <a:ln>
            <a:solidFill>
              <a:srgbClr val="000000"/>
            </a:solidFill>
            <a:miter lim="800000"/>
            <a:headEnd/>
            <a:tailEnd/>
          </a:ln>
        </p:spPr>
      </p:sp>
      <p:sp>
        <p:nvSpPr>
          <p:cNvPr id="344067" name="Notes Placeholder 2"/>
          <p:cNvSpPr>
            <a:spLocks noGrp="1"/>
          </p:cNvSpPr>
          <p:nvPr>
            <p:ph type="body" idx="1"/>
          </p:nvPr>
        </p:nvSpPr>
        <p:spPr bwMode="auto">
          <a:noFill/>
        </p:spPr>
        <p:txBody>
          <a:bodyPr/>
          <a:lstStyle/>
          <a:p>
            <a:pPr>
              <a:spcBef>
                <a:spcPct val="0"/>
              </a:spcBef>
            </a:pPr>
            <a:endParaRPr lang="ar-JO" smtClean="0"/>
          </a:p>
        </p:txBody>
      </p:sp>
      <p:sp>
        <p:nvSpPr>
          <p:cNvPr id="344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669E07-772C-430F-8B42-270B541A535E}" type="slidenum">
              <a:rPr lang="ar-JO"/>
              <a:pPr/>
              <a:t>35</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Slide Image Placeholder 1"/>
          <p:cNvSpPr>
            <a:spLocks noGrp="1" noRot="1" noChangeAspect="1" noTextEdit="1"/>
          </p:cNvSpPr>
          <p:nvPr>
            <p:ph type="sldImg"/>
          </p:nvPr>
        </p:nvSpPr>
        <p:spPr bwMode="auto">
          <a:noFill/>
          <a:ln>
            <a:solidFill>
              <a:srgbClr val="000000"/>
            </a:solidFill>
            <a:miter lim="800000"/>
            <a:headEnd/>
            <a:tailEnd/>
          </a:ln>
        </p:spPr>
      </p:sp>
      <p:sp>
        <p:nvSpPr>
          <p:cNvPr id="253955" name="Notes Placeholder 2"/>
          <p:cNvSpPr>
            <a:spLocks noGrp="1"/>
          </p:cNvSpPr>
          <p:nvPr>
            <p:ph type="body" idx="1"/>
          </p:nvPr>
        </p:nvSpPr>
        <p:spPr bwMode="auto">
          <a:noFill/>
        </p:spPr>
        <p:txBody>
          <a:bodyPr/>
          <a:lstStyle/>
          <a:p>
            <a:pPr>
              <a:spcBef>
                <a:spcPct val="0"/>
              </a:spcBef>
            </a:pPr>
            <a:endParaRPr lang="ar-JO" smtClean="0"/>
          </a:p>
        </p:txBody>
      </p:sp>
      <p:sp>
        <p:nvSpPr>
          <p:cNvPr id="2539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4F662D-664D-4397-976A-B1EA676B8094}" type="slidenum">
              <a:rPr lang="ar-JO"/>
              <a:pPr/>
              <a:t>5</a:t>
            </a:fld>
            <a:endParaRPr lang="ar-JO"/>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Slide Image Placeholder 1"/>
          <p:cNvSpPr>
            <a:spLocks noGrp="1" noRot="1" noChangeAspect="1" noTextEdit="1"/>
          </p:cNvSpPr>
          <p:nvPr>
            <p:ph type="sldImg"/>
          </p:nvPr>
        </p:nvSpPr>
        <p:spPr bwMode="auto">
          <a:noFill/>
          <a:ln>
            <a:solidFill>
              <a:srgbClr val="000000"/>
            </a:solidFill>
            <a:miter lim="800000"/>
            <a:headEnd/>
            <a:tailEnd/>
          </a:ln>
        </p:spPr>
      </p:sp>
      <p:sp>
        <p:nvSpPr>
          <p:cNvPr id="346115" name="Notes Placeholder 2"/>
          <p:cNvSpPr>
            <a:spLocks noGrp="1"/>
          </p:cNvSpPr>
          <p:nvPr>
            <p:ph type="body" idx="1"/>
          </p:nvPr>
        </p:nvSpPr>
        <p:spPr bwMode="auto">
          <a:noFill/>
        </p:spPr>
        <p:txBody>
          <a:bodyPr/>
          <a:lstStyle/>
          <a:p>
            <a:pPr>
              <a:spcBef>
                <a:spcPct val="0"/>
              </a:spcBef>
            </a:pPr>
            <a:endParaRPr lang="ar-JO" smtClean="0"/>
          </a:p>
        </p:txBody>
      </p:sp>
      <p:sp>
        <p:nvSpPr>
          <p:cNvPr id="346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4F78A6-1BAA-4306-B44F-B01C95CEFFA5}" type="slidenum">
              <a:rPr lang="ar-JO"/>
              <a:pPr/>
              <a:t>36</a:t>
            </a:fld>
            <a:endParaRPr lang="ar-JO"/>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bwMode="auto">
          <a:noFill/>
          <a:ln>
            <a:solidFill>
              <a:srgbClr val="000000"/>
            </a:solidFill>
            <a:miter lim="800000"/>
            <a:headEnd/>
            <a:tailEnd/>
          </a:ln>
        </p:spPr>
      </p:sp>
      <p:sp>
        <p:nvSpPr>
          <p:cNvPr id="182275" name="Notes Placeholder 2"/>
          <p:cNvSpPr>
            <a:spLocks noGrp="1"/>
          </p:cNvSpPr>
          <p:nvPr>
            <p:ph type="body" idx="1"/>
          </p:nvPr>
        </p:nvSpPr>
        <p:spPr bwMode="auto">
          <a:noFill/>
        </p:spPr>
        <p:txBody>
          <a:bodyPr/>
          <a:lstStyle/>
          <a:p>
            <a:pPr>
              <a:spcBef>
                <a:spcPct val="0"/>
              </a:spcBef>
            </a:pPr>
            <a:endParaRPr lang="ar-JO" smtClean="0"/>
          </a:p>
        </p:txBody>
      </p:sp>
      <p:sp>
        <p:nvSpPr>
          <p:cNvPr id="182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570F35-C279-43FD-BA97-DF1D8EAA0339}" type="slidenum">
              <a:rPr lang="ar-JO"/>
              <a:pPr/>
              <a:t>37</a:t>
            </a:fld>
            <a:endParaRPr lang="ar-JO"/>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p:spPr>
      </p:sp>
      <p:sp>
        <p:nvSpPr>
          <p:cNvPr id="183299" name="Notes Placeholder 2"/>
          <p:cNvSpPr>
            <a:spLocks noGrp="1"/>
          </p:cNvSpPr>
          <p:nvPr>
            <p:ph type="body" idx="1"/>
          </p:nvPr>
        </p:nvSpPr>
        <p:spPr bwMode="auto">
          <a:noFill/>
        </p:spPr>
        <p:txBody>
          <a:bodyPr/>
          <a:lstStyle/>
          <a:p>
            <a:pPr>
              <a:spcBef>
                <a:spcPct val="0"/>
              </a:spcBef>
            </a:pPr>
            <a:endParaRPr lang="ar-JO" smtClean="0"/>
          </a:p>
        </p:txBody>
      </p:sp>
      <p:sp>
        <p:nvSpPr>
          <p:cNvPr id="183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03C542-C878-40AB-B8D4-3B6967A056DF}" type="slidenum">
              <a:rPr lang="ar-JO"/>
              <a:pPr/>
              <a:t>38</a:t>
            </a:fld>
            <a:endParaRPr lang="ar-JO"/>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p:spPr>
      </p:sp>
      <p:sp>
        <p:nvSpPr>
          <p:cNvPr id="184323" name="Notes Placeholder 2"/>
          <p:cNvSpPr>
            <a:spLocks noGrp="1"/>
          </p:cNvSpPr>
          <p:nvPr>
            <p:ph type="body" idx="1"/>
          </p:nvPr>
        </p:nvSpPr>
        <p:spPr bwMode="auto">
          <a:noFill/>
        </p:spPr>
        <p:txBody>
          <a:bodyPr/>
          <a:lstStyle/>
          <a:p>
            <a:pPr>
              <a:spcBef>
                <a:spcPct val="0"/>
              </a:spcBef>
            </a:pPr>
            <a:endParaRPr lang="ar-JO" smtClean="0"/>
          </a:p>
        </p:txBody>
      </p:sp>
      <p:sp>
        <p:nvSpPr>
          <p:cNvPr id="184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B1320B-AAF7-4D08-821A-18D3DAAFE5C7}" type="slidenum">
              <a:rPr lang="ar-JO"/>
              <a:pPr/>
              <a:t>39</a:t>
            </a:fld>
            <a:endParaRPr lang="ar-JO"/>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noFill/>
          <a:ln>
            <a:solidFill>
              <a:srgbClr val="000000"/>
            </a:solidFill>
            <a:miter lim="800000"/>
            <a:headEnd/>
            <a:tailEnd/>
          </a:ln>
        </p:spPr>
      </p:sp>
      <p:sp>
        <p:nvSpPr>
          <p:cNvPr id="185347" name="Notes Placeholder 2"/>
          <p:cNvSpPr>
            <a:spLocks noGrp="1"/>
          </p:cNvSpPr>
          <p:nvPr>
            <p:ph type="body" idx="1"/>
          </p:nvPr>
        </p:nvSpPr>
        <p:spPr bwMode="auto">
          <a:noFill/>
        </p:spPr>
        <p:txBody>
          <a:bodyPr/>
          <a:lstStyle/>
          <a:p>
            <a:pPr>
              <a:spcBef>
                <a:spcPct val="0"/>
              </a:spcBef>
            </a:pPr>
            <a:endParaRPr lang="ar-JO" smtClean="0"/>
          </a:p>
        </p:txBody>
      </p:sp>
      <p:sp>
        <p:nvSpPr>
          <p:cNvPr id="185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D7FD67-1F9A-4275-9E39-2065D96D9EF9}" type="slidenum">
              <a:rPr lang="ar-JO"/>
              <a:pPr/>
              <a:t>40</a:t>
            </a:fld>
            <a:endParaRPr lang="ar-JO"/>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noFill/>
          <a:ln>
            <a:solidFill>
              <a:srgbClr val="000000"/>
            </a:solidFill>
            <a:miter lim="800000"/>
            <a:headEnd/>
            <a:tailEnd/>
          </a:ln>
        </p:spPr>
      </p:sp>
      <p:sp>
        <p:nvSpPr>
          <p:cNvPr id="186371" name="Notes Placeholder 2"/>
          <p:cNvSpPr>
            <a:spLocks noGrp="1"/>
          </p:cNvSpPr>
          <p:nvPr>
            <p:ph type="body" idx="1"/>
          </p:nvPr>
        </p:nvSpPr>
        <p:spPr bwMode="auto">
          <a:noFill/>
        </p:spPr>
        <p:txBody>
          <a:bodyPr/>
          <a:lstStyle/>
          <a:p>
            <a:pPr>
              <a:spcBef>
                <a:spcPct val="0"/>
              </a:spcBef>
            </a:pPr>
            <a:endParaRPr lang="ar-JO" smtClean="0"/>
          </a:p>
        </p:txBody>
      </p:sp>
      <p:sp>
        <p:nvSpPr>
          <p:cNvPr id="186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F1F487-7D26-4776-8B79-B3E0D5DA96A0}" type="slidenum">
              <a:rPr lang="ar-JO"/>
              <a:pPr/>
              <a:t>41</a:t>
            </a:fld>
            <a:endParaRPr lang="ar-JO"/>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p:spPr>
      </p:sp>
      <p:sp>
        <p:nvSpPr>
          <p:cNvPr id="187395" name="Notes Placeholder 2"/>
          <p:cNvSpPr>
            <a:spLocks noGrp="1"/>
          </p:cNvSpPr>
          <p:nvPr>
            <p:ph type="body" idx="1"/>
          </p:nvPr>
        </p:nvSpPr>
        <p:spPr bwMode="auto">
          <a:noFill/>
        </p:spPr>
        <p:txBody>
          <a:bodyPr/>
          <a:lstStyle/>
          <a:p>
            <a:pPr>
              <a:spcBef>
                <a:spcPct val="0"/>
              </a:spcBef>
            </a:pPr>
            <a:endParaRPr lang="ar-JO" smtClean="0"/>
          </a:p>
        </p:txBody>
      </p:sp>
      <p:sp>
        <p:nvSpPr>
          <p:cNvPr id="187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076BCA-DCAE-4B1C-8D9C-23EABD218062}" type="slidenum">
              <a:rPr lang="ar-JO"/>
              <a:pPr/>
              <a:t>42</a:t>
            </a:fld>
            <a:endParaRPr lang="ar-JO"/>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p:spPr>
      </p:sp>
      <p:sp>
        <p:nvSpPr>
          <p:cNvPr id="188419" name="Notes Placeholder 2"/>
          <p:cNvSpPr>
            <a:spLocks noGrp="1"/>
          </p:cNvSpPr>
          <p:nvPr>
            <p:ph type="body" idx="1"/>
          </p:nvPr>
        </p:nvSpPr>
        <p:spPr bwMode="auto">
          <a:noFill/>
        </p:spPr>
        <p:txBody>
          <a:bodyPr/>
          <a:lstStyle/>
          <a:p>
            <a:pPr>
              <a:spcBef>
                <a:spcPct val="0"/>
              </a:spcBef>
            </a:pPr>
            <a:endParaRPr lang="ar-JO" smtClean="0"/>
          </a:p>
        </p:txBody>
      </p:sp>
      <p:sp>
        <p:nvSpPr>
          <p:cNvPr id="188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CFF8DF-082A-4144-B721-48158BFE9292}" type="slidenum">
              <a:rPr lang="ar-JO"/>
              <a:pPr/>
              <a:t>43</a:t>
            </a:fld>
            <a:endParaRPr lang="ar-JO"/>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p:spPr>
      </p:sp>
      <p:sp>
        <p:nvSpPr>
          <p:cNvPr id="189443" name="Notes Placeholder 2"/>
          <p:cNvSpPr>
            <a:spLocks noGrp="1"/>
          </p:cNvSpPr>
          <p:nvPr>
            <p:ph type="body" idx="1"/>
          </p:nvPr>
        </p:nvSpPr>
        <p:spPr bwMode="auto">
          <a:noFill/>
        </p:spPr>
        <p:txBody>
          <a:bodyPr/>
          <a:lstStyle/>
          <a:p>
            <a:pPr>
              <a:spcBef>
                <a:spcPct val="0"/>
              </a:spcBef>
            </a:pPr>
            <a:endParaRPr lang="ar-JO" smtClean="0"/>
          </a:p>
        </p:txBody>
      </p:sp>
      <p:sp>
        <p:nvSpPr>
          <p:cNvPr id="189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737C63-FD49-4896-A9A2-8E61CF932A90}" type="slidenum">
              <a:rPr lang="ar-JO"/>
              <a:pPr/>
              <a:t>44</a:t>
            </a:fld>
            <a:endParaRPr lang="ar-JO"/>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p:spPr>
      </p:sp>
      <p:sp>
        <p:nvSpPr>
          <p:cNvPr id="190467" name="Notes Placeholder 2"/>
          <p:cNvSpPr>
            <a:spLocks noGrp="1"/>
          </p:cNvSpPr>
          <p:nvPr>
            <p:ph type="body" idx="1"/>
          </p:nvPr>
        </p:nvSpPr>
        <p:spPr bwMode="auto">
          <a:noFill/>
        </p:spPr>
        <p:txBody>
          <a:bodyPr/>
          <a:lstStyle/>
          <a:p>
            <a:pPr>
              <a:spcBef>
                <a:spcPct val="0"/>
              </a:spcBef>
            </a:pPr>
            <a:endParaRPr lang="ar-JO" smtClean="0"/>
          </a:p>
        </p:txBody>
      </p:sp>
      <p:sp>
        <p:nvSpPr>
          <p:cNvPr id="190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33FEFE-6F45-46CA-94C6-9F48B22EF07F}" type="slidenum">
              <a:rPr lang="ar-JO"/>
              <a:pPr/>
              <a:t>45</a:t>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Slide Image Placeholder 1"/>
          <p:cNvSpPr>
            <a:spLocks noGrp="1" noRot="1" noChangeAspect="1" noTextEdit="1"/>
          </p:cNvSpPr>
          <p:nvPr>
            <p:ph type="sldImg"/>
          </p:nvPr>
        </p:nvSpPr>
        <p:spPr bwMode="auto">
          <a:noFill/>
          <a:ln>
            <a:solidFill>
              <a:srgbClr val="000000"/>
            </a:solidFill>
            <a:miter lim="800000"/>
            <a:headEnd/>
            <a:tailEnd/>
          </a:ln>
        </p:spPr>
      </p:sp>
      <p:sp>
        <p:nvSpPr>
          <p:cNvPr id="254979" name="Notes Placeholder 2"/>
          <p:cNvSpPr>
            <a:spLocks noGrp="1"/>
          </p:cNvSpPr>
          <p:nvPr>
            <p:ph type="body" idx="1"/>
          </p:nvPr>
        </p:nvSpPr>
        <p:spPr bwMode="auto">
          <a:noFill/>
        </p:spPr>
        <p:txBody>
          <a:bodyPr/>
          <a:lstStyle/>
          <a:p>
            <a:pPr>
              <a:spcBef>
                <a:spcPct val="0"/>
              </a:spcBef>
            </a:pPr>
            <a:endParaRPr lang="ar-JO" smtClean="0"/>
          </a:p>
        </p:txBody>
      </p:sp>
      <p:sp>
        <p:nvSpPr>
          <p:cNvPr id="2549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90DF0B-B76C-4FB4-BBF8-88C120D2ADD0}" type="slidenum">
              <a:rPr lang="ar-JO"/>
              <a:pPr/>
              <a:t>6</a:t>
            </a:fld>
            <a:endParaRPr lang="ar-JO"/>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bwMode="auto">
          <a:noFill/>
          <a:ln>
            <a:solidFill>
              <a:srgbClr val="000000"/>
            </a:solidFill>
            <a:miter lim="800000"/>
            <a:headEnd/>
            <a:tailEnd/>
          </a:ln>
        </p:spPr>
      </p:sp>
      <p:sp>
        <p:nvSpPr>
          <p:cNvPr id="194563" name="Notes Placeholder 2"/>
          <p:cNvSpPr>
            <a:spLocks noGrp="1"/>
          </p:cNvSpPr>
          <p:nvPr>
            <p:ph type="body" idx="1"/>
          </p:nvPr>
        </p:nvSpPr>
        <p:spPr bwMode="auto">
          <a:noFill/>
        </p:spPr>
        <p:txBody>
          <a:bodyPr/>
          <a:lstStyle/>
          <a:p>
            <a:pPr>
              <a:spcBef>
                <a:spcPct val="0"/>
              </a:spcBef>
            </a:pPr>
            <a:endParaRPr lang="ar-JO" smtClean="0"/>
          </a:p>
        </p:txBody>
      </p:sp>
      <p:sp>
        <p:nvSpPr>
          <p:cNvPr id="194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0CAFE6-3EBB-4BDA-9470-DA5AFD3F3DCC}" type="slidenum">
              <a:rPr lang="ar-JO"/>
              <a:pPr/>
              <a:t>46</a:t>
            </a:fld>
            <a:endParaRPr lang="ar-JO"/>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bwMode="auto">
          <a:noFill/>
          <a:ln>
            <a:solidFill>
              <a:srgbClr val="000000"/>
            </a:solidFill>
            <a:miter lim="800000"/>
            <a:headEnd/>
            <a:tailEnd/>
          </a:ln>
        </p:spPr>
      </p:sp>
      <p:sp>
        <p:nvSpPr>
          <p:cNvPr id="195587" name="Notes Placeholder 2"/>
          <p:cNvSpPr>
            <a:spLocks noGrp="1"/>
          </p:cNvSpPr>
          <p:nvPr>
            <p:ph type="body" idx="1"/>
          </p:nvPr>
        </p:nvSpPr>
        <p:spPr bwMode="auto">
          <a:noFill/>
        </p:spPr>
        <p:txBody>
          <a:bodyPr/>
          <a:lstStyle/>
          <a:p>
            <a:pPr>
              <a:spcBef>
                <a:spcPct val="0"/>
              </a:spcBef>
            </a:pPr>
            <a:endParaRPr lang="ar-JO" smtClean="0"/>
          </a:p>
        </p:txBody>
      </p:sp>
      <p:sp>
        <p:nvSpPr>
          <p:cNvPr id="195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F4FAA8C-48CF-4594-8875-0AEB9829EBB9}" type="slidenum">
              <a:rPr lang="ar-JO"/>
              <a:pPr/>
              <a:t>47</a:t>
            </a:fld>
            <a:endParaRPr lang="ar-JO"/>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a:lstStyle/>
          <a:p>
            <a:pPr>
              <a:spcBef>
                <a:spcPct val="0"/>
              </a:spcBef>
            </a:pPr>
            <a:endParaRPr lang="ar-JO"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33F6CC-BEF0-4CBE-AFD6-9240CB25FAD8}" type="slidenum">
              <a:rPr lang="ar-JO"/>
              <a:pPr/>
              <a:t>48</a:t>
            </a:fld>
            <a:endParaRPr lang="ar-JO"/>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bwMode="auto">
          <a:noFill/>
          <a:ln>
            <a:solidFill>
              <a:srgbClr val="000000"/>
            </a:solidFill>
            <a:miter lim="800000"/>
            <a:headEnd/>
            <a:tailEnd/>
          </a:ln>
        </p:spPr>
      </p:sp>
      <p:sp>
        <p:nvSpPr>
          <p:cNvPr id="197635" name="Notes Placeholder 2"/>
          <p:cNvSpPr>
            <a:spLocks noGrp="1"/>
          </p:cNvSpPr>
          <p:nvPr>
            <p:ph type="body" idx="1"/>
          </p:nvPr>
        </p:nvSpPr>
        <p:spPr bwMode="auto">
          <a:noFill/>
        </p:spPr>
        <p:txBody>
          <a:bodyPr/>
          <a:lstStyle/>
          <a:p>
            <a:pPr>
              <a:spcBef>
                <a:spcPct val="0"/>
              </a:spcBef>
            </a:pPr>
            <a:endParaRPr lang="ar-JO" smtClean="0"/>
          </a:p>
        </p:txBody>
      </p:sp>
      <p:sp>
        <p:nvSpPr>
          <p:cNvPr id="197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DE13FE-396F-42A4-90A8-B6E13C2B4454}" type="slidenum">
              <a:rPr lang="ar-JO"/>
              <a:pPr/>
              <a:t>49</a:t>
            </a:fld>
            <a:endParaRPr lang="ar-JO"/>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bwMode="auto">
          <a:noFill/>
          <a:ln>
            <a:solidFill>
              <a:srgbClr val="000000"/>
            </a:solidFill>
            <a:miter lim="800000"/>
            <a:headEnd/>
            <a:tailEnd/>
          </a:ln>
        </p:spPr>
      </p:sp>
      <p:sp>
        <p:nvSpPr>
          <p:cNvPr id="198659" name="Notes Placeholder 2"/>
          <p:cNvSpPr>
            <a:spLocks noGrp="1"/>
          </p:cNvSpPr>
          <p:nvPr>
            <p:ph type="body" idx="1"/>
          </p:nvPr>
        </p:nvSpPr>
        <p:spPr bwMode="auto">
          <a:noFill/>
        </p:spPr>
        <p:txBody>
          <a:bodyPr/>
          <a:lstStyle/>
          <a:p>
            <a:pPr>
              <a:spcBef>
                <a:spcPct val="0"/>
              </a:spcBef>
            </a:pPr>
            <a:endParaRPr lang="ar-JO" smtClean="0"/>
          </a:p>
        </p:txBody>
      </p:sp>
      <p:sp>
        <p:nvSpPr>
          <p:cNvPr id="198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CF480-CC61-4847-AEC8-7C13AE884720}" type="slidenum">
              <a:rPr lang="ar-JO"/>
              <a:pPr/>
              <a:t>50</a:t>
            </a:fld>
            <a:endParaRPr lang="ar-JO"/>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bwMode="auto">
          <a:noFill/>
          <a:ln>
            <a:solidFill>
              <a:srgbClr val="000000"/>
            </a:solidFill>
            <a:miter lim="800000"/>
            <a:headEnd/>
            <a:tailEnd/>
          </a:ln>
        </p:spPr>
      </p:sp>
      <p:sp>
        <p:nvSpPr>
          <p:cNvPr id="199683" name="Notes Placeholder 2"/>
          <p:cNvSpPr>
            <a:spLocks noGrp="1"/>
          </p:cNvSpPr>
          <p:nvPr>
            <p:ph type="body" idx="1"/>
          </p:nvPr>
        </p:nvSpPr>
        <p:spPr bwMode="auto">
          <a:noFill/>
        </p:spPr>
        <p:txBody>
          <a:bodyPr/>
          <a:lstStyle/>
          <a:p>
            <a:pPr>
              <a:spcBef>
                <a:spcPct val="0"/>
              </a:spcBef>
            </a:pPr>
            <a:endParaRPr lang="ar-JO" smtClean="0"/>
          </a:p>
        </p:txBody>
      </p:sp>
      <p:sp>
        <p:nvSpPr>
          <p:cNvPr id="199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180572-AF14-4721-AAC3-B807946D364F}" type="slidenum">
              <a:rPr lang="ar-JO"/>
              <a:pPr/>
              <a:t>51</a:t>
            </a:fld>
            <a:endParaRPr lang="ar-JO"/>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bwMode="auto">
          <a:noFill/>
          <a:ln>
            <a:solidFill>
              <a:srgbClr val="000000"/>
            </a:solidFill>
            <a:miter lim="800000"/>
            <a:headEnd/>
            <a:tailEnd/>
          </a:ln>
        </p:spPr>
      </p:sp>
      <p:sp>
        <p:nvSpPr>
          <p:cNvPr id="200707" name="Notes Placeholder 2"/>
          <p:cNvSpPr>
            <a:spLocks noGrp="1"/>
          </p:cNvSpPr>
          <p:nvPr>
            <p:ph type="body" idx="1"/>
          </p:nvPr>
        </p:nvSpPr>
        <p:spPr bwMode="auto">
          <a:noFill/>
        </p:spPr>
        <p:txBody>
          <a:bodyPr/>
          <a:lstStyle/>
          <a:p>
            <a:pPr>
              <a:spcBef>
                <a:spcPct val="0"/>
              </a:spcBef>
            </a:pPr>
            <a:endParaRPr lang="ar-JO" smtClean="0"/>
          </a:p>
        </p:txBody>
      </p:sp>
      <p:sp>
        <p:nvSpPr>
          <p:cNvPr id="200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43D7BC-51A7-4D50-856D-CF91B60D36E8}" type="slidenum">
              <a:rPr lang="ar-JO"/>
              <a:pPr/>
              <a:t>52</a:t>
            </a:fld>
            <a:endParaRPr lang="ar-JO"/>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p:spPr>
      </p:sp>
      <p:sp>
        <p:nvSpPr>
          <p:cNvPr id="201731" name="Notes Placeholder 2"/>
          <p:cNvSpPr>
            <a:spLocks noGrp="1"/>
          </p:cNvSpPr>
          <p:nvPr>
            <p:ph type="body" idx="1"/>
          </p:nvPr>
        </p:nvSpPr>
        <p:spPr bwMode="auto">
          <a:noFill/>
        </p:spPr>
        <p:txBody>
          <a:bodyPr/>
          <a:lstStyle/>
          <a:p>
            <a:pPr>
              <a:spcBef>
                <a:spcPct val="0"/>
              </a:spcBef>
            </a:pPr>
            <a:endParaRPr lang="ar-JO" smtClean="0"/>
          </a:p>
        </p:txBody>
      </p:sp>
      <p:sp>
        <p:nvSpPr>
          <p:cNvPr id="201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6D22D0-585A-43CC-B142-70AB07FEE90D}" type="slidenum">
              <a:rPr lang="ar-JO"/>
              <a:pPr/>
              <a:t>53</a:t>
            </a:fld>
            <a:endParaRPr lang="ar-JO"/>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Slide Image Placeholder 1"/>
          <p:cNvSpPr>
            <a:spLocks noGrp="1" noRot="1" noChangeAspect="1" noTextEdit="1"/>
          </p:cNvSpPr>
          <p:nvPr>
            <p:ph type="sldImg"/>
          </p:nvPr>
        </p:nvSpPr>
        <p:spPr bwMode="auto">
          <a:noFill/>
          <a:ln>
            <a:solidFill>
              <a:srgbClr val="000000"/>
            </a:solidFill>
            <a:miter lim="800000"/>
            <a:headEnd/>
            <a:tailEnd/>
          </a:ln>
        </p:spPr>
      </p:sp>
      <p:sp>
        <p:nvSpPr>
          <p:cNvPr id="270339" name="Notes Placeholder 2"/>
          <p:cNvSpPr>
            <a:spLocks noGrp="1"/>
          </p:cNvSpPr>
          <p:nvPr>
            <p:ph type="body" idx="1"/>
          </p:nvPr>
        </p:nvSpPr>
        <p:spPr bwMode="auto">
          <a:noFill/>
        </p:spPr>
        <p:txBody>
          <a:bodyPr/>
          <a:lstStyle/>
          <a:p>
            <a:pPr>
              <a:spcBef>
                <a:spcPct val="0"/>
              </a:spcBef>
            </a:pPr>
            <a:endParaRPr lang="ar-JO" smtClean="0"/>
          </a:p>
        </p:txBody>
      </p:sp>
      <p:sp>
        <p:nvSpPr>
          <p:cNvPr id="270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268806-E020-42C6-9376-0A1A519A11F6}" type="slidenum">
              <a:rPr lang="ar-JO"/>
              <a:pPr/>
              <a:t>77</a:t>
            </a:fld>
            <a:endParaRPr lang="ar-JO"/>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bwMode="auto">
          <a:noFill/>
          <a:ln>
            <a:solidFill>
              <a:srgbClr val="000000"/>
            </a:solidFill>
            <a:miter lim="800000"/>
            <a:headEnd/>
            <a:tailEnd/>
          </a:ln>
        </p:spPr>
      </p:sp>
      <p:sp>
        <p:nvSpPr>
          <p:cNvPr id="271363" name="Notes Placeholder 2"/>
          <p:cNvSpPr>
            <a:spLocks noGrp="1"/>
          </p:cNvSpPr>
          <p:nvPr>
            <p:ph type="body" idx="1"/>
          </p:nvPr>
        </p:nvSpPr>
        <p:spPr bwMode="auto">
          <a:noFill/>
        </p:spPr>
        <p:txBody>
          <a:bodyPr/>
          <a:lstStyle/>
          <a:p>
            <a:pPr>
              <a:spcBef>
                <a:spcPct val="0"/>
              </a:spcBef>
            </a:pPr>
            <a:endParaRPr lang="ar-JO" smtClean="0"/>
          </a:p>
        </p:txBody>
      </p:sp>
      <p:sp>
        <p:nvSpPr>
          <p:cNvPr id="271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65907E3-EFA6-49CA-9FE4-DA87F13C28A0}" type="slidenum">
              <a:rPr lang="ar-JO"/>
              <a:pPr/>
              <a:t>78</a:t>
            </a:fld>
            <a:endParaRPr lang="ar-J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03" name="Notes Placeholder 2"/>
          <p:cNvSpPr>
            <a:spLocks noGrp="1"/>
          </p:cNvSpPr>
          <p:nvPr>
            <p:ph type="body" idx="1"/>
          </p:nvPr>
        </p:nvSpPr>
        <p:spPr bwMode="auto">
          <a:noFill/>
        </p:spPr>
        <p:txBody>
          <a:bodyPr/>
          <a:lstStyle/>
          <a:p>
            <a:pPr>
              <a:spcBef>
                <a:spcPct val="0"/>
              </a:spcBef>
            </a:pPr>
            <a:endParaRPr lang="ar-JO" smtClean="0"/>
          </a:p>
        </p:txBody>
      </p:sp>
      <p:sp>
        <p:nvSpPr>
          <p:cNvPr id="256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202772-FE0A-4B9C-816F-BFC3B529884E}" type="slidenum">
              <a:rPr lang="ar-JO"/>
              <a:pPr/>
              <a:t>7</a:t>
            </a:fld>
            <a:endParaRPr lang="ar-J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Slide Image Placeholder 1"/>
          <p:cNvSpPr>
            <a:spLocks noGrp="1" noRot="1" noChangeAspect="1" noTextEdit="1"/>
          </p:cNvSpPr>
          <p:nvPr>
            <p:ph type="sldImg"/>
          </p:nvPr>
        </p:nvSpPr>
        <p:spPr bwMode="auto">
          <a:noFill/>
          <a:ln>
            <a:solidFill>
              <a:srgbClr val="000000"/>
            </a:solidFill>
            <a:miter lim="800000"/>
            <a:headEnd/>
            <a:tailEnd/>
          </a:ln>
        </p:spPr>
      </p:sp>
      <p:sp>
        <p:nvSpPr>
          <p:cNvPr id="269315" name="Notes Placeholder 2"/>
          <p:cNvSpPr>
            <a:spLocks noGrp="1"/>
          </p:cNvSpPr>
          <p:nvPr>
            <p:ph type="body" idx="1"/>
          </p:nvPr>
        </p:nvSpPr>
        <p:spPr bwMode="auto">
          <a:noFill/>
        </p:spPr>
        <p:txBody>
          <a:bodyPr/>
          <a:lstStyle/>
          <a:p>
            <a:pPr>
              <a:spcBef>
                <a:spcPct val="0"/>
              </a:spcBef>
            </a:pPr>
            <a:endParaRPr lang="ar-JO" smtClean="0"/>
          </a:p>
        </p:txBody>
      </p:sp>
      <p:sp>
        <p:nvSpPr>
          <p:cNvPr id="269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AE3D4B-1D43-4132-B891-9917501C5777}" type="slidenum">
              <a:rPr lang="ar-JO"/>
              <a:pPr/>
              <a:t>8</a:t>
            </a:fld>
            <a:endParaRPr lang="ar-J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Slide Image Placeholder 1"/>
          <p:cNvSpPr>
            <a:spLocks noGrp="1" noRot="1" noChangeAspect="1" noTextEdit="1"/>
          </p:cNvSpPr>
          <p:nvPr>
            <p:ph type="sldImg"/>
          </p:nvPr>
        </p:nvSpPr>
        <p:spPr bwMode="auto">
          <a:noFill/>
          <a:ln>
            <a:solidFill>
              <a:srgbClr val="000000"/>
            </a:solidFill>
            <a:miter lim="800000"/>
            <a:headEnd/>
            <a:tailEnd/>
          </a:ln>
        </p:spPr>
      </p:sp>
      <p:sp>
        <p:nvSpPr>
          <p:cNvPr id="272387" name="Notes Placeholder 2"/>
          <p:cNvSpPr>
            <a:spLocks noGrp="1"/>
          </p:cNvSpPr>
          <p:nvPr>
            <p:ph type="body" idx="1"/>
          </p:nvPr>
        </p:nvSpPr>
        <p:spPr bwMode="auto">
          <a:noFill/>
        </p:spPr>
        <p:txBody>
          <a:bodyPr/>
          <a:lstStyle/>
          <a:p>
            <a:pPr>
              <a:spcBef>
                <a:spcPct val="0"/>
              </a:spcBef>
            </a:pPr>
            <a:endParaRPr lang="ar-JO" smtClean="0"/>
          </a:p>
        </p:txBody>
      </p:sp>
      <p:sp>
        <p:nvSpPr>
          <p:cNvPr id="272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071C44-F698-4C34-B0D3-559B5907D53D}" type="slidenum">
              <a:rPr lang="ar-JO"/>
              <a:pPr/>
              <a:t>10</a:t>
            </a:fld>
            <a:endParaRPr lang="ar-J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Slide Image Placeholder 1"/>
          <p:cNvSpPr>
            <a:spLocks noGrp="1" noRot="1" noChangeAspect="1" noTextEdit="1"/>
          </p:cNvSpPr>
          <p:nvPr>
            <p:ph type="sldImg"/>
          </p:nvPr>
        </p:nvSpPr>
        <p:spPr bwMode="auto">
          <a:noFill/>
          <a:ln>
            <a:solidFill>
              <a:srgbClr val="000000"/>
            </a:solidFill>
            <a:miter lim="800000"/>
            <a:headEnd/>
            <a:tailEnd/>
          </a:ln>
        </p:spPr>
      </p:sp>
      <p:sp>
        <p:nvSpPr>
          <p:cNvPr id="280579" name="Notes Placeholder 2"/>
          <p:cNvSpPr>
            <a:spLocks noGrp="1"/>
          </p:cNvSpPr>
          <p:nvPr>
            <p:ph type="body" idx="1"/>
          </p:nvPr>
        </p:nvSpPr>
        <p:spPr bwMode="auto">
          <a:noFill/>
        </p:spPr>
        <p:txBody>
          <a:bodyPr/>
          <a:lstStyle/>
          <a:p>
            <a:pPr>
              <a:spcBef>
                <a:spcPct val="0"/>
              </a:spcBef>
            </a:pPr>
            <a:endParaRPr lang="ar-JO" smtClean="0"/>
          </a:p>
        </p:txBody>
      </p:sp>
      <p:sp>
        <p:nvSpPr>
          <p:cNvPr id="280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0D54B6-77ED-41F1-B1BB-CF1099BCBEB6}" type="slidenum">
              <a:rPr lang="ar-JO"/>
              <a:pPr/>
              <a:t>11</a:t>
            </a:fld>
            <a:endParaRPr lang="ar-J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BC2BF23C-CAB1-4878-8396-4F5976A517C7}" type="slidenum">
              <a:rPr lang="ar-JO" smtClean="0"/>
              <a:pPr/>
              <a:t>12</a:t>
            </a:fld>
            <a:endParaRPr lang="ar-J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Slide Image Placeholder 1"/>
          <p:cNvSpPr>
            <a:spLocks noGrp="1" noRot="1" noChangeAspect="1" noTextEdit="1"/>
          </p:cNvSpPr>
          <p:nvPr>
            <p:ph type="sldImg"/>
          </p:nvPr>
        </p:nvSpPr>
        <p:spPr bwMode="auto">
          <a:noFill/>
          <a:ln>
            <a:solidFill>
              <a:srgbClr val="000000"/>
            </a:solidFill>
            <a:miter lim="800000"/>
            <a:headEnd/>
            <a:tailEnd/>
          </a:ln>
        </p:spPr>
      </p:sp>
      <p:sp>
        <p:nvSpPr>
          <p:cNvPr id="290819" name="Notes Placeholder 2"/>
          <p:cNvSpPr>
            <a:spLocks noGrp="1"/>
          </p:cNvSpPr>
          <p:nvPr>
            <p:ph type="body" idx="1"/>
          </p:nvPr>
        </p:nvSpPr>
        <p:spPr bwMode="auto">
          <a:noFill/>
        </p:spPr>
        <p:txBody>
          <a:bodyPr/>
          <a:lstStyle/>
          <a:p>
            <a:pPr>
              <a:spcBef>
                <a:spcPct val="0"/>
              </a:spcBef>
            </a:pPr>
            <a:endParaRPr lang="ar-JO" smtClean="0"/>
          </a:p>
        </p:txBody>
      </p:sp>
      <p:sp>
        <p:nvSpPr>
          <p:cNvPr id="290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7597B8-127D-4680-B7BC-321C266D97FC}" type="slidenum">
              <a:rPr lang="ar-JO"/>
              <a:pPr/>
              <a:t>13</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897B349B-A47A-485B-A0ED-8BAD09867DE2}" type="datetimeFigureOut">
              <a:rPr lang="en-US" smtClean="0"/>
              <a:pPr/>
              <a:t>8/25/2012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97B349B-A47A-485B-A0ED-8BAD09867DE2}" type="datetimeFigureOut">
              <a:rPr lang="en-US" smtClean="0"/>
              <a:pPr/>
              <a:t>8/25/2012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97B349B-A47A-485B-A0ED-8BAD09867DE2}" type="datetimeFigureOut">
              <a:rPr lang="en-US" smtClean="0"/>
              <a:pPr/>
              <a:t>8/25/2012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97B349B-A47A-485B-A0ED-8BAD09867DE2}" type="datetimeFigureOut">
              <a:rPr lang="en-US" smtClean="0"/>
              <a:pPr/>
              <a:t>8/25/2012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7B349B-A47A-485B-A0ED-8BAD09867DE2}" type="datetimeFigureOut">
              <a:rPr lang="en-US" smtClean="0"/>
              <a:pPr/>
              <a:t>8/25/2012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897B349B-A47A-485B-A0ED-8BAD09867DE2}" type="datetimeFigureOut">
              <a:rPr lang="en-US" smtClean="0"/>
              <a:pPr/>
              <a:t>8/25/2012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897B349B-A47A-485B-A0ED-8BAD09867DE2}" type="datetimeFigureOut">
              <a:rPr lang="en-US" smtClean="0"/>
              <a:pPr/>
              <a:t>8/25/2012</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897B349B-A47A-485B-A0ED-8BAD09867DE2}" type="datetimeFigureOut">
              <a:rPr lang="en-US" smtClean="0"/>
              <a:pPr/>
              <a:t>8/25/2012</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B349B-A47A-485B-A0ED-8BAD09867DE2}" type="datetimeFigureOut">
              <a:rPr lang="en-US" smtClean="0"/>
              <a:pPr/>
              <a:t>8/25/2012</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B349B-A47A-485B-A0ED-8BAD09867DE2}" type="datetimeFigureOut">
              <a:rPr lang="en-US" smtClean="0"/>
              <a:pPr/>
              <a:t>8/25/2012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B349B-A47A-485B-A0ED-8BAD09867DE2}" type="datetimeFigureOut">
              <a:rPr lang="en-US" smtClean="0"/>
              <a:pPr/>
              <a:t>8/25/2012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F3D27EC-546A-4509-A360-1B9F70060DB7}"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B349B-A47A-485B-A0ED-8BAD09867DE2}" type="datetimeFigureOut">
              <a:rPr lang="en-US" smtClean="0"/>
              <a:pPr/>
              <a:t>8/25/2012</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D27EC-546A-4509-A360-1B9F70060DB7}"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676400"/>
          </a:xfrm>
        </p:spPr>
        <p:txBody>
          <a:bodyPr>
            <a:normAutofit/>
          </a:bodyPr>
          <a:lstStyle/>
          <a:p>
            <a:pPr rtl="1"/>
            <a:r>
              <a:rPr lang="ar-JO" sz="2400" b="1" dirty="0" smtClean="0">
                <a:solidFill>
                  <a:srgbClr val="FF0000"/>
                </a:solidFill>
              </a:rPr>
              <a:t>بسم الله الرحمن الرحيم</a:t>
            </a:r>
            <a:r>
              <a:rPr lang="en-US" sz="2400" b="1" dirty="0" smtClean="0">
                <a:solidFill>
                  <a:srgbClr val="FF0000"/>
                </a:solidFill>
              </a:rPr>
              <a:t/>
            </a:r>
            <a:br>
              <a:rPr lang="en-US" sz="2400" b="1" dirty="0" smtClean="0">
                <a:solidFill>
                  <a:srgbClr val="FF0000"/>
                </a:solidFill>
              </a:rPr>
            </a:br>
            <a:r>
              <a:rPr lang="en-US" sz="3200" b="1" dirty="0" smtClean="0">
                <a:solidFill>
                  <a:srgbClr val="FF0000"/>
                </a:solidFill>
              </a:rPr>
              <a:t/>
            </a:r>
            <a:br>
              <a:rPr lang="en-US" sz="3200" b="1" dirty="0" smtClean="0">
                <a:solidFill>
                  <a:srgbClr val="FF0000"/>
                </a:solidFill>
              </a:rPr>
            </a:br>
            <a:r>
              <a:rPr lang="ar-SA" sz="3200" b="1" dirty="0" smtClean="0"/>
              <a:t> جمعية الشركات الصناعية الصغيرة والمتوسطة</a:t>
            </a:r>
            <a:endParaRPr lang="ar-JO" sz="3200" b="1" dirty="0">
              <a:solidFill>
                <a:srgbClr val="FF0000"/>
              </a:solidFill>
            </a:endParaRPr>
          </a:p>
        </p:txBody>
      </p:sp>
      <p:sp>
        <p:nvSpPr>
          <p:cNvPr id="3" name="Subtitle 2"/>
          <p:cNvSpPr>
            <a:spLocks noGrp="1"/>
          </p:cNvSpPr>
          <p:nvPr>
            <p:ph type="subTitle" idx="1"/>
          </p:nvPr>
        </p:nvSpPr>
        <p:spPr>
          <a:xfrm>
            <a:off x="990600" y="2209800"/>
            <a:ext cx="6400800" cy="3657600"/>
          </a:xfrm>
        </p:spPr>
        <p:txBody>
          <a:bodyPr>
            <a:noAutofit/>
          </a:bodyPr>
          <a:lstStyle/>
          <a:p>
            <a:r>
              <a:rPr lang="ar-JO" sz="6000" b="1" dirty="0" smtClean="0"/>
              <a:t>ممارسة التصنيع الجيد</a:t>
            </a:r>
          </a:p>
          <a:p>
            <a:r>
              <a:rPr lang="ar-JO" sz="4000" b="1" dirty="0" smtClean="0"/>
              <a:t>ج</a:t>
            </a:r>
            <a:r>
              <a:rPr lang="en-US" sz="4000" b="1" dirty="0" smtClean="0"/>
              <a:t>4</a:t>
            </a:r>
            <a:endParaRPr lang="ar-JO" sz="4000" b="1" dirty="0" smtClean="0"/>
          </a:p>
          <a:p>
            <a:pPr rtl="1"/>
            <a:r>
              <a:rPr lang="ar-JO" sz="6000" b="1" dirty="0" smtClean="0"/>
              <a:t>الموارد البشرية</a:t>
            </a:r>
            <a:endParaRPr lang="en-US" sz="6000" b="1" dirty="0" smtClean="0"/>
          </a:p>
          <a:p>
            <a:pPr rtl="1"/>
            <a:r>
              <a:rPr lang="ar-JO" b="1" dirty="0" smtClean="0">
                <a:solidFill>
                  <a:schemeClr val="tx2">
                    <a:lumMod val="60000"/>
                    <a:lumOff val="40000"/>
                  </a:schemeClr>
                </a:solidFill>
              </a:rPr>
              <a:t>إعداد: نديم أسعد</a:t>
            </a:r>
            <a:endParaRPr lang="ar-JO" b="1" dirty="0">
              <a:solidFill>
                <a:schemeClr val="tx2">
                  <a:lumMod val="60000"/>
                  <a:lumOff val="4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ar-JO" sz="5400" b="1" smtClean="0"/>
              <a:t>وظائف الموارد البشرية</a:t>
            </a:r>
            <a:endParaRPr lang="en-US" sz="5400" b="1" smtClean="0"/>
          </a:p>
        </p:txBody>
      </p:sp>
      <p:sp>
        <p:nvSpPr>
          <p:cNvPr id="30723" name="Rectangle 3"/>
          <p:cNvSpPr>
            <a:spLocks noGrp="1" noChangeArrowheads="1"/>
          </p:cNvSpPr>
          <p:nvPr>
            <p:ph type="body" idx="1"/>
          </p:nvPr>
        </p:nvSpPr>
        <p:spPr/>
        <p:txBody>
          <a:bodyPr>
            <a:normAutofit fontScale="92500" lnSpcReduction="20000"/>
          </a:bodyPr>
          <a:lstStyle/>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تحسين قدرة المصنع على جذب العاملين المحتملين.</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التوظيف.</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تنمية الموارد البشرية.</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شؤون الموظفين.</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إدارة العلاقات العمالية.</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المساهمة في جهد التحسين المستمر.</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الدراسات المتعلقة بالموارد البشرية.</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الحفاظ على الموارد البشرية.</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إدارة الخدمات الصحية.</a:t>
            </a:r>
          </a:p>
          <a:p>
            <a:pPr marL="609600" indent="-609600" algn="r" rtl="1" eaLnBrk="1" hangingPunct="1">
              <a:lnSpc>
                <a:spcPct val="90000"/>
              </a:lnSpc>
              <a:buFont typeface="Wingdings" pitchFamily="2" charset="2"/>
              <a:buAutoNum type="arabicPeriod"/>
            </a:pPr>
            <a:r>
              <a:rPr lang="ar-JO" sz="3500" b="1" dirty="0" smtClean="0">
                <a:solidFill>
                  <a:schemeClr val="tx1">
                    <a:lumMod val="75000"/>
                    <a:lumOff val="25000"/>
                  </a:schemeClr>
                </a:solidFill>
              </a:rPr>
              <a:t>إدارة مكان العمل. </a:t>
            </a:r>
          </a:p>
          <a:p>
            <a:pPr marL="609600" indent="-609600" eaLnBrk="1" hangingPunct="1">
              <a:lnSpc>
                <a:spcPct val="90000"/>
              </a:lnSpc>
              <a:buFont typeface="Wingdings" pitchFamily="2" charset="2"/>
              <a:buAutoNum type="arabicPeriod"/>
            </a:pPr>
            <a:endParaRPr lang="en-US" sz="28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ar-JO" sz="5400" b="1" dirty="0" smtClean="0"/>
              <a:t>التوظيف</a:t>
            </a:r>
            <a:endParaRPr lang="en-US" sz="3600" dirty="0" smtClean="0"/>
          </a:p>
        </p:txBody>
      </p:sp>
      <p:sp>
        <p:nvSpPr>
          <p:cNvPr id="38915" name="Rectangle 3"/>
          <p:cNvSpPr>
            <a:spLocks noGrp="1" noChangeArrowheads="1"/>
          </p:cNvSpPr>
          <p:nvPr>
            <p:ph type="body" idx="1"/>
          </p:nvPr>
        </p:nvSpPr>
        <p:spPr>
          <a:xfrm>
            <a:off x="395288" y="1700213"/>
            <a:ext cx="8353425" cy="4968875"/>
          </a:xfrm>
        </p:spPr>
        <p:txBody>
          <a:bodyPr>
            <a:normAutofit/>
          </a:bodyPr>
          <a:lstStyle/>
          <a:p>
            <a:pPr marL="990600" lvl="1" indent="-533400" algn="r" rtl="1">
              <a:buFont typeface="Courier New" pitchFamily="49" charset="0"/>
              <a:buChar char="o"/>
            </a:pPr>
            <a:r>
              <a:rPr lang="ar-JO" sz="3200" b="1" dirty="0" smtClean="0"/>
              <a:t>تعريف</a:t>
            </a:r>
            <a:endParaRPr lang="en-US" sz="3200" b="1" dirty="0" smtClean="0"/>
          </a:p>
          <a:p>
            <a:pPr marL="990600" lvl="1" indent="-533400" algn="r" rtl="1">
              <a:buFont typeface="Courier New" pitchFamily="49" charset="0"/>
              <a:buChar char="o"/>
            </a:pPr>
            <a:r>
              <a:rPr lang="ar-JO" sz="3200" b="1" dirty="0" smtClean="0"/>
              <a:t>التوظيف هو ملء شاغر وظيفي من خلال موائمة الإحتياجات الوظيفية للمركز الشاغر مع قدرات وإمكانات أحد الأشخاص المرشحين لملء هذا الشاغر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ar-JO" sz="4400" b="1" dirty="0" smtClean="0"/>
              <a:t>لماذا التوظيف؟..</a:t>
            </a:r>
            <a:endParaRPr lang="ar-JO" sz="4400" dirty="0"/>
          </a:p>
        </p:txBody>
      </p:sp>
      <p:sp>
        <p:nvSpPr>
          <p:cNvPr id="3" name="Content Placeholder 2"/>
          <p:cNvSpPr>
            <a:spLocks noGrp="1"/>
          </p:cNvSpPr>
          <p:nvPr>
            <p:ph idx="1"/>
          </p:nvPr>
        </p:nvSpPr>
        <p:spPr/>
        <p:txBody>
          <a:bodyPr/>
          <a:lstStyle/>
          <a:p>
            <a:pPr algn="r" rtl="1"/>
            <a:r>
              <a:rPr lang="ar-JO" b="1" dirty="0" smtClean="0"/>
              <a:t>التوظيف هو أداة ملء الشواغر كحد أدنى..</a:t>
            </a:r>
          </a:p>
          <a:p>
            <a:pPr algn="r" rtl="1"/>
            <a:r>
              <a:rPr lang="ar-JO" b="1" dirty="0" smtClean="0"/>
              <a:t>.. وهو وسيلة لرفع مستوى المهارات والخبرات والمعارف في المؤسسة..</a:t>
            </a:r>
          </a:p>
          <a:p>
            <a:pPr algn="r" rtl="1"/>
            <a:r>
              <a:rPr lang="ar-JO" b="1" dirty="0" smtClean="0"/>
              <a:t>ويشكل طريقة لضخ دماء شابة إلى المؤسسة.</a:t>
            </a:r>
            <a:endParaRPr lang="ar-JO"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ar-JO" sz="5400" b="1" smtClean="0"/>
              <a:t>تخطيط التوظيف</a:t>
            </a:r>
            <a:endParaRPr lang="en-US" sz="5400" b="1" smtClean="0"/>
          </a:p>
        </p:txBody>
      </p:sp>
      <p:sp>
        <p:nvSpPr>
          <p:cNvPr id="49155" name="Rectangle 3"/>
          <p:cNvSpPr>
            <a:spLocks noGrp="1" noChangeArrowheads="1"/>
          </p:cNvSpPr>
          <p:nvPr>
            <p:ph type="body" idx="1"/>
          </p:nvPr>
        </p:nvSpPr>
        <p:spPr/>
        <p:txBody>
          <a:bodyPr>
            <a:normAutofit fontScale="92500"/>
          </a:bodyPr>
          <a:lstStyle/>
          <a:p>
            <a:pPr marL="609600" indent="-609600" algn="r" rtl="1" eaLnBrk="1" hangingPunct="1">
              <a:lnSpc>
                <a:spcPct val="90000"/>
              </a:lnSpc>
            </a:pPr>
            <a:r>
              <a:rPr lang="ar-JO" b="1" dirty="0" smtClean="0"/>
              <a:t>من أهم واجبات إدارة الموارد البشرية تخطيط تلبية إحتياجات المؤسسة من القوى البشرية.</a:t>
            </a:r>
          </a:p>
          <a:p>
            <a:pPr marL="609600" indent="-609600" algn="r" rtl="1" eaLnBrk="1" hangingPunct="1">
              <a:lnSpc>
                <a:spcPct val="90000"/>
              </a:lnSpc>
            </a:pPr>
            <a:r>
              <a:rPr lang="ar-JO" b="1" dirty="0" smtClean="0"/>
              <a:t>من خلال:</a:t>
            </a:r>
          </a:p>
          <a:p>
            <a:pPr marL="609600" indent="-609600" algn="r" rtl="1" eaLnBrk="1" hangingPunct="1">
              <a:lnSpc>
                <a:spcPct val="90000"/>
              </a:lnSpc>
              <a:buFont typeface="Wingdings" pitchFamily="2" charset="2"/>
              <a:buAutoNum type="arabicPeriod"/>
            </a:pPr>
            <a:r>
              <a:rPr lang="ar-JO" b="1" dirty="0" smtClean="0"/>
              <a:t>توقع عدد الذين سيتركون المؤسسة والعمل على تعويضهم.</a:t>
            </a:r>
          </a:p>
          <a:p>
            <a:pPr marL="609600" indent="-609600" algn="r" rtl="1" eaLnBrk="1" hangingPunct="1">
              <a:lnSpc>
                <a:spcPct val="90000"/>
              </a:lnSpc>
              <a:buFont typeface="Wingdings" pitchFamily="2" charset="2"/>
              <a:buAutoNum type="arabicPeriod"/>
            </a:pPr>
            <a:r>
              <a:rPr lang="ar-JO" b="1" dirty="0" smtClean="0"/>
              <a:t>التعامل مع التوسعات المبرمجة والعمل على توفير العدد المطلوب من العمال والفنيين والإداريين.</a:t>
            </a:r>
          </a:p>
          <a:p>
            <a:pPr marL="609600" indent="-609600" algn="r" rtl="1" eaLnBrk="1" hangingPunct="1">
              <a:lnSpc>
                <a:spcPct val="90000"/>
              </a:lnSpc>
              <a:buFont typeface="Wingdings" pitchFamily="2" charset="2"/>
              <a:buAutoNum type="arabicPeriod"/>
            </a:pPr>
            <a:r>
              <a:rPr lang="ar-JO" b="1" dirty="0" smtClean="0"/>
              <a:t>العمل على توفير مرشحين للمناصب المستحدثة.</a:t>
            </a:r>
          </a:p>
          <a:p>
            <a:pPr marL="609600" indent="-609600" algn="r" rtl="1" eaLnBrk="1" hangingPunct="1">
              <a:lnSpc>
                <a:spcPct val="90000"/>
              </a:lnSpc>
            </a:pPr>
            <a:r>
              <a:rPr lang="ar-JO" b="1" dirty="0" smtClean="0"/>
              <a:t>وضع برامج تدريبية لهذه الغاية.</a:t>
            </a:r>
          </a:p>
          <a:p>
            <a:pPr marL="609600" indent="-609600" algn="r" rtl="1" eaLnBrk="1" hangingPunct="1">
              <a:lnSpc>
                <a:spcPct val="90000"/>
              </a:lnSpc>
            </a:pPr>
            <a:r>
              <a:rPr lang="ar-JO" b="1" dirty="0" smtClean="0"/>
              <a:t>وضع خطة سنوية ( أو فصلية ) مرتبطة بأطر زمنية. </a:t>
            </a:r>
            <a:endParaRPr lang="en-US"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ar-JO" sz="5400" b="1" smtClean="0"/>
              <a:t>تخطيط التوظيف</a:t>
            </a:r>
            <a:endParaRPr lang="en-US" sz="5400" b="1" smtClean="0"/>
          </a:p>
        </p:txBody>
      </p:sp>
      <p:sp>
        <p:nvSpPr>
          <p:cNvPr id="50179" name="Rectangle 3"/>
          <p:cNvSpPr>
            <a:spLocks noGrp="1" noChangeArrowheads="1"/>
          </p:cNvSpPr>
          <p:nvPr>
            <p:ph type="body" idx="1"/>
          </p:nvPr>
        </p:nvSpPr>
        <p:spPr/>
        <p:txBody>
          <a:bodyPr/>
          <a:lstStyle/>
          <a:p>
            <a:pPr marL="609600" indent="-609600" algn="r" rtl="1" eaLnBrk="1" hangingPunct="1"/>
            <a:r>
              <a:rPr lang="ar-JO" b="1" dirty="0" smtClean="0"/>
              <a:t>أهداف تخطيط التوظيف:</a:t>
            </a:r>
          </a:p>
          <a:p>
            <a:pPr marL="609600" indent="-609600" algn="r" rtl="1" eaLnBrk="1" hangingPunct="1">
              <a:buFont typeface="Wingdings" pitchFamily="2" charset="2"/>
              <a:buAutoNum type="arabicPeriod"/>
            </a:pPr>
            <a:r>
              <a:rPr lang="ar-JO" b="1" dirty="0" smtClean="0"/>
              <a:t>الحفاظ على التوازن الكمي بين إحتياجات المؤسسة من القوى البشرية وعدد العاملين.</a:t>
            </a:r>
          </a:p>
          <a:p>
            <a:pPr marL="609600" indent="-609600" algn="r" rtl="1" eaLnBrk="1" hangingPunct="1">
              <a:buFont typeface="Wingdings" pitchFamily="2" charset="2"/>
              <a:buAutoNum type="arabicPeriod"/>
            </a:pPr>
            <a:r>
              <a:rPr lang="ar-JO" b="1" dirty="0" smtClean="0"/>
              <a:t>جذب الكفاءات للعمل في المؤسسة.</a:t>
            </a:r>
          </a:p>
          <a:p>
            <a:pPr marL="609600" indent="-609600" algn="r" rtl="1" eaLnBrk="1" hangingPunct="1">
              <a:buFont typeface="Wingdings" pitchFamily="2" charset="2"/>
              <a:buAutoNum type="arabicPeriod"/>
            </a:pPr>
            <a:r>
              <a:rPr lang="ar-JO" b="1" dirty="0" smtClean="0"/>
              <a:t>تلبية إحتياجات المؤسسة عند التوسعات.</a:t>
            </a:r>
          </a:p>
          <a:p>
            <a:pPr marL="609600" indent="-609600" algn="r" rtl="1" eaLnBrk="1" hangingPunct="1">
              <a:buFont typeface="Wingdings" pitchFamily="2" charset="2"/>
              <a:buAutoNum type="arabicPeriod"/>
            </a:pPr>
            <a:r>
              <a:rPr lang="ar-JO" b="1" dirty="0" smtClean="0"/>
              <a:t>التعامل مع تنظيم الخلافة </a:t>
            </a:r>
            <a:r>
              <a:rPr lang="en-US" b="1" dirty="0" smtClean="0"/>
              <a:t>succession</a:t>
            </a:r>
            <a:r>
              <a:rPr lang="ar-JO" b="1" dirty="0" smtClean="0"/>
              <a:t> بإعداد كوادر لتحل محل الإداريين الذين يتم ترفيعهم أو نقلهم.</a:t>
            </a:r>
          </a:p>
          <a:p>
            <a:pPr marL="609600" indent="-609600" algn="r" rtl="1" eaLnBrk="1" hangingPunct="1">
              <a:buFont typeface="Wingdings" pitchFamily="2" charset="2"/>
              <a:buAutoNum type="arabicPeriod"/>
            </a:pPr>
            <a:r>
              <a:rPr lang="ar-JO" b="1" dirty="0" smtClean="0"/>
              <a:t>التقليل من المخاطر الناتجة عن حركات الموظفين.  </a:t>
            </a:r>
            <a:endParaRPr lang="en-US"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وقفة نقاشية</a:t>
            </a:r>
            <a:endParaRPr lang="ar-JO" b="1" dirty="0"/>
          </a:p>
        </p:txBody>
      </p:sp>
      <p:sp>
        <p:nvSpPr>
          <p:cNvPr id="3" name="Content Placeholder 2"/>
          <p:cNvSpPr>
            <a:spLocks noGrp="1"/>
          </p:cNvSpPr>
          <p:nvPr>
            <p:ph idx="1"/>
          </p:nvPr>
        </p:nvSpPr>
        <p:spPr/>
        <p:txBody>
          <a:bodyPr/>
          <a:lstStyle/>
          <a:p>
            <a:pPr algn="r" rtl="1"/>
            <a:r>
              <a:rPr lang="ar-JO" b="1" dirty="0" smtClean="0"/>
              <a:t>ماذا يمكن لمؤسسة أن تخسر بسبب خطأ في التوظيف؟..</a:t>
            </a:r>
            <a:endParaRPr lang="ar-JO"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rtl="1" eaLnBrk="1" hangingPunct="1"/>
            <a:r>
              <a:rPr lang="ar-JO" sz="5400" b="1" dirty="0" smtClean="0">
                <a:cs typeface="Arial" charset="0"/>
              </a:rPr>
              <a:t>تنمية الموارد </a:t>
            </a:r>
            <a:r>
              <a:rPr lang="ar-JO" sz="5400" b="1" dirty="0" smtClean="0">
                <a:cs typeface="Arial" charset="0"/>
              </a:rPr>
              <a:t>البشرية</a:t>
            </a:r>
            <a:endParaRPr lang="en-US" sz="5400" b="1" dirty="0" smtClean="0">
              <a:cs typeface="Arial" charset="0"/>
            </a:endParaRPr>
          </a:p>
        </p:txBody>
      </p:sp>
      <p:sp>
        <p:nvSpPr>
          <p:cNvPr id="53251" name="Rectangle 3"/>
          <p:cNvSpPr>
            <a:spLocks noGrp="1" noChangeArrowheads="1"/>
          </p:cNvSpPr>
          <p:nvPr>
            <p:ph type="body" idx="1"/>
          </p:nvPr>
        </p:nvSpPr>
        <p:spPr/>
        <p:txBody>
          <a:bodyPr/>
          <a:lstStyle/>
          <a:p>
            <a:pPr algn="r" rtl="1" eaLnBrk="1" hangingPunct="1">
              <a:buFont typeface="Wingdings" pitchFamily="2" charset="2"/>
              <a:buChar char="z"/>
            </a:pPr>
            <a:r>
              <a:rPr lang="ar-JO" b="1" dirty="0" smtClean="0"/>
              <a:t>تعرف تنمية الموارد البشرية على أنها ممارسة وتنظيم عملية التعليم والتدريب بحيث تصبح أهداف المؤسسة قابلة للتحقيق بتعزيز المهارات والمعارف والقابليات والقدرة على التعلم وتحفيز العاملين في جميع المستويات حيث ينجم نمو مستمر على الصعيد الفردي والمؤسسي.   </a:t>
            </a:r>
            <a:endParaRPr lang="en-US" b="1" dirty="0" smtClean="0"/>
          </a:p>
          <a:p>
            <a:pPr algn="r" rtl="1" eaLnBrk="1" hangingPunct="1">
              <a:buFont typeface="Wingdings" pitchFamily="2" charset="2"/>
              <a:buChar char="z"/>
            </a:pPr>
            <a:r>
              <a:rPr lang="ar-JO" b="1" dirty="0" smtClean="0"/>
              <a:t>من أجل أن تكون تنمية الموارد البشرية فعالة يجب أن تكون جزءاً من جهد المؤسسة المتناغم مع رسالة المؤسسة وثقافتها  وأهدافها.</a:t>
            </a:r>
            <a:endParaRPr lang="en-US"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ar-JO" sz="5400" b="1" dirty="0" smtClean="0"/>
              <a:t>تنمية الموارد البشرية</a:t>
            </a:r>
            <a:endParaRPr lang="en-US" sz="5400" b="1" dirty="0" smtClean="0">
              <a:cs typeface="Arial" charset="0"/>
            </a:endParaRPr>
          </a:p>
        </p:txBody>
      </p:sp>
      <p:sp>
        <p:nvSpPr>
          <p:cNvPr id="54275" name="Rectangle 3"/>
          <p:cNvSpPr>
            <a:spLocks noGrp="1" noChangeArrowheads="1"/>
          </p:cNvSpPr>
          <p:nvPr>
            <p:ph type="body" idx="1"/>
          </p:nvPr>
        </p:nvSpPr>
        <p:spPr/>
        <p:txBody>
          <a:bodyPr>
            <a:normAutofit lnSpcReduction="10000"/>
          </a:bodyPr>
          <a:lstStyle/>
          <a:p>
            <a:pPr algn="r" rtl="1" eaLnBrk="1" hangingPunct="1">
              <a:lnSpc>
                <a:spcPct val="80000"/>
              </a:lnSpc>
            </a:pPr>
            <a:r>
              <a:rPr lang="ar-JO" b="1" dirty="0" smtClean="0"/>
              <a:t>التدريب على العمل.</a:t>
            </a:r>
          </a:p>
          <a:p>
            <a:pPr algn="r" rtl="1" eaLnBrk="1" hangingPunct="1">
              <a:lnSpc>
                <a:spcPct val="80000"/>
              </a:lnSpc>
            </a:pPr>
            <a:r>
              <a:rPr lang="ar-JO" b="1" dirty="0" smtClean="0"/>
              <a:t>رفع الكفاءة.</a:t>
            </a:r>
          </a:p>
          <a:p>
            <a:pPr algn="r" rtl="1" eaLnBrk="1" hangingPunct="1">
              <a:lnSpc>
                <a:spcPct val="80000"/>
              </a:lnSpc>
            </a:pPr>
            <a:r>
              <a:rPr lang="ar-JO" b="1" dirty="0" smtClean="0"/>
              <a:t>التوعية المهنية.</a:t>
            </a:r>
          </a:p>
          <a:p>
            <a:pPr algn="r" rtl="1" eaLnBrk="1" hangingPunct="1">
              <a:lnSpc>
                <a:spcPct val="80000"/>
              </a:lnSpc>
            </a:pPr>
            <a:r>
              <a:rPr lang="ar-JO" b="1" dirty="0" smtClean="0"/>
              <a:t>تنمية الحس بالجودة.</a:t>
            </a:r>
          </a:p>
          <a:p>
            <a:pPr algn="r" rtl="1" eaLnBrk="1" hangingPunct="1">
              <a:lnSpc>
                <a:spcPct val="80000"/>
              </a:lnSpc>
            </a:pPr>
            <a:r>
              <a:rPr lang="ar-JO" b="1" dirty="0" smtClean="0"/>
              <a:t>بناء روح الفريق.</a:t>
            </a:r>
          </a:p>
          <a:p>
            <a:pPr algn="r" rtl="1" eaLnBrk="1" hangingPunct="1">
              <a:lnSpc>
                <a:spcPct val="80000"/>
              </a:lnSpc>
            </a:pPr>
            <a:r>
              <a:rPr lang="ar-JO" b="1" dirty="0" smtClean="0"/>
              <a:t>تعزيز الدافعية.</a:t>
            </a:r>
          </a:p>
          <a:p>
            <a:pPr algn="r" rtl="1" eaLnBrk="1" hangingPunct="1">
              <a:lnSpc>
                <a:spcPct val="80000"/>
              </a:lnSpc>
            </a:pPr>
            <a:r>
              <a:rPr lang="ar-JO" b="1" dirty="0" smtClean="0"/>
              <a:t>تعزيز المهارات القيادية.</a:t>
            </a:r>
          </a:p>
          <a:p>
            <a:pPr algn="r" rtl="1" eaLnBrk="1" hangingPunct="1">
              <a:lnSpc>
                <a:spcPct val="80000"/>
              </a:lnSpc>
            </a:pPr>
            <a:r>
              <a:rPr lang="ar-JO" b="1" dirty="0" smtClean="0"/>
              <a:t>تعزيز القيم الإيجابية ومحاربة القيم السلبية.</a:t>
            </a:r>
          </a:p>
          <a:p>
            <a:pPr algn="r" rtl="1" eaLnBrk="1" hangingPunct="1">
              <a:lnSpc>
                <a:spcPct val="80000"/>
              </a:lnSpc>
            </a:pPr>
            <a:r>
              <a:rPr lang="ar-JO" b="1" dirty="0" smtClean="0"/>
              <a:t>رفع الروح المعنوية.</a:t>
            </a:r>
          </a:p>
          <a:p>
            <a:pPr algn="r" rtl="1" eaLnBrk="1" hangingPunct="1">
              <a:lnSpc>
                <a:spcPct val="80000"/>
              </a:lnSpc>
            </a:pPr>
            <a:r>
              <a:rPr lang="ar-JO" b="1" dirty="0" smtClean="0"/>
              <a:t>التدريب متعدد المراحل </a:t>
            </a:r>
            <a:r>
              <a:rPr lang="en-US" dirty="0" smtClean="0"/>
              <a:t>cross training</a:t>
            </a:r>
            <a:r>
              <a:rPr lang="ar-JO" dirty="0" smtClean="0"/>
              <a:t> </a:t>
            </a:r>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ar-JO" sz="5400" b="1" smtClean="0"/>
              <a:t>تقسيم العمل</a:t>
            </a:r>
            <a:endParaRPr lang="en-US" sz="5400" b="1" smtClean="0"/>
          </a:p>
        </p:txBody>
      </p:sp>
      <p:sp>
        <p:nvSpPr>
          <p:cNvPr id="57347" name="Rectangle 3"/>
          <p:cNvSpPr>
            <a:spLocks noGrp="1" noChangeArrowheads="1"/>
          </p:cNvSpPr>
          <p:nvPr>
            <p:ph type="body" idx="1"/>
          </p:nvPr>
        </p:nvSpPr>
        <p:spPr>
          <a:xfrm>
            <a:off x="395288" y="1771650"/>
            <a:ext cx="8353425" cy="4105275"/>
          </a:xfrm>
        </p:spPr>
        <p:txBody>
          <a:bodyPr/>
          <a:lstStyle/>
          <a:p>
            <a:pPr algn="r" rtl="1" eaLnBrk="1" hangingPunct="1">
              <a:lnSpc>
                <a:spcPct val="90000"/>
              </a:lnSpc>
              <a:buFont typeface="Wingdings" pitchFamily="2" charset="2"/>
              <a:buChar char="&quot;"/>
            </a:pPr>
            <a:r>
              <a:rPr lang="ar-JO" b="1" dirty="0" smtClean="0"/>
              <a:t>تقسيم العمل </a:t>
            </a:r>
            <a:r>
              <a:rPr lang="en-US" b="1" dirty="0" smtClean="0"/>
              <a:t>division of labor</a:t>
            </a:r>
            <a:r>
              <a:rPr lang="ar-JO" b="1" dirty="0" smtClean="0"/>
              <a:t> نتاج الثورة الصناعية..</a:t>
            </a:r>
          </a:p>
          <a:p>
            <a:pPr algn="r" rtl="1" eaLnBrk="1" hangingPunct="1">
              <a:lnSpc>
                <a:spcPct val="90000"/>
              </a:lnSpc>
              <a:buFont typeface="Wingdings" pitchFamily="2" charset="2"/>
              <a:buChar char="&quot;"/>
            </a:pPr>
            <a:r>
              <a:rPr lang="ar-JO" b="1" dirty="0" smtClean="0"/>
              <a:t>.. والتحول إلى الإنتاج بالجملة </a:t>
            </a:r>
            <a:r>
              <a:rPr lang="en-US" b="1" dirty="0" smtClean="0"/>
              <a:t>mass production</a:t>
            </a:r>
            <a:endParaRPr lang="ar-JO" b="1" dirty="0" smtClean="0"/>
          </a:p>
          <a:p>
            <a:pPr algn="r" rtl="1" eaLnBrk="1" hangingPunct="1">
              <a:lnSpc>
                <a:spcPct val="90000"/>
              </a:lnSpc>
              <a:buFont typeface="Wingdings" pitchFamily="2" charset="2"/>
              <a:buChar char="&quot;"/>
            </a:pPr>
            <a:r>
              <a:rPr lang="ar-JO" b="1" dirty="0" smtClean="0"/>
              <a:t>ويعني تقسيم العمل إلى مراحل صغيرة </a:t>
            </a:r>
          </a:p>
          <a:p>
            <a:pPr algn="r" rtl="1" eaLnBrk="1" hangingPunct="1">
              <a:lnSpc>
                <a:spcPct val="90000"/>
              </a:lnSpc>
              <a:buFont typeface="Wingdings" pitchFamily="2" charset="2"/>
              <a:buChar char="&quot;"/>
            </a:pPr>
            <a:r>
              <a:rPr lang="ar-JO" b="1" dirty="0" smtClean="0"/>
              <a:t>وتوزيعها على العمال فيقوم كل عامل بإحدى مراحل الإنتاج ويقوم آخر بمرحلة أخرى وهكذا..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ar-JO" sz="5400" b="1" smtClean="0"/>
              <a:t>تقسيم العمل</a:t>
            </a:r>
            <a:endParaRPr lang="en-US" sz="5400" b="1" smtClean="0"/>
          </a:p>
        </p:txBody>
      </p:sp>
      <p:sp>
        <p:nvSpPr>
          <p:cNvPr id="58371" name="Rectangle 3"/>
          <p:cNvSpPr>
            <a:spLocks noGrp="1" noChangeArrowheads="1"/>
          </p:cNvSpPr>
          <p:nvPr>
            <p:ph type="body" idx="1"/>
          </p:nvPr>
        </p:nvSpPr>
        <p:spPr/>
        <p:txBody>
          <a:bodyPr>
            <a:normAutofit fontScale="92500" lnSpcReduction="10000"/>
          </a:bodyPr>
          <a:lstStyle/>
          <a:p>
            <a:pPr marL="609600" indent="-609600" algn="r" rtl="1" eaLnBrk="1" hangingPunct="1">
              <a:lnSpc>
                <a:spcPct val="90000"/>
              </a:lnSpc>
            </a:pPr>
            <a:r>
              <a:rPr lang="ar-JO" b="1" dirty="0" smtClean="0"/>
              <a:t>ويستمر كل عامل بالقيام بالجزئية الخاصة به تكراراً.</a:t>
            </a:r>
          </a:p>
          <a:p>
            <a:pPr marL="609600" indent="-609600" algn="r" rtl="1" eaLnBrk="1" hangingPunct="1">
              <a:lnSpc>
                <a:spcPct val="90000"/>
              </a:lnSpc>
            </a:pPr>
            <a:r>
              <a:rPr lang="ar-JO" b="1" dirty="0" smtClean="0"/>
              <a:t>من مزايا تقسيم العمل:</a:t>
            </a:r>
          </a:p>
          <a:p>
            <a:pPr marL="609600" indent="-609600" algn="r" rtl="1" eaLnBrk="1" hangingPunct="1">
              <a:lnSpc>
                <a:spcPct val="90000"/>
              </a:lnSpc>
              <a:buFont typeface="Wingdings" pitchFamily="2" charset="2"/>
              <a:buAutoNum type="arabicParenR"/>
            </a:pPr>
            <a:r>
              <a:rPr lang="ar-JO" b="1" dirty="0" smtClean="0"/>
              <a:t>تفهم إحتياجات المرحلة الإنتاجية </a:t>
            </a:r>
          </a:p>
          <a:p>
            <a:pPr marL="609600" indent="-609600" algn="r" rtl="1" eaLnBrk="1" hangingPunct="1">
              <a:lnSpc>
                <a:spcPct val="90000"/>
              </a:lnSpc>
              <a:buFont typeface="Wingdings" pitchFamily="2" charset="2"/>
              <a:buAutoNum type="arabicParenR"/>
            </a:pPr>
            <a:r>
              <a:rPr lang="ar-JO" b="1" dirty="0" smtClean="0"/>
              <a:t>..</a:t>
            </a:r>
            <a:r>
              <a:rPr lang="ar-JO" b="1" dirty="0" smtClean="0"/>
              <a:t>رفع المهارة </a:t>
            </a:r>
          </a:p>
          <a:p>
            <a:pPr marL="609600" indent="-609600" algn="r" rtl="1" eaLnBrk="1" hangingPunct="1">
              <a:lnSpc>
                <a:spcPct val="90000"/>
              </a:lnSpc>
              <a:buFont typeface="Wingdings" pitchFamily="2" charset="2"/>
              <a:buAutoNum type="arabicParenR"/>
            </a:pPr>
            <a:r>
              <a:rPr lang="ar-JO" b="1" dirty="0" smtClean="0"/>
              <a:t>والكفاءة نتيجة للتكرار.. </a:t>
            </a:r>
          </a:p>
          <a:p>
            <a:pPr marL="609600" indent="-609600" algn="r" rtl="1" eaLnBrk="1" hangingPunct="1">
              <a:lnSpc>
                <a:spcPct val="90000"/>
              </a:lnSpc>
              <a:buFont typeface="Wingdings" pitchFamily="2" charset="2"/>
              <a:buAutoNum type="arabicParenR"/>
            </a:pPr>
            <a:r>
              <a:rPr lang="ar-JO" b="1" dirty="0" smtClean="0"/>
              <a:t>والحصول على جودة أفضل..</a:t>
            </a:r>
          </a:p>
          <a:p>
            <a:pPr marL="609600" indent="-609600" algn="r" rtl="1" eaLnBrk="1" hangingPunct="1">
              <a:lnSpc>
                <a:spcPct val="90000"/>
              </a:lnSpc>
              <a:buFont typeface="Wingdings" pitchFamily="2" charset="2"/>
              <a:buAutoNum type="arabicParenR"/>
            </a:pPr>
            <a:r>
              <a:rPr lang="ar-JO" b="1" dirty="0" smtClean="0"/>
              <a:t>رفع الإنتاجية..</a:t>
            </a:r>
          </a:p>
          <a:p>
            <a:pPr marL="609600" indent="-609600" algn="r" rtl="1" eaLnBrk="1" hangingPunct="1">
              <a:lnSpc>
                <a:spcPct val="90000"/>
              </a:lnSpc>
              <a:buFont typeface="Wingdings" pitchFamily="2" charset="2"/>
              <a:buAutoNum type="arabicParenR"/>
            </a:pPr>
            <a:r>
              <a:rPr lang="ar-JO" b="1" dirty="0" smtClean="0"/>
              <a:t>وخفض الكلف. </a:t>
            </a:r>
          </a:p>
          <a:p>
            <a:pPr marL="609600" indent="-609600" algn="r" rtl="1" eaLnBrk="1" hangingPunct="1">
              <a:lnSpc>
                <a:spcPct val="90000"/>
              </a:lnSpc>
            </a:pPr>
            <a:r>
              <a:rPr lang="ar-JO" b="1" dirty="0" smtClean="0"/>
              <a:t>ومن سلبياته..لم يعد العامل يهتم بالمنتج النهائي..وتراجعت حماستة للعمل..   </a:t>
            </a:r>
            <a:endParaRPr lang="en-US" b="1" dirty="0" smtClean="0"/>
          </a:p>
          <a:p>
            <a:pPr marL="609600" indent="-609600" eaLnBrk="1" hangingPunct="1">
              <a:lnSpc>
                <a:spcPct val="90000"/>
              </a:lnSpc>
              <a:buFont typeface="Wingdings" pitchFamily="2" charset="2"/>
              <a:buNone/>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b="1" dirty="0" smtClean="0"/>
              <a:t>ممارسة التصنيع الجيد </a:t>
            </a:r>
            <a:r>
              <a:rPr lang="ar-JO" b="1" dirty="0" smtClean="0"/>
              <a:t>ج</a:t>
            </a:r>
            <a:r>
              <a:rPr lang="en-US" b="1" dirty="0" smtClean="0"/>
              <a:t>4</a:t>
            </a:r>
            <a:endParaRPr lang="ar-JO" b="1" dirty="0"/>
          </a:p>
        </p:txBody>
      </p:sp>
      <p:sp>
        <p:nvSpPr>
          <p:cNvPr id="3" name="Content Placeholder 2"/>
          <p:cNvSpPr>
            <a:spLocks noGrp="1"/>
          </p:cNvSpPr>
          <p:nvPr>
            <p:ph idx="1"/>
          </p:nvPr>
        </p:nvSpPr>
        <p:spPr/>
        <p:txBody>
          <a:bodyPr/>
          <a:lstStyle/>
          <a:p>
            <a:pPr algn="r" rtl="1"/>
            <a:r>
              <a:rPr lang="ar-JO" b="1" dirty="0" smtClean="0"/>
              <a:t>دور العنصر البشرية</a:t>
            </a:r>
            <a:endParaRPr lang="ar-JO" b="1" dirty="0" smtClean="0"/>
          </a:p>
          <a:p>
            <a:pPr algn="r" rtl="1"/>
            <a:r>
              <a:rPr lang="ar-JO" b="1" dirty="0" smtClean="0"/>
              <a:t>التدريب </a:t>
            </a:r>
            <a:endParaRPr lang="ar-JO" b="1" dirty="0" smtClean="0"/>
          </a:p>
          <a:p>
            <a:pPr algn="r" rtl="1"/>
            <a:r>
              <a:rPr lang="ar-JO" b="1" dirty="0" smtClean="0"/>
              <a:t>إرشادات ممارسة التصنيع الجيد الخاصة بالعاملين</a:t>
            </a:r>
            <a:endParaRPr lang="ar-JO"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التدريب</a:t>
            </a:r>
            <a:endParaRPr lang="ar-JO" b="1" dirty="0"/>
          </a:p>
        </p:txBody>
      </p:sp>
      <p:sp>
        <p:nvSpPr>
          <p:cNvPr id="3" name="Content Placeholder 2"/>
          <p:cNvSpPr>
            <a:spLocks noGrp="1"/>
          </p:cNvSpPr>
          <p:nvPr>
            <p:ph idx="1"/>
          </p:nvPr>
        </p:nvSpPr>
        <p:spPr/>
        <p:txBody>
          <a:bodyPr>
            <a:normAutofit/>
          </a:bodyPr>
          <a:lstStyle/>
          <a:p>
            <a:pPr algn="r" rtl="1"/>
            <a:r>
              <a:rPr lang="ar-JO" b="1" dirty="0" smtClean="0"/>
              <a:t>التدريب مطلوب لجميع العاملين الذين يترددون على قسم الإنتاج والمختبر. </a:t>
            </a:r>
          </a:p>
          <a:p>
            <a:pPr algn="r" rtl="1"/>
            <a:r>
              <a:rPr lang="ar-JO" b="1" dirty="0" smtClean="0"/>
              <a:t>..بما في ذلك الصيانة والنظافة.</a:t>
            </a:r>
          </a:p>
          <a:p>
            <a:pPr algn="r" rtl="1"/>
            <a:r>
              <a:rPr lang="ar-JO" b="1" dirty="0" smtClean="0"/>
              <a:t>يفضل أن لا يدخل الزوار وغير المدربين من موظفي الشركة قاعات الإنتاج والمختبرات.</a:t>
            </a:r>
          </a:p>
          <a:p>
            <a:pPr algn="r" rtl="1"/>
            <a:r>
              <a:rPr lang="ar-JO" b="1" dirty="0" smtClean="0"/>
              <a:t>يعطى الزوار ملابس خاصة وتعليمات واضحة ويتجولون مع مرافق.</a:t>
            </a:r>
            <a:endParaRPr lang="en-US" b="1" dirty="0" smtClean="0"/>
          </a:p>
          <a:p>
            <a:pPr>
              <a:buNone/>
            </a:pP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b="1" dirty="0" smtClean="0"/>
              <a:t>متطلبات التدريب</a:t>
            </a:r>
            <a:endParaRPr lang="ar-JO" b="1" dirty="0"/>
          </a:p>
        </p:txBody>
      </p:sp>
      <p:sp>
        <p:nvSpPr>
          <p:cNvPr id="3" name="Content Placeholder 2"/>
          <p:cNvSpPr>
            <a:spLocks noGrp="1"/>
          </p:cNvSpPr>
          <p:nvPr>
            <p:ph idx="1"/>
          </p:nvPr>
        </p:nvSpPr>
        <p:spPr/>
        <p:txBody>
          <a:bodyPr>
            <a:normAutofit/>
          </a:bodyPr>
          <a:lstStyle/>
          <a:p>
            <a:pPr algn="r" rtl="1"/>
            <a:r>
              <a:rPr lang="ar-JO" b="1" dirty="0" smtClean="0"/>
              <a:t>ممارسة التصنيع الجيد ( </a:t>
            </a:r>
            <a:r>
              <a:rPr lang="en-US" b="1" dirty="0" smtClean="0"/>
              <a:t>GMP</a:t>
            </a:r>
            <a:r>
              <a:rPr lang="ar-JO" b="1" dirty="0" smtClean="0"/>
              <a:t>)</a:t>
            </a:r>
          </a:p>
          <a:p>
            <a:pPr algn="r" rtl="1"/>
            <a:r>
              <a:rPr lang="ar-JO" b="1" dirty="0" smtClean="0"/>
              <a:t>الواجبات الكلف بها الموظف</a:t>
            </a:r>
          </a:p>
          <a:p>
            <a:pPr algn="r" rtl="1"/>
            <a:r>
              <a:rPr lang="ar-JO" b="1" dirty="0" smtClean="0"/>
              <a:t>المخاطر – التسمم</a:t>
            </a:r>
          </a:p>
          <a:p>
            <a:pPr algn="r" rtl="1"/>
            <a:r>
              <a:rPr lang="ar-JO" b="1" dirty="0" smtClean="0"/>
              <a:t>المناطق النظيفة والمعقمة</a:t>
            </a:r>
          </a:p>
          <a:p>
            <a:pPr algn="r" rtl="1"/>
            <a:r>
              <a:rPr lang="ar-JO" b="1" dirty="0" smtClean="0"/>
              <a:t>توكيد الجودة</a:t>
            </a:r>
          </a:p>
          <a:p>
            <a:pPr algn="r" rtl="1"/>
            <a:r>
              <a:rPr lang="ar-JO" b="1" dirty="0" smtClean="0"/>
              <a:t>مهارات ناعمة</a:t>
            </a:r>
            <a:endParaRPr lang="en-US" b="1" dirty="0" smtClean="0"/>
          </a:p>
          <a:p>
            <a:pPr algn="r" rtl="1"/>
            <a:endParaRPr lang="ar-JO"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متطلبات التدريب</a:t>
            </a:r>
            <a:endParaRPr lang="ar-JO" dirty="0"/>
          </a:p>
        </p:txBody>
      </p:sp>
      <p:sp>
        <p:nvSpPr>
          <p:cNvPr id="3" name="Content Placeholder 2"/>
          <p:cNvSpPr>
            <a:spLocks noGrp="1"/>
          </p:cNvSpPr>
          <p:nvPr>
            <p:ph idx="1"/>
          </p:nvPr>
        </p:nvSpPr>
        <p:spPr/>
        <p:txBody>
          <a:bodyPr>
            <a:normAutofit/>
          </a:bodyPr>
          <a:lstStyle/>
          <a:p>
            <a:pPr algn="r" rtl="1"/>
            <a:r>
              <a:rPr lang="ar-JO" b="1" dirty="0" smtClean="0"/>
              <a:t>التدريب المتواصل</a:t>
            </a:r>
          </a:p>
          <a:p>
            <a:pPr algn="r" rtl="1"/>
            <a:r>
              <a:rPr lang="ar-JO" b="1" dirty="0" smtClean="0"/>
              <a:t>تقييم التدريب</a:t>
            </a:r>
          </a:p>
          <a:p>
            <a:pPr algn="r" rtl="1"/>
            <a:r>
              <a:rPr lang="ar-JO" b="1" dirty="0" smtClean="0"/>
              <a:t>المسؤوليات</a:t>
            </a:r>
          </a:p>
          <a:p>
            <a:pPr algn="r" rtl="1"/>
            <a:r>
              <a:rPr lang="ar-JO" b="1" dirty="0" smtClean="0"/>
              <a:t>النظم والتعليمات</a:t>
            </a:r>
            <a:endParaRPr lang="ar-JO"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متطلبات التدريب</a:t>
            </a:r>
            <a:endParaRPr lang="ar-JO" b="1" dirty="0"/>
          </a:p>
        </p:txBody>
      </p:sp>
      <p:sp>
        <p:nvSpPr>
          <p:cNvPr id="3" name="Content Placeholder 2"/>
          <p:cNvSpPr>
            <a:spLocks noGrp="1"/>
          </p:cNvSpPr>
          <p:nvPr>
            <p:ph idx="1"/>
          </p:nvPr>
        </p:nvSpPr>
        <p:spPr/>
        <p:txBody>
          <a:bodyPr>
            <a:normAutofit/>
          </a:bodyPr>
          <a:lstStyle/>
          <a:p>
            <a:pPr algn="r" rtl="1"/>
            <a:r>
              <a:rPr lang="ar-JO" b="1" dirty="0" smtClean="0"/>
              <a:t>التدريب الموقعي </a:t>
            </a:r>
            <a:r>
              <a:rPr lang="en-US" b="1" dirty="0" smtClean="0"/>
              <a:t>On the job training</a:t>
            </a:r>
            <a:endParaRPr lang="ar-JO" b="1" dirty="0" smtClean="0"/>
          </a:p>
          <a:p>
            <a:pPr algn="r" rtl="1"/>
            <a:r>
              <a:rPr lang="ar-JO" b="1" dirty="0" smtClean="0"/>
              <a:t>التدريب المتقاطع </a:t>
            </a:r>
            <a:r>
              <a:rPr lang="en-US" b="1" dirty="0" smtClean="0"/>
              <a:t>cross training</a:t>
            </a:r>
            <a:endParaRPr lang="ar-JO" b="1" dirty="0" smtClean="0"/>
          </a:p>
          <a:p>
            <a:pPr algn="r" rtl="1"/>
            <a:r>
              <a:rPr lang="ar-JO" b="1" dirty="0" smtClean="0"/>
              <a:t>دور المدير كمدرب</a:t>
            </a:r>
          </a:p>
          <a:p>
            <a:pPr algn="r" rtl="1"/>
            <a:r>
              <a:rPr lang="ar-JO" b="1" dirty="0" smtClean="0"/>
              <a:t>تعميق الحس بالإلتزام</a:t>
            </a:r>
            <a:endParaRPr lang="en-US" b="1" dirty="0" smtClean="0"/>
          </a:p>
          <a:p>
            <a:pPr algn="r" rtl="1"/>
            <a:r>
              <a:rPr lang="ar-JO" b="1" dirty="0" smtClean="0"/>
              <a:t>النظافة الشخصية.</a:t>
            </a:r>
            <a:endParaRPr lang="ar-JO"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التدريب على جميع جوانب الممارسة الجيدة</a:t>
            </a:r>
            <a:endParaRPr lang="ar-JO" b="1" dirty="0"/>
          </a:p>
        </p:txBody>
      </p:sp>
      <p:sp>
        <p:nvSpPr>
          <p:cNvPr id="3" name="Content Placeholder 2"/>
          <p:cNvSpPr>
            <a:spLocks noGrp="1"/>
          </p:cNvSpPr>
          <p:nvPr>
            <p:ph idx="1"/>
          </p:nvPr>
        </p:nvSpPr>
        <p:spPr/>
        <p:txBody>
          <a:bodyPr>
            <a:normAutofit/>
          </a:bodyPr>
          <a:lstStyle/>
          <a:p>
            <a:pPr algn="r" rtl="1"/>
            <a:r>
              <a:rPr lang="ar-JO" b="1" dirty="0" smtClean="0"/>
              <a:t>التدريب على كافة الجوانب المتعلقة بممارسة التصنيع الجيد ( </a:t>
            </a:r>
            <a:r>
              <a:rPr lang="en-US" b="1" dirty="0" smtClean="0"/>
              <a:t>GMP</a:t>
            </a:r>
            <a:r>
              <a:rPr lang="ar-JO" b="1" dirty="0" smtClean="0"/>
              <a:t>)</a:t>
            </a:r>
          </a:p>
          <a:p>
            <a:pPr algn="r" rtl="1"/>
            <a:r>
              <a:rPr lang="ar-JO" b="1" dirty="0" smtClean="0"/>
              <a:t>جميع الدورات التدريبية يتم توثيقها.</a:t>
            </a:r>
          </a:p>
          <a:p>
            <a:pPr algn="r" rtl="1"/>
            <a:r>
              <a:rPr lang="ar-JO" b="1" dirty="0" smtClean="0"/>
              <a:t>التدريب يجب أن يكون بلغة مفهومة ويمكن إستخدام أكثر من لغة </a:t>
            </a:r>
            <a:endParaRPr lang="en-US" b="1" dirty="0" smtClean="0"/>
          </a:p>
          <a:p>
            <a:pPr algn="r" rtl="1"/>
            <a:endParaRPr lang="ar-JO" b="1" dirty="0" smtClean="0"/>
          </a:p>
          <a:p>
            <a:endParaRPr lang="ar-J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b="1" dirty="0" smtClean="0"/>
              <a:t>المناولة الجيدة</a:t>
            </a:r>
            <a:endParaRPr lang="ar-JO" dirty="0"/>
          </a:p>
        </p:txBody>
      </p:sp>
      <p:sp>
        <p:nvSpPr>
          <p:cNvPr id="3" name="Content Placeholder 2"/>
          <p:cNvSpPr>
            <a:spLocks noGrp="1"/>
          </p:cNvSpPr>
          <p:nvPr>
            <p:ph idx="1"/>
          </p:nvPr>
        </p:nvSpPr>
        <p:spPr>
          <a:xfrm>
            <a:off x="0" y="1295400"/>
            <a:ext cx="8991600" cy="5105400"/>
          </a:xfrm>
        </p:spPr>
        <p:txBody>
          <a:bodyPr>
            <a:noAutofit/>
          </a:bodyPr>
          <a:lstStyle/>
          <a:p>
            <a:pPr algn="r" rtl="1"/>
            <a:r>
              <a:rPr lang="ar-JO" b="1" dirty="0" smtClean="0"/>
              <a:t>تدريب الموظفين على ممارسة المناولة بطريقة جيدة </a:t>
            </a:r>
            <a:r>
              <a:rPr lang="en-US" b="1" dirty="0" smtClean="0"/>
              <a:t>good handling practices</a:t>
            </a:r>
            <a:endParaRPr lang="ar-JO" b="1" dirty="0" smtClean="0"/>
          </a:p>
          <a:p>
            <a:pPr algn="r" rtl="1"/>
            <a:r>
              <a:rPr lang="ar-JO" b="1" dirty="0" smtClean="0"/>
              <a:t>بحيث تغطي صحة ونظافة العاملين</a:t>
            </a:r>
          </a:p>
          <a:p>
            <a:pPr algn="r" rtl="1"/>
            <a:r>
              <a:rPr lang="ar-JO" b="1" dirty="0" smtClean="0"/>
              <a:t>مهم لتحقيق هدف الصناعة في الجودة والسلامة </a:t>
            </a:r>
            <a:endParaRPr lang="en-US" b="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r" rtl="1">
              <a:buFont typeface="Wingdings" pitchFamily="2" charset="2"/>
              <a:buChar char="v"/>
            </a:pPr>
            <a:r>
              <a:rPr lang="ar-JO" b="1" dirty="0" smtClean="0"/>
              <a:t>وضع برنامج تدريب مكتوب للموظفين يتعامل مع ممارسات الصحة والنظافة يقلل من مخاطر التلوث</a:t>
            </a:r>
          </a:p>
          <a:p>
            <a:pPr algn="r" rtl="1">
              <a:buFont typeface="Wingdings" pitchFamily="2" charset="2"/>
              <a:buChar char="v"/>
            </a:pPr>
            <a:r>
              <a:rPr lang="ar-JO" b="1" dirty="0" smtClean="0"/>
              <a:t>ينبغي تقييم جميع البرامج التدريبية بشكل منتظم بحيث يتم تعديلها حيثما تمليه الضرورة.</a:t>
            </a:r>
          </a:p>
          <a:p>
            <a:pPr algn="r" rtl="1">
              <a:buFont typeface="Wingdings" pitchFamily="2" charset="2"/>
              <a:buChar char="v"/>
            </a:pPr>
            <a:r>
              <a:rPr lang="ar-JO" b="1" dirty="0" smtClean="0"/>
              <a:t>توثيق تدريب الموظفين ضروري للتحقق من أن المتطلبات القانونية للتدريب على سلامة الموظفين قد تم إتباعها. </a:t>
            </a:r>
            <a:endParaRPr lang="en-US" b="1" dirty="0" smtClean="0"/>
          </a:p>
          <a:p>
            <a:pPr>
              <a:buNone/>
            </a:pPr>
            <a:endParaRPr lang="ar-JO" dirty="0" smtClean="0"/>
          </a:p>
          <a:p>
            <a:endParaRPr lang="ar-J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304800" y="260350"/>
            <a:ext cx="8382000" cy="865188"/>
          </a:xfrm>
        </p:spPr>
        <p:txBody>
          <a:bodyPr>
            <a:normAutofit fontScale="90000"/>
          </a:bodyPr>
          <a:lstStyle/>
          <a:p>
            <a:pPr rtl="1" eaLnBrk="1" hangingPunct="1"/>
            <a:r>
              <a:rPr lang="ar-JO" sz="5400" b="1" dirty="0" smtClean="0"/>
              <a:t>التدريب التقلدي</a:t>
            </a:r>
            <a:r>
              <a:rPr lang="ar-JO" sz="3200" dirty="0" smtClean="0"/>
              <a:t> </a:t>
            </a:r>
            <a:r>
              <a:rPr lang="en-US" sz="3200" dirty="0" smtClean="0"/>
              <a:t> </a:t>
            </a:r>
            <a:r>
              <a:rPr lang="en-US" sz="4000" b="1" dirty="0" smtClean="0"/>
              <a:t>induction training</a:t>
            </a:r>
          </a:p>
        </p:txBody>
      </p:sp>
      <p:sp>
        <p:nvSpPr>
          <p:cNvPr id="97283" name="Rectangle 3"/>
          <p:cNvSpPr>
            <a:spLocks noGrp="1" noChangeArrowheads="1"/>
          </p:cNvSpPr>
          <p:nvPr>
            <p:ph type="body" idx="1"/>
          </p:nvPr>
        </p:nvSpPr>
        <p:spPr/>
        <p:txBody>
          <a:bodyPr>
            <a:normAutofit lnSpcReduction="10000"/>
          </a:bodyPr>
          <a:lstStyle/>
          <a:p>
            <a:pPr algn="r" rtl="1" eaLnBrk="1" hangingPunct="1">
              <a:buFont typeface="Wingdings" pitchFamily="2" charset="2"/>
              <a:buNone/>
            </a:pPr>
            <a:r>
              <a:rPr lang="ar-JO" dirty="0" smtClean="0"/>
              <a:t>      </a:t>
            </a:r>
            <a:r>
              <a:rPr lang="ar-JO" b="1" dirty="0" smtClean="0"/>
              <a:t>ويقصد بذلك تعريف الموظف الجديد على المؤسسة</a:t>
            </a:r>
          </a:p>
          <a:p>
            <a:pPr algn="r" rtl="1" eaLnBrk="1" hangingPunct="1"/>
            <a:r>
              <a:rPr lang="ar-JO" b="1" dirty="0" smtClean="0"/>
              <a:t>..ثقافتها</a:t>
            </a:r>
          </a:p>
          <a:p>
            <a:pPr algn="r" rtl="1" eaLnBrk="1" hangingPunct="1"/>
            <a:r>
              <a:rPr lang="ar-JO" b="1" dirty="0" smtClean="0"/>
              <a:t>..سياساتها</a:t>
            </a:r>
          </a:p>
          <a:p>
            <a:pPr algn="r" rtl="1" eaLnBrk="1" hangingPunct="1"/>
            <a:r>
              <a:rPr lang="ar-JO" b="1" dirty="0" smtClean="0"/>
              <a:t>..نظمها</a:t>
            </a:r>
          </a:p>
          <a:p>
            <a:pPr algn="r" rtl="1" eaLnBrk="1" hangingPunct="1"/>
            <a:r>
              <a:rPr lang="ar-JO" b="1" dirty="0" smtClean="0"/>
              <a:t>..مكان العمل </a:t>
            </a:r>
          </a:p>
          <a:p>
            <a:pPr algn="r" rtl="1" eaLnBrk="1" hangingPunct="1"/>
            <a:r>
              <a:rPr lang="ar-JO" b="1" dirty="0" smtClean="0"/>
              <a:t>والزملاء</a:t>
            </a:r>
          </a:p>
          <a:p>
            <a:pPr algn="r" rtl="1" eaLnBrk="1" hangingPunct="1"/>
            <a:endParaRPr lang="ar-JO" b="1" dirty="0" smtClean="0"/>
          </a:p>
          <a:p>
            <a:pPr algn="r" rtl="1" eaLnBrk="1" hangingPunct="1">
              <a:buFont typeface="Wingdings" pitchFamily="2" charset="2"/>
              <a:buNone/>
            </a:pPr>
            <a:r>
              <a:rPr lang="ar-JO" b="1" dirty="0" smtClean="0"/>
              <a:t>     وهذا مفيد جداً لتسريع خلق الإنتماء لدى القادم الجديد</a:t>
            </a:r>
            <a:endParaRPr lang="en-US" b="1"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fontScale="90000"/>
          </a:bodyPr>
          <a:lstStyle/>
          <a:p>
            <a:pPr eaLnBrk="1" hangingPunct="1"/>
            <a:r>
              <a:rPr lang="ar-JO" sz="5400" b="1" dirty="0" smtClean="0"/>
              <a:t>المدربون</a:t>
            </a:r>
            <a:r>
              <a:rPr lang="ar-JO" sz="3600" dirty="0" smtClean="0"/>
              <a:t/>
            </a:r>
            <a:br>
              <a:rPr lang="ar-JO" sz="3600" dirty="0" smtClean="0"/>
            </a:br>
            <a:r>
              <a:rPr lang="ar-JO" sz="3100" b="1" dirty="0" smtClean="0"/>
              <a:t>قيم وممارسات</a:t>
            </a:r>
            <a:endParaRPr lang="en-US" sz="3100" b="1" dirty="0" smtClean="0"/>
          </a:p>
        </p:txBody>
      </p:sp>
      <p:sp>
        <p:nvSpPr>
          <p:cNvPr id="96259" name="Rectangle 4"/>
          <p:cNvSpPr>
            <a:spLocks noGrp="1" noChangeArrowheads="1"/>
          </p:cNvSpPr>
          <p:nvPr>
            <p:ph type="body" sz="half" idx="1"/>
          </p:nvPr>
        </p:nvSpPr>
        <p:spPr>
          <a:xfrm>
            <a:off x="395288" y="1484313"/>
            <a:ext cx="4098925" cy="4968875"/>
          </a:xfrm>
        </p:spPr>
        <p:txBody>
          <a:bodyPr/>
          <a:lstStyle/>
          <a:p>
            <a:pPr eaLnBrk="1" hangingPunct="1">
              <a:buFont typeface="Wingdings" pitchFamily="2" charset="2"/>
              <a:buNone/>
            </a:pPr>
            <a:r>
              <a:rPr lang="ar-JO" smtClean="0"/>
              <a:t>                </a:t>
            </a:r>
            <a:endParaRPr lang="en-US" smtClean="0"/>
          </a:p>
        </p:txBody>
      </p:sp>
      <p:sp>
        <p:nvSpPr>
          <p:cNvPr id="96260" name="Rectangle 5"/>
          <p:cNvSpPr>
            <a:spLocks noGrp="1" noChangeArrowheads="1"/>
          </p:cNvSpPr>
          <p:nvPr>
            <p:ph type="body" sz="half" idx="2"/>
          </p:nvPr>
        </p:nvSpPr>
        <p:spPr>
          <a:xfrm>
            <a:off x="4649788" y="1484313"/>
            <a:ext cx="4098925" cy="4968875"/>
          </a:xfrm>
        </p:spPr>
        <p:txBody>
          <a:bodyPr/>
          <a:lstStyle/>
          <a:p>
            <a:pPr algn="r" rtl="1" eaLnBrk="1" hangingPunct="1">
              <a:buFont typeface="Wingdings" pitchFamily="2" charset="2"/>
              <a:buNone/>
            </a:pPr>
            <a:r>
              <a:rPr lang="ar-JO" dirty="0" smtClean="0"/>
              <a:t>               </a:t>
            </a:r>
            <a:r>
              <a:rPr lang="ar-JO" sz="3200" b="1" dirty="0" smtClean="0">
                <a:solidFill>
                  <a:schemeClr val="tx1">
                    <a:lumMod val="75000"/>
                    <a:lumOff val="25000"/>
                  </a:schemeClr>
                </a:solidFill>
              </a:rPr>
              <a:t>إيجابية</a:t>
            </a:r>
          </a:p>
          <a:p>
            <a:pPr algn="r" rtl="1" eaLnBrk="1" hangingPunct="1"/>
            <a:r>
              <a:rPr lang="ar-JO" sz="3200" b="1" dirty="0" smtClean="0">
                <a:solidFill>
                  <a:schemeClr val="tx1">
                    <a:lumMod val="75000"/>
                    <a:lumOff val="25000"/>
                  </a:schemeClr>
                </a:solidFill>
              </a:rPr>
              <a:t>منظم ومنهجي</a:t>
            </a:r>
          </a:p>
          <a:p>
            <a:pPr algn="r" rtl="1" eaLnBrk="1" hangingPunct="1"/>
            <a:r>
              <a:rPr lang="ar-JO" sz="3200" b="1" dirty="0" smtClean="0">
                <a:solidFill>
                  <a:schemeClr val="tx1">
                    <a:lumMod val="75000"/>
                    <a:lumOff val="25000"/>
                  </a:schemeClr>
                </a:solidFill>
              </a:rPr>
              <a:t>السعي إلى منح الثقة</a:t>
            </a:r>
          </a:p>
          <a:p>
            <a:pPr algn="r" rtl="1" eaLnBrk="1" hangingPunct="1"/>
            <a:r>
              <a:rPr lang="ar-JO" sz="3200" b="1" dirty="0" smtClean="0">
                <a:solidFill>
                  <a:schemeClr val="tx1">
                    <a:lumMod val="75000"/>
                    <a:lumOff val="25000"/>
                  </a:schemeClr>
                </a:solidFill>
              </a:rPr>
              <a:t>يٌبدي إهتمام بالمتدرب</a:t>
            </a:r>
          </a:p>
          <a:p>
            <a:pPr algn="r" rtl="1" eaLnBrk="1" hangingPunct="1"/>
            <a:r>
              <a:rPr lang="ar-JO" sz="3200" b="1" dirty="0" smtClean="0">
                <a:solidFill>
                  <a:schemeClr val="tx1">
                    <a:lumMod val="75000"/>
                    <a:lumOff val="25000"/>
                  </a:schemeClr>
                </a:solidFill>
              </a:rPr>
              <a:t>ودود</a:t>
            </a:r>
          </a:p>
          <a:p>
            <a:pPr algn="r" rtl="1" eaLnBrk="1" hangingPunct="1"/>
            <a:r>
              <a:rPr lang="ar-JO" sz="3200" b="1" dirty="0" smtClean="0">
                <a:solidFill>
                  <a:schemeClr val="tx1">
                    <a:lumMod val="75000"/>
                    <a:lumOff val="25000"/>
                  </a:schemeClr>
                </a:solidFill>
              </a:rPr>
              <a:t>...</a:t>
            </a:r>
            <a:endParaRPr lang="en-US" sz="3200" b="1" dirty="0" smtClean="0">
              <a:solidFill>
                <a:schemeClr val="tx1">
                  <a:lumMod val="75000"/>
                  <a:lumOff val="25000"/>
                </a:schemeClr>
              </a:solidFill>
            </a:endParaRPr>
          </a:p>
        </p:txBody>
      </p:sp>
      <p:sp>
        <p:nvSpPr>
          <p:cNvPr id="115718" name="Text Box 6"/>
          <p:cNvSpPr txBox="1">
            <a:spLocks noChangeArrowheads="1"/>
          </p:cNvSpPr>
          <p:nvPr/>
        </p:nvSpPr>
        <p:spPr bwMode="auto">
          <a:xfrm>
            <a:off x="323850" y="1484313"/>
            <a:ext cx="4248150" cy="3595687"/>
          </a:xfrm>
          <a:prstGeom prst="rect">
            <a:avLst/>
          </a:prstGeom>
          <a:noFill/>
          <a:ln w="9525" algn="ctr">
            <a:noFill/>
            <a:miter lim="800000"/>
            <a:headEnd type="none" w="sm" len="sm"/>
            <a:tailEnd type="none" w="sm" len="sm"/>
          </a:ln>
        </p:spPr>
        <p:txBody>
          <a:bodyPr/>
          <a:lstStyle/>
          <a:p>
            <a:pPr marL="342900" indent="-342900" algn="ctr" rtl="1">
              <a:spcBef>
                <a:spcPct val="20000"/>
              </a:spcBef>
              <a:buClr>
                <a:schemeClr val="folHlink"/>
              </a:buClr>
              <a:buSzPct val="75000"/>
              <a:buFont typeface="Wingdings" pitchFamily="2" charset="2"/>
              <a:buNone/>
            </a:pPr>
            <a:r>
              <a:rPr lang="ar-JO" sz="3200" b="1" dirty="0">
                <a:solidFill>
                  <a:schemeClr val="tx1">
                    <a:lumMod val="75000"/>
                    <a:lumOff val="25000"/>
                  </a:schemeClr>
                </a:solidFill>
                <a:latin typeface="Arial" charset="0"/>
                <a:cs typeface="Arial" charset="0"/>
              </a:rPr>
              <a:t>سلبية</a:t>
            </a:r>
          </a:p>
          <a:p>
            <a:pPr marL="342900" indent="-342900" algn="r" rtl="1">
              <a:spcBef>
                <a:spcPct val="20000"/>
              </a:spcBef>
              <a:buClr>
                <a:schemeClr val="folHlink"/>
              </a:buClr>
              <a:buSzPct val="75000"/>
              <a:buFont typeface="Wingdings" pitchFamily="2" charset="2"/>
              <a:buChar char="l"/>
            </a:pPr>
            <a:r>
              <a:rPr lang="ar-JO" sz="3200" b="1" dirty="0">
                <a:latin typeface="Arial" charset="0"/>
                <a:cs typeface="Arial" charset="0"/>
              </a:rPr>
              <a:t>التعالي</a:t>
            </a:r>
          </a:p>
          <a:p>
            <a:pPr marL="342900" indent="-342900" algn="r" rtl="1">
              <a:spcBef>
                <a:spcPct val="20000"/>
              </a:spcBef>
              <a:buClr>
                <a:schemeClr val="folHlink"/>
              </a:buClr>
              <a:buSzPct val="75000"/>
              <a:buFont typeface="Wingdings" pitchFamily="2" charset="2"/>
              <a:buChar char="l"/>
            </a:pPr>
            <a:r>
              <a:rPr lang="ar-JO" sz="3200" b="1" dirty="0">
                <a:latin typeface="Arial" charset="0"/>
                <a:cs typeface="Arial" charset="0"/>
              </a:rPr>
              <a:t>الفظاظة</a:t>
            </a:r>
          </a:p>
          <a:p>
            <a:pPr marL="342900" indent="-342900" algn="r" rtl="1">
              <a:spcBef>
                <a:spcPct val="20000"/>
              </a:spcBef>
              <a:buClr>
                <a:schemeClr val="folHlink"/>
              </a:buClr>
              <a:buSzPct val="75000"/>
              <a:buFont typeface="Wingdings" pitchFamily="2" charset="2"/>
              <a:buChar char="l"/>
            </a:pPr>
            <a:r>
              <a:rPr lang="ar-JO" sz="3200" b="1" dirty="0">
                <a:latin typeface="Arial" charset="0"/>
                <a:cs typeface="Arial" charset="0"/>
              </a:rPr>
              <a:t>التدريب المتقطع</a:t>
            </a:r>
          </a:p>
          <a:p>
            <a:pPr marL="342900" indent="-342900" algn="r" rtl="1">
              <a:spcBef>
                <a:spcPct val="20000"/>
              </a:spcBef>
              <a:buClr>
                <a:schemeClr val="folHlink"/>
              </a:buClr>
              <a:buSzPct val="75000"/>
              <a:buFont typeface="Wingdings" pitchFamily="2" charset="2"/>
              <a:buChar char="l"/>
            </a:pPr>
            <a:r>
              <a:rPr lang="ar-JO" sz="3200" b="1" dirty="0">
                <a:latin typeface="Arial" charset="0"/>
                <a:cs typeface="Arial" charset="0"/>
              </a:rPr>
              <a:t>اللامبالاة</a:t>
            </a:r>
          </a:p>
          <a:p>
            <a:pPr marL="342900" indent="-342900" algn="r" rtl="1">
              <a:spcBef>
                <a:spcPct val="20000"/>
              </a:spcBef>
              <a:buClr>
                <a:schemeClr val="folHlink"/>
              </a:buClr>
              <a:buSzPct val="75000"/>
              <a:buFont typeface="Wingdings" pitchFamily="2" charset="2"/>
              <a:buChar char="l"/>
            </a:pPr>
            <a:r>
              <a:rPr lang="ar-JO" sz="3200" b="1" dirty="0">
                <a:latin typeface="Arial" charset="0"/>
                <a:cs typeface="Arial" charset="0"/>
              </a:rPr>
              <a:t>...</a:t>
            </a:r>
          </a:p>
          <a:p>
            <a:pPr marL="342900" indent="-342900" algn="r" rtl="1">
              <a:spcBef>
                <a:spcPct val="20000"/>
              </a:spcBef>
              <a:buClr>
                <a:schemeClr val="folHlink"/>
              </a:buClr>
              <a:buSzPct val="75000"/>
              <a:buFont typeface="Wingdings" pitchFamily="2" charset="2"/>
              <a:buChar char="l"/>
            </a:pPr>
            <a:endParaRPr lang="en-US" sz="2800" dirty="0">
              <a:latin typeface="Arial"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5718">
                                            <p:txEl>
                                              <p:pRg st="0" end="0"/>
                                            </p:txEl>
                                          </p:spTgt>
                                        </p:tgtEl>
                                        <p:attrNameLst>
                                          <p:attrName>style.visibility</p:attrName>
                                        </p:attrNameLst>
                                      </p:cBhvr>
                                      <p:to>
                                        <p:strVal val="visible"/>
                                      </p:to>
                                    </p:set>
                                    <p:animEffect transition="in" filter="box(in)">
                                      <p:cBhvr>
                                        <p:cTn id="7" dur="500"/>
                                        <p:tgtEl>
                                          <p:spTgt spid="1157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5718">
                                            <p:txEl>
                                              <p:pRg st="1" end="1"/>
                                            </p:txEl>
                                          </p:spTgt>
                                        </p:tgtEl>
                                        <p:attrNameLst>
                                          <p:attrName>style.visibility</p:attrName>
                                        </p:attrNameLst>
                                      </p:cBhvr>
                                      <p:to>
                                        <p:strVal val="visible"/>
                                      </p:to>
                                    </p:set>
                                    <p:animEffect transition="in" filter="blinds(horizontal)">
                                      <p:cBhvr>
                                        <p:cTn id="12" dur="500"/>
                                        <p:tgtEl>
                                          <p:spTgt spid="1157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5718">
                                            <p:txEl>
                                              <p:pRg st="2" end="2"/>
                                            </p:txEl>
                                          </p:spTgt>
                                        </p:tgtEl>
                                        <p:attrNameLst>
                                          <p:attrName>style.visibility</p:attrName>
                                        </p:attrNameLst>
                                      </p:cBhvr>
                                      <p:to>
                                        <p:strVal val="visible"/>
                                      </p:to>
                                    </p:set>
                                    <p:animEffect transition="in" filter="blinds(horizontal)">
                                      <p:cBhvr>
                                        <p:cTn id="17" dur="500"/>
                                        <p:tgtEl>
                                          <p:spTgt spid="1157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5718">
                                            <p:txEl>
                                              <p:pRg st="3" end="3"/>
                                            </p:txEl>
                                          </p:spTgt>
                                        </p:tgtEl>
                                        <p:attrNameLst>
                                          <p:attrName>style.visibility</p:attrName>
                                        </p:attrNameLst>
                                      </p:cBhvr>
                                      <p:to>
                                        <p:strVal val="visible"/>
                                      </p:to>
                                    </p:set>
                                    <p:animEffect transition="in" filter="blinds(horizontal)">
                                      <p:cBhvr>
                                        <p:cTn id="22" dur="500"/>
                                        <p:tgtEl>
                                          <p:spTgt spid="11571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5718">
                                            <p:txEl>
                                              <p:pRg st="4" end="4"/>
                                            </p:txEl>
                                          </p:spTgt>
                                        </p:tgtEl>
                                        <p:attrNameLst>
                                          <p:attrName>style.visibility</p:attrName>
                                        </p:attrNameLst>
                                      </p:cBhvr>
                                      <p:to>
                                        <p:strVal val="visible"/>
                                      </p:to>
                                    </p:set>
                                    <p:animEffect transition="in" filter="blinds(horizontal)">
                                      <p:cBhvr>
                                        <p:cTn id="27" dur="500"/>
                                        <p:tgtEl>
                                          <p:spTgt spid="11571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5718">
                                            <p:txEl>
                                              <p:pRg st="5" end="5"/>
                                            </p:txEl>
                                          </p:spTgt>
                                        </p:tgtEl>
                                        <p:attrNameLst>
                                          <p:attrName>style.visibility</p:attrName>
                                        </p:attrNameLst>
                                      </p:cBhvr>
                                      <p:to>
                                        <p:strVal val="visible"/>
                                      </p:to>
                                    </p:set>
                                    <p:animEffect transition="in" filter="blinds(horizontal)">
                                      <p:cBhvr>
                                        <p:cTn id="32" dur="500"/>
                                        <p:tgtEl>
                                          <p:spTgt spid="11571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التأهيل</a:t>
            </a:r>
            <a:endParaRPr lang="ar-JO" b="1" dirty="0"/>
          </a:p>
        </p:txBody>
      </p:sp>
      <p:sp>
        <p:nvSpPr>
          <p:cNvPr id="3" name="Content Placeholder 2"/>
          <p:cNvSpPr>
            <a:spLocks noGrp="1"/>
          </p:cNvSpPr>
          <p:nvPr>
            <p:ph idx="1"/>
          </p:nvPr>
        </p:nvSpPr>
        <p:spPr/>
        <p:txBody>
          <a:bodyPr>
            <a:normAutofit/>
          </a:bodyPr>
          <a:lstStyle/>
          <a:p>
            <a:pPr algn="r" rtl="1"/>
            <a:r>
              <a:rPr lang="ar-JO" b="1" dirty="0" smtClean="0"/>
              <a:t>جميع الأشخاص الذين يعملون في إنتاج الأدوية والمواد الغذائية ينبغي أن يكون لديهم: </a:t>
            </a:r>
          </a:p>
          <a:p>
            <a:pPr algn="r" rtl="1">
              <a:buFont typeface="Wingdings" pitchFamily="2" charset="2"/>
              <a:buChar char="ü"/>
            </a:pPr>
            <a:r>
              <a:rPr lang="ar-JO" b="1" dirty="0" smtClean="0"/>
              <a:t>المؤهل العلمي</a:t>
            </a:r>
          </a:p>
          <a:p>
            <a:pPr algn="r" rtl="1">
              <a:buFont typeface="Wingdings" pitchFamily="2" charset="2"/>
              <a:buChar char="ü"/>
            </a:pPr>
            <a:r>
              <a:rPr lang="ar-JO" b="1" dirty="0" smtClean="0"/>
              <a:t>التدريب</a:t>
            </a:r>
          </a:p>
          <a:p>
            <a:pPr algn="r" rtl="1">
              <a:buFont typeface="Wingdings" pitchFamily="2" charset="2"/>
              <a:buChar char="ü"/>
            </a:pPr>
            <a:r>
              <a:rPr lang="ar-JO" b="1" dirty="0" smtClean="0"/>
              <a:t>الخبرة</a:t>
            </a:r>
          </a:p>
          <a:p>
            <a:pPr algn="r" rtl="1"/>
            <a:r>
              <a:rPr lang="ar-JO" b="1" dirty="0" smtClean="0"/>
              <a:t>.. من أجل القيام بعملهم</a:t>
            </a:r>
            <a:endParaRPr lang="en-US" b="1" dirty="0" smtClean="0"/>
          </a:p>
          <a:p>
            <a:pPr algn="r" rtl="1"/>
            <a:r>
              <a:rPr lang="ar-JO" b="1" dirty="0" smtClean="0"/>
              <a:t>ينبغي أن يكون هناك سجلات توثق مؤهلاتهم ووظائفهم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تهدف الوحدة إلى ...</a:t>
            </a:r>
            <a:endParaRPr lang="ar-JO" b="1" dirty="0"/>
          </a:p>
        </p:txBody>
      </p:sp>
      <p:sp>
        <p:nvSpPr>
          <p:cNvPr id="3" name="Content Placeholder 2"/>
          <p:cNvSpPr>
            <a:spLocks noGrp="1"/>
          </p:cNvSpPr>
          <p:nvPr>
            <p:ph idx="1"/>
          </p:nvPr>
        </p:nvSpPr>
        <p:spPr/>
        <p:txBody>
          <a:bodyPr/>
          <a:lstStyle/>
          <a:p>
            <a:pPr algn="r" rtl="1"/>
            <a:r>
              <a:rPr lang="ar-JO" b="1" dirty="0" smtClean="0"/>
              <a:t>التعريف </a:t>
            </a:r>
            <a:r>
              <a:rPr lang="ar-JO" b="1" dirty="0" smtClean="0"/>
              <a:t>بدور العاملين وكيفية تعزيز مساهماتهم بالممارسات الجيدة.</a:t>
            </a:r>
            <a:endParaRPr lang="ar-JO" b="1" dirty="0" smtClean="0"/>
          </a:p>
          <a:p>
            <a:pPr algn="r" rtl="1"/>
            <a:endParaRPr lang="ar-JO"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الوضع الصحي</a:t>
            </a:r>
            <a:endParaRPr lang="ar-JO" b="1" dirty="0"/>
          </a:p>
        </p:txBody>
      </p:sp>
      <p:sp>
        <p:nvSpPr>
          <p:cNvPr id="3" name="Content Placeholder 2"/>
          <p:cNvSpPr>
            <a:spLocks noGrp="1"/>
          </p:cNvSpPr>
          <p:nvPr>
            <p:ph idx="1"/>
          </p:nvPr>
        </p:nvSpPr>
        <p:spPr/>
        <p:txBody>
          <a:bodyPr>
            <a:normAutofit lnSpcReduction="10000"/>
          </a:bodyPr>
          <a:lstStyle/>
          <a:p>
            <a:pPr algn="r" rtl="1">
              <a:buFont typeface="Wingdings" pitchFamily="2" charset="2"/>
              <a:buChar char="v"/>
            </a:pPr>
            <a:r>
              <a:rPr lang="ar-JO" b="1" dirty="0" smtClean="0"/>
              <a:t>يجرى فحص طبي للموظفين عند التعيين</a:t>
            </a:r>
          </a:p>
          <a:p>
            <a:pPr algn="r" rtl="1">
              <a:buFont typeface="Wingdings" pitchFamily="2" charset="2"/>
              <a:buChar char="v"/>
            </a:pPr>
            <a:r>
              <a:rPr lang="ar-JO" b="1" dirty="0" smtClean="0"/>
              <a:t>تجرى فحوصات طبية دورية</a:t>
            </a:r>
          </a:p>
          <a:p>
            <a:pPr algn="r" rtl="1">
              <a:buFont typeface="Wingdings" pitchFamily="2" charset="2"/>
              <a:buChar char="v"/>
            </a:pPr>
            <a:r>
              <a:rPr lang="ar-JO" b="1" dirty="0" smtClean="0"/>
              <a:t>وجود تعليمات تلزم الموظف بالتصريح عن وجود </a:t>
            </a:r>
          </a:p>
          <a:p>
            <a:pPr algn="r" rtl="1">
              <a:buFont typeface="Wingdings" pitchFamily="2" charset="2"/>
              <a:buChar char="ü"/>
            </a:pPr>
            <a:r>
              <a:rPr lang="ar-JO" b="1" dirty="0" smtClean="0"/>
              <a:t>مرض معدي</a:t>
            </a:r>
          </a:p>
          <a:p>
            <a:pPr algn="r" rtl="1">
              <a:buFont typeface="Wingdings" pitchFamily="2" charset="2"/>
              <a:buChar char="ü"/>
            </a:pPr>
            <a:r>
              <a:rPr lang="ar-JO" b="1" dirty="0" smtClean="0"/>
              <a:t>جرح مفتوح</a:t>
            </a:r>
          </a:p>
          <a:p>
            <a:pPr algn="r" rtl="1">
              <a:buFont typeface="Wingdings" pitchFamily="2" charset="2"/>
              <a:buChar char="v"/>
            </a:pPr>
            <a:r>
              <a:rPr lang="ar-JO" b="1" dirty="0" smtClean="0"/>
              <a:t>يمنع الأكل والشرب والتدخين أو الإحتفاظ بغذاء أو مشروب أو دواء.</a:t>
            </a:r>
          </a:p>
          <a:p>
            <a:pPr algn="r" rtl="1">
              <a:buFont typeface="Wingdings" pitchFamily="2" charset="2"/>
              <a:buChar char="v"/>
            </a:pPr>
            <a:r>
              <a:rPr lang="ar-JO" b="1" dirty="0" smtClean="0"/>
              <a:t>يمنع التلامس المباشر بالأيدي.</a:t>
            </a:r>
            <a:endParaRPr lang="en-US" b="1" dirty="0" smtClean="0"/>
          </a:p>
          <a:p>
            <a:endParaRPr lang="ar-J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r" rtl="1">
              <a:buFont typeface="Wingdings" pitchFamily="2" charset="2"/>
              <a:buChar char="v"/>
            </a:pPr>
            <a:r>
              <a:rPr lang="ar-JO" b="1" dirty="0" smtClean="0"/>
              <a:t>من الضروري التأكد أن يلتزم جميع الأشخاص بممارسات النظافة بما في ذلك الزبائن والزوار والمفتشين.</a:t>
            </a:r>
          </a:p>
          <a:p>
            <a:pPr algn="r" rtl="1">
              <a:buFont typeface="Wingdings" pitchFamily="2" charset="2"/>
              <a:buChar char="v"/>
            </a:pPr>
            <a:r>
              <a:rPr lang="ar-JO" b="1" dirty="0" smtClean="0"/>
              <a:t>الأشخاص العاملين في مجال النظافة والتعقيم يجب أن تكون لديهم مؤهل علمي وخبرة تمكنهم من القيام بعملهم.  </a:t>
            </a:r>
            <a:endParaRPr lang="en-US"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الملابس</a:t>
            </a:r>
            <a:endParaRPr lang="ar-JO" b="1" dirty="0"/>
          </a:p>
        </p:txBody>
      </p:sp>
      <p:sp>
        <p:nvSpPr>
          <p:cNvPr id="3" name="Content Placeholder 2"/>
          <p:cNvSpPr>
            <a:spLocks noGrp="1"/>
          </p:cNvSpPr>
          <p:nvPr>
            <p:ph idx="1"/>
          </p:nvPr>
        </p:nvSpPr>
        <p:spPr/>
        <p:txBody>
          <a:bodyPr>
            <a:normAutofit/>
          </a:bodyPr>
          <a:lstStyle/>
          <a:p>
            <a:pPr algn="r" rtl="1">
              <a:buFont typeface="Wingdings" pitchFamily="2" charset="2"/>
              <a:buChar char="v"/>
            </a:pPr>
            <a:r>
              <a:rPr lang="ar-JO" b="1" dirty="0" smtClean="0"/>
              <a:t>ينبغي أن تكون الملابس عملية ومناسبة لطبيعة العمل.</a:t>
            </a:r>
          </a:p>
          <a:p>
            <a:pPr algn="r" rtl="1">
              <a:buFont typeface="Wingdings" pitchFamily="2" charset="2"/>
              <a:buChar char="v"/>
            </a:pPr>
            <a:r>
              <a:rPr lang="ar-JO" b="1" dirty="0" smtClean="0"/>
              <a:t>ملابس تضمن السلامة الشخصية.</a:t>
            </a:r>
          </a:p>
          <a:p>
            <a:pPr algn="r" rtl="1">
              <a:buFont typeface="Wingdings" pitchFamily="2" charset="2"/>
              <a:buChar char="v"/>
            </a:pPr>
            <a:r>
              <a:rPr lang="ar-JO" b="1" dirty="0" smtClean="0"/>
              <a:t>ملابس تنمع التلويث المتبادل.</a:t>
            </a:r>
          </a:p>
          <a:p>
            <a:pPr algn="r" rtl="1">
              <a:buFont typeface="Wingdings" pitchFamily="2" charset="2"/>
              <a:buChar char="v"/>
            </a:pPr>
            <a:r>
              <a:rPr lang="ar-JO" b="1" dirty="0" smtClean="0"/>
              <a:t>الملابس تختلف مع طبيعة العمل والأقسام المختلفة.</a:t>
            </a:r>
          </a:p>
          <a:p>
            <a:pPr algn="r" rtl="1">
              <a:buFont typeface="Wingdings" pitchFamily="2" charset="2"/>
              <a:buChar char="v"/>
            </a:pPr>
            <a:r>
              <a:rPr lang="ar-JO" b="1" dirty="0" smtClean="0"/>
              <a:t>الملابس تستخدم داخل المصنع.</a:t>
            </a:r>
          </a:p>
          <a:p>
            <a:pPr algn="r" rtl="1">
              <a:buFont typeface="Wingdings" pitchFamily="2" charset="2"/>
              <a:buChar char="v"/>
            </a:pPr>
            <a:r>
              <a:rPr lang="ar-JO" b="1" dirty="0" smtClean="0"/>
              <a:t>عدم إرتدائها في أماكن الطعام.</a:t>
            </a:r>
            <a:endParaRPr lang="en-US" b="1" dirty="0" smtClean="0"/>
          </a:p>
          <a:p>
            <a:endParaRPr lang="ar-J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ar-JO" sz="5400" b="1" smtClean="0"/>
              <a:t>شؤون الموظفين1</a:t>
            </a:r>
            <a:endParaRPr lang="en-US" sz="5400" b="1" smtClean="0"/>
          </a:p>
        </p:txBody>
      </p:sp>
      <p:sp>
        <p:nvSpPr>
          <p:cNvPr id="100355" name="Rectangle 3"/>
          <p:cNvSpPr>
            <a:spLocks noGrp="1" noChangeArrowheads="1"/>
          </p:cNvSpPr>
          <p:nvPr>
            <p:ph type="body" idx="1"/>
          </p:nvPr>
        </p:nvSpPr>
        <p:spPr/>
        <p:txBody>
          <a:bodyPr>
            <a:normAutofit lnSpcReduction="10000"/>
          </a:bodyPr>
          <a:lstStyle/>
          <a:p>
            <a:pPr algn="r" rtl="1" eaLnBrk="1" hangingPunct="1">
              <a:lnSpc>
                <a:spcPct val="90000"/>
              </a:lnSpc>
              <a:buFont typeface="Wingdings" pitchFamily="2" charset="2"/>
              <a:buNone/>
            </a:pPr>
            <a:r>
              <a:rPr lang="ar-JO" dirty="0" smtClean="0"/>
              <a:t>                        </a:t>
            </a:r>
            <a:r>
              <a:rPr lang="ar-JO" b="1" dirty="0" smtClean="0">
                <a:solidFill>
                  <a:schemeClr val="tx1">
                    <a:lumMod val="75000"/>
                    <a:lumOff val="25000"/>
                  </a:schemeClr>
                </a:solidFill>
              </a:rPr>
              <a:t>وظائف شؤون الموظفين</a:t>
            </a:r>
          </a:p>
          <a:p>
            <a:pPr algn="r" rtl="1" eaLnBrk="1" hangingPunct="1">
              <a:lnSpc>
                <a:spcPct val="90000"/>
              </a:lnSpc>
            </a:pPr>
            <a:r>
              <a:rPr lang="ar-JO" b="1" dirty="0" smtClean="0">
                <a:solidFill>
                  <a:schemeClr val="tx1">
                    <a:lumMod val="75000"/>
                    <a:lumOff val="25000"/>
                  </a:schemeClr>
                </a:solidFill>
              </a:rPr>
              <a:t>تنظيم عقود العمل</a:t>
            </a:r>
          </a:p>
          <a:p>
            <a:pPr algn="r" rtl="1" eaLnBrk="1" hangingPunct="1">
              <a:lnSpc>
                <a:spcPct val="90000"/>
              </a:lnSpc>
            </a:pPr>
            <a:r>
              <a:rPr lang="ar-JO" b="1" dirty="0" smtClean="0">
                <a:solidFill>
                  <a:schemeClr val="tx1">
                    <a:lumMod val="75000"/>
                    <a:lumOff val="25000"/>
                  </a:schemeClr>
                </a:solidFill>
              </a:rPr>
              <a:t>الدوام</a:t>
            </a:r>
          </a:p>
          <a:p>
            <a:pPr algn="r" rtl="1" eaLnBrk="1" hangingPunct="1">
              <a:lnSpc>
                <a:spcPct val="90000"/>
              </a:lnSpc>
            </a:pPr>
            <a:r>
              <a:rPr lang="ar-JO" b="1" dirty="0" smtClean="0">
                <a:solidFill>
                  <a:schemeClr val="tx1">
                    <a:lumMod val="75000"/>
                    <a:lumOff val="25000"/>
                  </a:schemeClr>
                </a:solidFill>
              </a:rPr>
              <a:t>العمل الإضافي</a:t>
            </a:r>
          </a:p>
          <a:p>
            <a:pPr algn="r" rtl="1" eaLnBrk="1" hangingPunct="1">
              <a:lnSpc>
                <a:spcPct val="90000"/>
              </a:lnSpc>
            </a:pPr>
            <a:r>
              <a:rPr lang="ar-JO" b="1" dirty="0" smtClean="0">
                <a:solidFill>
                  <a:schemeClr val="tx1">
                    <a:lumMod val="75000"/>
                    <a:lumOff val="25000"/>
                  </a:schemeClr>
                </a:solidFill>
              </a:rPr>
              <a:t>الحوافز</a:t>
            </a:r>
          </a:p>
          <a:p>
            <a:pPr eaLnBrk="1" hangingPunct="1">
              <a:lnSpc>
                <a:spcPct val="90000"/>
              </a:lnSpc>
            </a:pPr>
            <a:r>
              <a:rPr lang="ar-JO" dirty="0" smtClean="0"/>
              <a:t>المكافئات</a:t>
            </a:r>
          </a:p>
          <a:p>
            <a:pPr eaLnBrk="1" hangingPunct="1">
              <a:lnSpc>
                <a:spcPct val="90000"/>
              </a:lnSpc>
            </a:pPr>
            <a:r>
              <a:rPr lang="ar-JO" dirty="0" smtClean="0"/>
              <a:t>الخصميات</a:t>
            </a:r>
          </a:p>
          <a:p>
            <a:pPr eaLnBrk="1" hangingPunct="1">
              <a:lnSpc>
                <a:spcPct val="90000"/>
              </a:lnSpc>
            </a:pPr>
            <a:r>
              <a:rPr lang="ar-JO" dirty="0" smtClean="0"/>
              <a:t>الإنذارات</a:t>
            </a:r>
          </a:p>
          <a:p>
            <a:pPr eaLnBrk="1" hangingPunct="1">
              <a:lnSpc>
                <a:spcPct val="90000"/>
              </a:lnSpc>
            </a:pPr>
            <a:r>
              <a:rPr lang="ar-JO" dirty="0" smtClean="0"/>
              <a:t>تنفيذ العقوبات الأخرى</a:t>
            </a:r>
            <a:endParaRPr lang="en-US" dirty="0" smtClean="0"/>
          </a:p>
        </p:txBody>
      </p:sp>
      <p:pic>
        <p:nvPicPr>
          <p:cNvPr id="56324" name="Picture 4" descr="j0422183"/>
          <p:cNvPicPr>
            <a:picLocks noChangeAspect="1" noChangeArrowheads="1"/>
          </p:cNvPicPr>
          <p:nvPr/>
        </p:nvPicPr>
        <p:blipFill>
          <a:blip r:embed="rId3" cstate="print"/>
          <a:srcRect/>
          <a:stretch>
            <a:fillRect/>
          </a:stretch>
        </p:blipFill>
        <p:spPr bwMode="auto">
          <a:xfrm>
            <a:off x="250825" y="4005263"/>
            <a:ext cx="3221038" cy="26035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box(in)">
                                      <p:cBhvr>
                                        <p:cTn id="7" dur="5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ar-JO" sz="5400" b="1" smtClean="0"/>
              <a:t>شؤون الموظفين2</a:t>
            </a:r>
            <a:endParaRPr lang="en-US" sz="5400" b="1" smtClean="0"/>
          </a:p>
        </p:txBody>
      </p:sp>
      <p:sp>
        <p:nvSpPr>
          <p:cNvPr id="101379" name="Rectangle 3"/>
          <p:cNvSpPr>
            <a:spLocks noGrp="1" noChangeArrowheads="1"/>
          </p:cNvSpPr>
          <p:nvPr>
            <p:ph type="body" idx="1"/>
          </p:nvPr>
        </p:nvSpPr>
        <p:spPr/>
        <p:txBody>
          <a:bodyPr/>
          <a:lstStyle/>
          <a:p>
            <a:pPr algn="r" rtl="1" eaLnBrk="1" hangingPunct="1"/>
            <a:r>
              <a:rPr lang="ar-JO" b="1" dirty="0" smtClean="0"/>
              <a:t>إعداد كشف الرواتب</a:t>
            </a:r>
          </a:p>
          <a:p>
            <a:pPr algn="r" rtl="1" eaLnBrk="1" hangingPunct="1"/>
            <a:r>
              <a:rPr lang="ar-JO" b="1" dirty="0" smtClean="0"/>
              <a:t>الغياب</a:t>
            </a:r>
          </a:p>
          <a:p>
            <a:pPr algn="r" rtl="1" eaLnBrk="1" hangingPunct="1"/>
            <a:r>
              <a:rPr lang="ar-JO" b="1" dirty="0" smtClean="0"/>
              <a:t>المغادرات</a:t>
            </a:r>
          </a:p>
          <a:p>
            <a:pPr eaLnBrk="1" hangingPunct="1"/>
            <a:r>
              <a:rPr lang="ar-JO" dirty="0" smtClean="0"/>
              <a:t>الإجازات</a:t>
            </a:r>
          </a:p>
          <a:p>
            <a:pPr eaLnBrk="1" hangingPunct="1"/>
            <a:r>
              <a:rPr lang="ar-JO" dirty="0" smtClean="0"/>
              <a:t>إجازات الأمومة</a:t>
            </a:r>
          </a:p>
          <a:p>
            <a:pPr eaLnBrk="1" hangingPunct="1"/>
            <a:r>
              <a:rPr lang="ar-JO" dirty="0" smtClean="0"/>
              <a:t>الإجازات المرضية</a:t>
            </a:r>
          </a:p>
          <a:p>
            <a:pPr eaLnBrk="1" hangingPunct="1"/>
            <a:r>
              <a:rPr lang="ar-JO" dirty="0" smtClean="0"/>
              <a:t>إصابات العمل</a:t>
            </a:r>
            <a:endParaRPr lang="en-US" dirty="0" smtClean="0"/>
          </a:p>
        </p:txBody>
      </p:sp>
      <p:pic>
        <p:nvPicPr>
          <p:cNvPr id="90118" name="Picture 6" descr="j0422300"/>
          <p:cNvPicPr>
            <a:picLocks noChangeAspect="1" noChangeArrowheads="1"/>
          </p:cNvPicPr>
          <p:nvPr/>
        </p:nvPicPr>
        <p:blipFill>
          <a:blip r:embed="rId3" cstate="print"/>
          <a:srcRect/>
          <a:stretch>
            <a:fillRect/>
          </a:stretch>
        </p:blipFill>
        <p:spPr bwMode="auto">
          <a:xfrm>
            <a:off x="395288" y="3429000"/>
            <a:ext cx="2601912" cy="26019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0118"/>
                                        </p:tgtEl>
                                        <p:attrNameLst>
                                          <p:attrName>style.visibility</p:attrName>
                                        </p:attrNameLst>
                                      </p:cBhvr>
                                      <p:to>
                                        <p:strVal val="visible"/>
                                      </p:to>
                                    </p:set>
                                    <p:animEffect transition="in" filter="box(in)">
                                      <p:cBhvr>
                                        <p:cTn id="7" dur="500"/>
                                        <p:tgtEl>
                                          <p:spTgt spid="90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ar-JO" sz="5400" b="1" smtClean="0"/>
              <a:t>شؤون الموظفين3</a:t>
            </a:r>
            <a:endParaRPr lang="en-US" sz="5400" b="1" smtClean="0"/>
          </a:p>
        </p:txBody>
      </p:sp>
      <p:sp>
        <p:nvSpPr>
          <p:cNvPr id="102403" name="Rectangle 3"/>
          <p:cNvSpPr>
            <a:spLocks noGrp="1" noChangeArrowheads="1"/>
          </p:cNvSpPr>
          <p:nvPr>
            <p:ph type="body" idx="1"/>
          </p:nvPr>
        </p:nvSpPr>
        <p:spPr/>
        <p:txBody>
          <a:bodyPr/>
          <a:lstStyle/>
          <a:p>
            <a:pPr algn="r" rtl="1" eaLnBrk="1" hangingPunct="1"/>
            <a:r>
              <a:rPr lang="ar-JO" b="1" dirty="0" smtClean="0"/>
              <a:t>الضمان الإجتماعي</a:t>
            </a:r>
          </a:p>
          <a:p>
            <a:pPr algn="r" rtl="1" eaLnBrk="1" hangingPunct="1"/>
            <a:r>
              <a:rPr lang="ar-JO" b="1" dirty="0" smtClean="0"/>
              <a:t>الإستقالات</a:t>
            </a:r>
          </a:p>
          <a:p>
            <a:pPr algn="r" rtl="1" eaLnBrk="1" hangingPunct="1"/>
            <a:r>
              <a:rPr lang="ar-JO" b="1" dirty="0" smtClean="0"/>
              <a:t>إنهاء الخدمات</a:t>
            </a:r>
          </a:p>
          <a:p>
            <a:pPr algn="r" rtl="1" eaLnBrk="1" hangingPunct="1"/>
            <a:r>
              <a:rPr lang="ar-JO" b="1" dirty="0" smtClean="0"/>
              <a:t>التقاعد</a:t>
            </a:r>
          </a:p>
          <a:p>
            <a:pPr algn="r" rtl="1" eaLnBrk="1" hangingPunct="1"/>
            <a:r>
              <a:rPr lang="ar-JO" b="1" dirty="0" smtClean="0"/>
              <a:t>القضايا العمالية في المحاكم</a:t>
            </a:r>
          </a:p>
          <a:p>
            <a:pPr algn="r" rtl="1" eaLnBrk="1" hangingPunct="1"/>
            <a:r>
              <a:rPr lang="ar-JO" b="1" dirty="0" smtClean="0"/>
              <a:t>إعادة الهيكلة</a:t>
            </a:r>
          </a:p>
          <a:p>
            <a:pPr algn="r" rtl="1" eaLnBrk="1" hangingPunct="1"/>
            <a:r>
              <a:rPr lang="ar-JO" b="1" dirty="0" smtClean="0"/>
              <a:t>تقليص عدد العاملين</a:t>
            </a:r>
            <a:r>
              <a:rPr lang="en-US" b="1" dirty="0" smtClean="0"/>
              <a:t>    down sizing</a:t>
            </a:r>
          </a:p>
          <a:p>
            <a:pPr algn="r" rtl="1" eaLnBrk="1" hangingPunct="1"/>
            <a:endParaRPr lang="en-US" b="1" dirty="0" smtClean="0"/>
          </a:p>
          <a:p>
            <a:pPr eaLnBrk="1" hangingPunct="1"/>
            <a:endParaRPr lang="en-US" dirty="0" smtClean="0"/>
          </a:p>
        </p:txBody>
      </p:sp>
      <p:pic>
        <p:nvPicPr>
          <p:cNvPr id="91140" name="Picture 4" descr="j0422442"/>
          <p:cNvPicPr>
            <a:picLocks noChangeAspect="1" noChangeArrowheads="1"/>
          </p:cNvPicPr>
          <p:nvPr/>
        </p:nvPicPr>
        <p:blipFill>
          <a:blip r:embed="rId3" cstate="print"/>
          <a:srcRect/>
          <a:stretch>
            <a:fillRect/>
          </a:stretch>
        </p:blipFill>
        <p:spPr bwMode="auto">
          <a:xfrm>
            <a:off x="0" y="4506913"/>
            <a:ext cx="3252788" cy="23510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box(in)">
                                      <p:cBhvr>
                                        <p:cTn id="7" dur="500"/>
                                        <p:tgtEl>
                                          <p:spTgt spid="9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normAutofit fontScale="90000"/>
          </a:bodyPr>
          <a:lstStyle/>
          <a:p>
            <a:pPr eaLnBrk="1" hangingPunct="1"/>
            <a:r>
              <a:rPr lang="ar-JO" sz="5400" b="1" dirty="0" smtClean="0"/>
              <a:t>شؤون الموظفين</a:t>
            </a:r>
            <a:r>
              <a:rPr lang="ar-JO" sz="3600" dirty="0" smtClean="0"/>
              <a:t/>
            </a:r>
            <a:br>
              <a:rPr lang="ar-JO" sz="3600" dirty="0" smtClean="0"/>
            </a:br>
            <a:r>
              <a:rPr lang="ar-JO" sz="3200" b="1" dirty="0" smtClean="0">
                <a:solidFill>
                  <a:schemeClr val="tx1">
                    <a:lumMod val="75000"/>
                    <a:lumOff val="25000"/>
                  </a:schemeClr>
                </a:solidFill>
              </a:rPr>
              <a:t>قيم وممارسات</a:t>
            </a:r>
            <a:endParaRPr lang="en-US" sz="3200" b="1" dirty="0" smtClean="0">
              <a:solidFill>
                <a:schemeClr val="tx1">
                  <a:lumMod val="75000"/>
                  <a:lumOff val="25000"/>
                </a:schemeClr>
              </a:solidFill>
            </a:endParaRPr>
          </a:p>
        </p:txBody>
      </p:sp>
      <p:sp>
        <p:nvSpPr>
          <p:cNvPr id="104451" name="Rectangle 5"/>
          <p:cNvSpPr>
            <a:spLocks noGrp="1" noChangeArrowheads="1"/>
          </p:cNvSpPr>
          <p:nvPr>
            <p:ph type="body" sz="half" idx="2"/>
          </p:nvPr>
        </p:nvSpPr>
        <p:spPr>
          <a:xfrm>
            <a:off x="4651375" y="1484313"/>
            <a:ext cx="4097338" cy="4968875"/>
          </a:xfrm>
        </p:spPr>
        <p:txBody>
          <a:bodyPr>
            <a:normAutofit/>
          </a:bodyPr>
          <a:lstStyle/>
          <a:p>
            <a:pPr algn="ctr" rtl="1" eaLnBrk="1" hangingPunct="1">
              <a:buFont typeface="Wingdings" pitchFamily="2" charset="2"/>
              <a:buNone/>
            </a:pPr>
            <a:r>
              <a:rPr lang="ar-JO" sz="3200" b="1" dirty="0" smtClean="0">
                <a:solidFill>
                  <a:schemeClr val="tx1">
                    <a:lumMod val="75000"/>
                    <a:lumOff val="25000"/>
                  </a:schemeClr>
                </a:solidFill>
              </a:rPr>
              <a:t>إيجابية</a:t>
            </a:r>
          </a:p>
          <a:p>
            <a:pPr algn="r" rtl="1" eaLnBrk="1" hangingPunct="1"/>
            <a:r>
              <a:rPr lang="ar-JO" sz="3200" b="1" dirty="0" smtClean="0">
                <a:solidFill>
                  <a:schemeClr val="tx1">
                    <a:lumMod val="75000"/>
                    <a:lumOff val="25000"/>
                  </a:schemeClr>
                </a:solidFill>
              </a:rPr>
              <a:t>التوثيق..</a:t>
            </a:r>
          </a:p>
          <a:p>
            <a:pPr algn="r" rtl="1" eaLnBrk="1" hangingPunct="1"/>
            <a:r>
              <a:rPr lang="ar-JO" sz="3200" b="1" dirty="0" smtClean="0">
                <a:solidFill>
                  <a:schemeClr val="tx1">
                    <a:lumMod val="75000"/>
                    <a:lumOff val="25000"/>
                  </a:schemeClr>
                </a:solidFill>
              </a:rPr>
              <a:t>..الدقيق..</a:t>
            </a:r>
          </a:p>
          <a:p>
            <a:pPr algn="r" rtl="1" eaLnBrk="1" hangingPunct="1"/>
            <a:r>
              <a:rPr lang="ar-JO" sz="3200" b="1" dirty="0" smtClean="0">
                <a:solidFill>
                  <a:schemeClr val="tx1">
                    <a:lumMod val="75000"/>
                    <a:lumOff val="25000"/>
                  </a:schemeClr>
                </a:solidFill>
              </a:rPr>
              <a:t>..دون تأخير</a:t>
            </a:r>
          </a:p>
          <a:p>
            <a:pPr algn="r" rtl="1" eaLnBrk="1" hangingPunct="1"/>
            <a:r>
              <a:rPr lang="ar-JO" sz="3200" b="1" dirty="0" smtClean="0">
                <a:solidFill>
                  <a:schemeClr val="tx1">
                    <a:lumMod val="75000"/>
                    <a:lumOff val="25000"/>
                  </a:schemeClr>
                </a:solidFill>
              </a:rPr>
              <a:t>الحيادية</a:t>
            </a:r>
          </a:p>
          <a:p>
            <a:pPr algn="r" rtl="1" eaLnBrk="1" hangingPunct="1"/>
            <a:r>
              <a:rPr lang="ar-JO" sz="3200" b="1" dirty="0" smtClean="0">
                <a:solidFill>
                  <a:schemeClr val="tx1">
                    <a:lumMod val="75000"/>
                    <a:lumOff val="25000"/>
                  </a:schemeClr>
                </a:solidFill>
              </a:rPr>
              <a:t>...</a:t>
            </a:r>
            <a:endParaRPr lang="en-US" sz="3200" b="1" dirty="0" smtClean="0">
              <a:solidFill>
                <a:schemeClr val="tx1">
                  <a:lumMod val="75000"/>
                  <a:lumOff val="25000"/>
                </a:schemeClr>
              </a:solidFill>
            </a:endParaRPr>
          </a:p>
        </p:txBody>
      </p:sp>
      <p:sp>
        <p:nvSpPr>
          <p:cNvPr id="92166" name="Text Box 6"/>
          <p:cNvSpPr txBox="1">
            <a:spLocks noChangeArrowheads="1"/>
          </p:cNvSpPr>
          <p:nvPr/>
        </p:nvSpPr>
        <p:spPr bwMode="auto">
          <a:xfrm>
            <a:off x="323850" y="1484313"/>
            <a:ext cx="4248150" cy="2152650"/>
          </a:xfrm>
          <a:prstGeom prst="rect">
            <a:avLst/>
          </a:prstGeom>
          <a:noFill/>
          <a:ln w="9525" algn="ctr">
            <a:noFill/>
            <a:miter lim="800000"/>
            <a:headEnd type="none" w="sm" len="sm"/>
            <a:tailEnd type="none" w="sm" len="sm"/>
          </a:ln>
        </p:spPr>
        <p:txBody>
          <a:bodyPr/>
          <a:lstStyle/>
          <a:p>
            <a:pPr marL="342900" indent="-342900" algn="ctr" rtl="1">
              <a:spcBef>
                <a:spcPct val="20000"/>
              </a:spcBef>
              <a:buClr>
                <a:schemeClr val="folHlink"/>
              </a:buClr>
              <a:buSzPct val="75000"/>
              <a:buFont typeface="Wingdings" pitchFamily="2" charset="2"/>
              <a:buNone/>
            </a:pPr>
            <a:r>
              <a:rPr lang="ar-JO" sz="3200" b="1" dirty="0">
                <a:solidFill>
                  <a:schemeClr val="tx1">
                    <a:lumMod val="75000"/>
                    <a:lumOff val="25000"/>
                  </a:schemeClr>
                </a:solidFill>
                <a:latin typeface="Arial" charset="0"/>
                <a:cs typeface="Arial" charset="0"/>
              </a:rPr>
              <a:t>سلبية</a:t>
            </a:r>
          </a:p>
          <a:p>
            <a:pPr marL="342900" indent="-342900" algn="r" rtl="1">
              <a:spcBef>
                <a:spcPct val="20000"/>
              </a:spcBef>
              <a:buClr>
                <a:schemeClr val="folHlink"/>
              </a:buClr>
              <a:buSzPct val="75000"/>
              <a:buFont typeface="Wingdings" pitchFamily="2" charset="2"/>
              <a:buChar char="l"/>
            </a:pPr>
            <a:r>
              <a:rPr lang="ar-JO" sz="3200" b="1" dirty="0">
                <a:solidFill>
                  <a:schemeClr val="tx1">
                    <a:lumMod val="75000"/>
                    <a:lumOff val="25000"/>
                  </a:schemeClr>
                </a:solidFill>
                <a:latin typeface="Arial" charset="0"/>
                <a:cs typeface="Arial" charset="0"/>
              </a:rPr>
              <a:t>التأجيل</a:t>
            </a:r>
          </a:p>
          <a:p>
            <a:pPr marL="342900" indent="-342900" algn="r" rtl="1">
              <a:spcBef>
                <a:spcPct val="20000"/>
              </a:spcBef>
              <a:buClr>
                <a:schemeClr val="folHlink"/>
              </a:buClr>
              <a:buSzPct val="75000"/>
              <a:buFont typeface="Wingdings" pitchFamily="2" charset="2"/>
              <a:buChar char="l"/>
            </a:pPr>
            <a:r>
              <a:rPr lang="ar-JO" sz="3200" b="1" dirty="0">
                <a:solidFill>
                  <a:schemeClr val="tx1">
                    <a:lumMod val="75000"/>
                    <a:lumOff val="25000"/>
                  </a:schemeClr>
                </a:solidFill>
                <a:latin typeface="Arial" charset="0"/>
                <a:cs typeface="Arial" charset="0"/>
              </a:rPr>
              <a:t>المزاجية</a:t>
            </a:r>
          </a:p>
          <a:p>
            <a:pPr marL="342900" indent="-342900" algn="r" rtl="1">
              <a:spcBef>
                <a:spcPct val="20000"/>
              </a:spcBef>
              <a:buClr>
                <a:schemeClr val="folHlink"/>
              </a:buClr>
              <a:buSzPct val="75000"/>
              <a:buFont typeface="Wingdings" pitchFamily="2" charset="2"/>
              <a:buChar char="l"/>
            </a:pPr>
            <a:r>
              <a:rPr lang="ar-JO" sz="3200" b="1" dirty="0">
                <a:solidFill>
                  <a:schemeClr val="tx1">
                    <a:lumMod val="75000"/>
                    <a:lumOff val="25000"/>
                  </a:schemeClr>
                </a:solidFill>
                <a:latin typeface="Arial" charset="0"/>
                <a:cs typeface="Arial" charset="0"/>
              </a:rPr>
              <a:t>المحاباة</a:t>
            </a:r>
          </a:p>
          <a:p>
            <a:pPr marL="342900" indent="-342900" algn="r" rtl="1">
              <a:spcBef>
                <a:spcPct val="20000"/>
              </a:spcBef>
              <a:buClr>
                <a:schemeClr val="folHlink"/>
              </a:buClr>
              <a:buSzPct val="75000"/>
              <a:buFont typeface="Wingdings" pitchFamily="2" charset="2"/>
              <a:buChar char="l"/>
            </a:pPr>
            <a:r>
              <a:rPr lang="ar-JO" sz="3200" b="1" dirty="0">
                <a:solidFill>
                  <a:schemeClr val="tx1">
                    <a:lumMod val="75000"/>
                    <a:lumOff val="25000"/>
                  </a:schemeClr>
                </a:solidFill>
                <a:latin typeface="Arial" charset="0"/>
                <a:cs typeface="Arial" charset="0"/>
              </a:rPr>
              <a:t>الظلم</a:t>
            </a:r>
          </a:p>
          <a:p>
            <a:pPr marL="342900" indent="-342900" algn="r" rtl="1">
              <a:spcBef>
                <a:spcPct val="20000"/>
              </a:spcBef>
              <a:buClr>
                <a:schemeClr val="folHlink"/>
              </a:buClr>
              <a:buSzPct val="75000"/>
              <a:buFont typeface="Wingdings" pitchFamily="2" charset="2"/>
              <a:buChar char="l"/>
            </a:pPr>
            <a:r>
              <a:rPr lang="ar-JO" sz="3200" b="1" dirty="0">
                <a:solidFill>
                  <a:schemeClr val="tx1">
                    <a:lumMod val="75000"/>
                    <a:lumOff val="25000"/>
                  </a:schemeClr>
                </a:solidFill>
                <a:latin typeface="Arial" charset="0"/>
                <a:cs typeface="Arial" charset="0"/>
              </a:rPr>
              <a:t>...</a:t>
            </a:r>
            <a:endParaRPr lang="en-US" sz="3200" b="1" dirty="0">
              <a:solidFill>
                <a:schemeClr val="tx1">
                  <a:lumMod val="75000"/>
                  <a:lumOff val="25000"/>
                </a:schemeClr>
              </a:solidFill>
              <a:latin typeface="Arial" charset="0"/>
              <a:cs typeface="Arial" charset="0"/>
            </a:endParaRPr>
          </a:p>
          <a:p>
            <a:pPr marL="342900" indent="-342900" algn="r" rtl="1">
              <a:spcBef>
                <a:spcPct val="20000"/>
              </a:spcBef>
              <a:buClr>
                <a:schemeClr val="folHlink"/>
              </a:buClr>
              <a:buSzPct val="75000"/>
              <a:buFont typeface="Wingdings" pitchFamily="2" charset="2"/>
              <a:buChar char="l"/>
            </a:pPr>
            <a:endParaRPr lang="en-US" sz="2800" dirty="0">
              <a:latin typeface="Arial"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2166">
                                            <p:txEl>
                                              <p:pRg st="0" end="0"/>
                                            </p:txEl>
                                          </p:spTgt>
                                        </p:tgtEl>
                                        <p:attrNameLst>
                                          <p:attrName>style.visibility</p:attrName>
                                        </p:attrNameLst>
                                      </p:cBhvr>
                                      <p:to>
                                        <p:strVal val="visible"/>
                                      </p:to>
                                    </p:set>
                                    <p:animEffect transition="in" filter="blinds(horizontal)">
                                      <p:cBhvr>
                                        <p:cTn id="7" dur="500"/>
                                        <p:tgtEl>
                                          <p:spTgt spid="921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2166">
                                            <p:txEl>
                                              <p:pRg st="1" end="1"/>
                                            </p:txEl>
                                          </p:spTgt>
                                        </p:tgtEl>
                                        <p:attrNameLst>
                                          <p:attrName>style.visibility</p:attrName>
                                        </p:attrNameLst>
                                      </p:cBhvr>
                                      <p:to>
                                        <p:strVal val="visible"/>
                                      </p:to>
                                    </p:set>
                                    <p:animEffect transition="in" filter="blinds(horizontal)">
                                      <p:cBhvr>
                                        <p:cTn id="12" dur="500"/>
                                        <p:tgtEl>
                                          <p:spTgt spid="921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2166">
                                            <p:txEl>
                                              <p:pRg st="2" end="2"/>
                                            </p:txEl>
                                          </p:spTgt>
                                        </p:tgtEl>
                                        <p:attrNameLst>
                                          <p:attrName>style.visibility</p:attrName>
                                        </p:attrNameLst>
                                      </p:cBhvr>
                                      <p:to>
                                        <p:strVal val="visible"/>
                                      </p:to>
                                    </p:set>
                                    <p:animEffect transition="in" filter="blinds(horizontal)">
                                      <p:cBhvr>
                                        <p:cTn id="17" dur="500"/>
                                        <p:tgtEl>
                                          <p:spTgt spid="921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2166">
                                            <p:txEl>
                                              <p:pRg st="3" end="3"/>
                                            </p:txEl>
                                          </p:spTgt>
                                        </p:tgtEl>
                                        <p:attrNameLst>
                                          <p:attrName>style.visibility</p:attrName>
                                        </p:attrNameLst>
                                      </p:cBhvr>
                                      <p:to>
                                        <p:strVal val="visible"/>
                                      </p:to>
                                    </p:set>
                                    <p:animEffect transition="in" filter="blinds(horizontal)">
                                      <p:cBhvr>
                                        <p:cTn id="22" dur="500"/>
                                        <p:tgtEl>
                                          <p:spTgt spid="9216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2166">
                                            <p:txEl>
                                              <p:pRg st="4" end="4"/>
                                            </p:txEl>
                                          </p:spTgt>
                                        </p:tgtEl>
                                        <p:attrNameLst>
                                          <p:attrName>style.visibility</p:attrName>
                                        </p:attrNameLst>
                                      </p:cBhvr>
                                      <p:to>
                                        <p:strVal val="visible"/>
                                      </p:to>
                                    </p:set>
                                    <p:animEffect transition="in" filter="blinds(horizontal)">
                                      <p:cBhvr>
                                        <p:cTn id="27" dur="500"/>
                                        <p:tgtEl>
                                          <p:spTgt spid="9216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2166">
                                            <p:txEl>
                                              <p:pRg st="5" end="5"/>
                                            </p:txEl>
                                          </p:spTgt>
                                        </p:tgtEl>
                                        <p:attrNameLst>
                                          <p:attrName>style.visibility</p:attrName>
                                        </p:attrNameLst>
                                      </p:cBhvr>
                                      <p:to>
                                        <p:strVal val="visible"/>
                                      </p:to>
                                    </p:set>
                                    <p:animEffect transition="in" filter="blinds(horizontal)">
                                      <p:cBhvr>
                                        <p:cTn id="32" dur="500"/>
                                        <p:tgtEl>
                                          <p:spTgt spid="921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r>
              <a:rPr lang="ar-JO" b="1" dirty="0" smtClean="0"/>
              <a:t>البناء التنظيمي</a:t>
            </a:r>
            <a:endParaRPr lang="en-US" b="1" dirty="0" smtClean="0"/>
          </a:p>
        </p:txBody>
      </p:sp>
      <p:sp>
        <p:nvSpPr>
          <p:cNvPr id="111619" name="Rectangle 3"/>
          <p:cNvSpPr>
            <a:spLocks noGrp="1" noChangeArrowheads="1"/>
          </p:cNvSpPr>
          <p:nvPr>
            <p:ph type="body" idx="1"/>
          </p:nvPr>
        </p:nvSpPr>
        <p:spPr/>
        <p:txBody>
          <a:bodyPr/>
          <a:lstStyle/>
          <a:p>
            <a:pPr marL="609600" indent="-609600" algn="r" rtl="1" eaLnBrk="1" hangingPunct="1">
              <a:defRPr/>
            </a:pPr>
            <a:r>
              <a:rPr lang="ar-JO" b="1" dirty="0" smtClean="0"/>
              <a:t>من أول ما يجب أن تباشر به إدارة الموارد البشرية بالبناء التنظيمي للمؤسسة:</a:t>
            </a:r>
          </a:p>
          <a:p>
            <a:pPr marL="609600" indent="-609600" algn="r" rtl="1" eaLnBrk="1" hangingPunct="1">
              <a:buFontTx/>
              <a:buAutoNum type="arabicPeriod"/>
              <a:defRPr/>
            </a:pPr>
            <a:r>
              <a:rPr lang="ar-JO" b="1" dirty="0" smtClean="0"/>
              <a:t>الهيكل التنظيمي</a:t>
            </a:r>
          </a:p>
          <a:p>
            <a:pPr marL="609600" indent="-609600" algn="r" rtl="1" eaLnBrk="1" hangingPunct="1">
              <a:buFontTx/>
              <a:buAutoNum type="arabicPeriod"/>
              <a:defRPr/>
            </a:pPr>
            <a:r>
              <a:rPr lang="ar-JO" b="1" dirty="0" smtClean="0"/>
              <a:t>النظم والتعليمات</a:t>
            </a:r>
          </a:p>
          <a:p>
            <a:pPr marL="609600" indent="-609600" algn="r" rtl="1" eaLnBrk="1" hangingPunct="1">
              <a:buFontTx/>
              <a:buAutoNum type="arabicPeriod"/>
              <a:defRPr/>
            </a:pPr>
            <a:r>
              <a:rPr lang="ar-JO" b="1" dirty="0" smtClean="0"/>
              <a:t>المسميات الوظيفية</a:t>
            </a:r>
          </a:p>
          <a:p>
            <a:pPr marL="609600" indent="-609600" algn="r" rtl="1" eaLnBrk="1" hangingPunct="1">
              <a:buFontTx/>
              <a:buAutoNum type="arabicPeriod"/>
              <a:defRPr/>
            </a:pPr>
            <a:r>
              <a:rPr lang="ar-JO" b="1" dirty="0" smtClean="0"/>
              <a:t>الوصف الوظيفي</a:t>
            </a:r>
            <a:endParaRPr lang="en-US"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defRPr/>
            </a:pPr>
            <a:r>
              <a:rPr lang="ar-JO" b="1" dirty="0" smtClean="0"/>
              <a:t>أهمية البناء المؤسسي</a:t>
            </a:r>
            <a:endParaRPr lang="en-US" b="1" dirty="0" smtClean="0"/>
          </a:p>
        </p:txBody>
      </p:sp>
      <p:sp>
        <p:nvSpPr>
          <p:cNvPr id="112643" name="Rectangle 3"/>
          <p:cNvSpPr>
            <a:spLocks noGrp="1" noChangeArrowheads="1"/>
          </p:cNvSpPr>
          <p:nvPr>
            <p:ph type="body" idx="1"/>
          </p:nvPr>
        </p:nvSpPr>
        <p:spPr/>
        <p:txBody>
          <a:bodyPr/>
          <a:lstStyle/>
          <a:p>
            <a:pPr algn="r" rtl="1" eaLnBrk="1" hangingPunct="1">
              <a:defRPr/>
            </a:pPr>
            <a:r>
              <a:rPr lang="ar-JO" b="1" dirty="0" smtClean="0"/>
              <a:t>من المهم التأكيد على الطابع المؤسسي لبناء المؤسسة وأسلوب عملها..</a:t>
            </a:r>
          </a:p>
          <a:p>
            <a:pPr algn="r" rtl="1" eaLnBrk="1" hangingPunct="1">
              <a:buClr>
                <a:schemeClr val="tx1"/>
              </a:buClr>
              <a:buFont typeface="Wingdings" pitchFamily="2" charset="2"/>
              <a:buChar char="ü"/>
              <a:defRPr/>
            </a:pPr>
            <a:r>
              <a:rPr lang="ar-JO" b="1" dirty="0" smtClean="0"/>
              <a:t>من خلال التركيز على أهمية إحترام القوانين.</a:t>
            </a:r>
          </a:p>
          <a:p>
            <a:pPr algn="r" rtl="1" eaLnBrk="1" hangingPunct="1">
              <a:buClr>
                <a:schemeClr val="tx1"/>
              </a:buClr>
              <a:buFont typeface="Wingdings" pitchFamily="2" charset="2"/>
              <a:buChar char="ü"/>
              <a:defRPr/>
            </a:pPr>
            <a:r>
              <a:rPr lang="ar-JO" b="1" dirty="0" smtClean="0"/>
              <a:t>ووجود قوانين شاملة لا تعيق العمل.</a:t>
            </a:r>
          </a:p>
          <a:p>
            <a:pPr algn="r" rtl="1" eaLnBrk="1" hangingPunct="1">
              <a:buClr>
                <a:schemeClr val="tx1"/>
              </a:buClr>
              <a:buFont typeface="Wingdings" pitchFamily="2" charset="2"/>
              <a:buChar char="ü"/>
              <a:defRPr/>
            </a:pPr>
            <a:r>
              <a:rPr lang="ar-JO" b="1" dirty="0" smtClean="0"/>
              <a:t>والتأكيد على جماعية العمل وصنع القرار.</a:t>
            </a:r>
          </a:p>
          <a:p>
            <a:pPr algn="r" rtl="1" eaLnBrk="1" hangingPunct="1">
              <a:buClr>
                <a:schemeClr val="tx1"/>
              </a:buClr>
              <a:buFont typeface="Wingdings" pitchFamily="2" charset="2"/>
              <a:buChar char="ü"/>
              <a:defRPr/>
            </a:pPr>
            <a:r>
              <a:rPr lang="ar-JO" b="1" dirty="0" smtClean="0"/>
              <a:t>وتفشي وعي بأهداف المؤسسة وإنخراط الجميع لتحقيقها.</a:t>
            </a:r>
          </a:p>
          <a:p>
            <a:pPr algn="r" rtl="1" eaLnBrk="1" hangingPunct="1">
              <a:buClr>
                <a:schemeClr val="tx1"/>
              </a:buClr>
              <a:buFont typeface="Wingdings" pitchFamily="2" charset="2"/>
              <a:buChar char="ü"/>
              <a:defRPr/>
            </a:pPr>
            <a:r>
              <a:rPr lang="ar-JO" b="1" dirty="0" smtClean="0"/>
              <a:t>ومحاربة الفردية والمزاجية والقيم السلبية الأخرى التي تعيق العمل المؤسسي.</a:t>
            </a:r>
            <a:endParaRPr lang="en-US"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ar-JO" b="1" dirty="0" smtClean="0"/>
              <a:t>الهيكل التنظيمي</a:t>
            </a:r>
            <a:endParaRPr lang="en-US" b="1" dirty="0" smtClean="0"/>
          </a:p>
        </p:txBody>
      </p:sp>
      <p:sp>
        <p:nvSpPr>
          <p:cNvPr id="7171" name="Rectangle 3"/>
          <p:cNvSpPr>
            <a:spLocks noGrp="1" noChangeArrowheads="1"/>
          </p:cNvSpPr>
          <p:nvPr>
            <p:ph type="body" idx="1"/>
          </p:nvPr>
        </p:nvSpPr>
        <p:spPr/>
        <p:txBody>
          <a:bodyPr/>
          <a:lstStyle/>
          <a:p>
            <a:pPr algn="r" rtl="1" eaLnBrk="1" hangingPunct="1">
              <a:defRPr/>
            </a:pPr>
            <a:r>
              <a:rPr lang="ar-JO" b="1" dirty="0" smtClean="0"/>
              <a:t>ينبغي المباشرة إلى بناء الهيكل التنظيمي للمؤسسة</a:t>
            </a:r>
          </a:p>
          <a:p>
            <a:pPr algn="r" rtl="1" eaLnBrk="1" hangingPunct="1">
              <a:defRPr/>
            </a:pPr>
            <a:r>
              <a:rPr lang="ar-JO" b="1" dirty="0" smtClean="0"/>
              <a:t>الذي تظهر فيه العلاقة بين الأقسام والدوائر والفروع</a:t>
            </a:r>
          </a:p>
          <a:p>
            <a:pPr algn="r" rtl="1" eaLnBrk="1" hangingPunct="1">
              <a:defRPr/>
            </a:pPr>
            <a:r>
              <a:rPr lang="ar-JO" b="1" dirty="0" smtClean="0"/>
              <a:t>والذي يظهر فيه ممن تؤخذ التعليمات وإلى من تُعطى</a:t>
            </a:r>
          </a:p>
          <a:p>
            <a:pPr algn="r" rtl="1" eaLnBrk="1" hangingPunct="1">
              <a:defRPr/>
            </a:pPr>
            <a:r>
              <a:rPr lang="ar-JO" b="1" dirty="0" smtClean="0"/>
              <a:t>..خط السلطة </a:t>
            </a:r>
            <a:r>
              <a:rPr lang="en-US" b="1" dirty="0" smtClean="0"/>
              <a:t>line of authority</a:t>
            </a:r>
            <a:r>
              <a:rPr lang="ar-JO" b="1" dirty="0" smtClean="0"/>
              <a:t> </a:t>
            </a:r>
          </a:p>
          <a:p>
            <a:pPr algn="r" rtl="1" eaLnBrk="1" hangingPunct="1">
              <a:defRPr/>
            </a:pPr>
            <a:r>
              <a:rPr lang="ar-JO" b="1" dirty="0" smtClean="0"/>
              <a:t>..ومسار المعلومات والإتصال </a:t>
            </a:r>
            <a:r>
              <a:rPr lang="en-US" b="1" dirty="0" smtClean="0"/>
              <a:t>communication path</a:t>
            </a:r>
            <a:r>
              <a:rPr lang="ar-JO" b="1" dirty="0" smtClean="0"/>
              <a:t>  </a:t>
            </a:r>
          </a:p>
          <a:p>
            <a:pPr algn="r" rtl="1" eaLnBrk="1" hangingPunct="1">
              <a:defRPr/>
            </a:pPr>
            <a:r>
              <a:rPr lang="ar-JO" b="1" dirty="0" smtClean="0"/>
              <a:t>كما تظهر العلاقات الخاصة بين الأقسام المختلفة</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b="1" dirty="0" smtClean="0"/>
              <a:t>دور العنصر البشري </a:t>
            </a:r>
            <a:endParaRPr lang="ar-JO" b="1" dirty="0"/>
          </a:p>
        </p:txBody>
      </p:sp>
      <p:sp>
        <p:nvSpPr>
          <p:cNvPr id="3" name="Content Placeholder 2"/>
          <p:cNvSpPr>
            <a:spLocks noGrp="1"/>
          </p:cNvSpPr>
          <p:nvPr>
            <p:ph idx="1"/>
          </p:nvPr>
        </p:nvSpPr>
        <p:spPr/>
        <p:txBody>
          <a:bodyPr/>
          <a:lstStyle/>
          <a:p>
            <a:pPr algn="r" rtl="1"/>
            <a:r>
              <a:rPr lang="ar-JO" b="1" dirty="0" smtClean="0"/>
              <a:t>جودة المنتج من جودة المنتجين.</a:t>
            </a:r>
          </a:p>
          <a:p>
            <a:pPr algn="r" rtl="1"/>
            <a:r>
              <a:rPr lang="ar-JO" b="1" dirty="0" smtClean="0"/>
              <a:t>يلعب العاملون دوراً محورياً في صنع الجودة.</a:t>
            </a:r>
          </a:p>
          <a:p>
            <a:pPr algn="r" rtl="1"/>
            <a:endParaRPr lang="ar-JO" b="1" dirty="0" smtClean="0"/>
          </a:p>
          <a:p>
            <a:pPr algn="r" rtl="1"/>
            <a:r>
              <a:rPr lang="ar-JO" b="1" dirty="0" smtClean="0"/>
              <a:t>.. تصنع الأدوية ... والأغذية من أجل البشر.</a:t>
            </a:r>
            <a:endParaRPr lang="ar-JO"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ar-JO" b="1" dirty="0" smtClean="0"/>
              <a:t>الهيكل التنظيمي</a:t>
            </a:r>
            <a:endParaRPr lang="en-US" b="1" dirty="0" smtClean="0"/>
          </a:p>
        </p:txBody>
      </p:sp>
      <p:sp>
        <p:nvSpPr>
          <p:cNvPr id="32771" name="Rectangle 3"/>
          <p:cNvSpPr>
            <a:spLocks noGrp="1" noChangeArrowheads="1"/>
          </p:cNvSpPr>
          <p:nvPr>
            <p:ph type="body" idx="1"/>
          </p:nvPr>
        </p:nvSpPr>
        <p:spPr/>
        <p:txBody>
          <a:bodyPr/>
          <a:lstStyle/>
          <a:p>
            <a:pPr algn="r" rtl="1" eaLnBrk="1" hangingPunct="1">
              <a:defRPr/>
            </a:pPr>
            <a:r>
              <a:rPr lang="ar-JO" b="1" dirty="0" smtClean="0"/>
              <a:t>ينبغي بناء الهيكل التنظيمي قبل التعيينات.. فلا يُبنى ليناسب مصالح معينة..</a:t>
            </a:r>
          </a:p>
          <a:p>
            <a:pPr algn="r" rtl="1" eaLnBrk="1" hangingPunct="1">
              <a:defRPr/>
            </a:pPr>
            <a:r>
              <a:rPr lang="ar-JO" b="1" dirty="0" smtClean="0"/>
              <a:t>كما يجب أن لا يكون كثير الطبقات حتى لا يعيق ذلك الإتصال الداخلي..</a:t>
            </a:r>
          </a:p>
          <a:p>
            <a:pPr algn="r" rtl="1" eaLnBrk="1" hangingPunct="1">
              <a:defRPr/>
            </a:pPr>
            <a:r>
              <a:rPr lang="ar-JO" b="1" dirty="0" smtClean="0"/>
              <a:t>كما يجب مراعاة أن توزع المسئوليات بطريقة منطقية</a:t>
            </a:r>
          </a:p>
          <a:p>
            <a:pPr algn="r" rtl="1" eaLnBrk="1" hangingPunct="1">
              <a:defRPr/>
            </a:pPr>
            <a:r>
              <a:rPr lang="ar-JO" b="1" dirty="0" smtClean="0"/>
              <a:t>إن الهيكل التنظيمي يشكل ملخصاً لتركيبة المؤسسة</a:t>
            </a:r>
          </a:p>
          <a:p>
            <a:pPr algn="r" rtl="1" eaLnBrk="1" hangingPunct="1">
              <a:defRPr/>
            </a:pPr>
            <a:r>
              <a:rPr lang="ar-JO" b="1" dirty="0" smtClean="0"/>
              <a:t> ويحدد شخصيتها وشكلها</a:t>
            </a:r>
          </a:p>
          <a:p>
            <a:pPr algn="r" rtl="1" eaLnBrk="1" hangingPunct="1">
              <a:defRPr/>
            </a:pPr>
            <a:r>
              <a:rPr lang="ar-JO" b="1" dirty="0" smtClean="0"/>
              <a:t>لذلك ينبغي إعداده بشكل مدروس..</a:t>
            </a:r>
          </a:p>
          <a:p>
            <a:pPr eaLnBrk="1" hangingPunct="1">
              <a:buFont typeface="Wingdings" pitchFamily="2" charset="2"/>
              <a:buNone/>
              <a:defRPr/>
            </a:pPr>
            <a:endParaRPr lang="en-US" dirty="0" smtClean="0"/>
          </a:p>
          <a:p>
            <a:pPr eaLnBrk="1" hangingPunct="1">
              <a:defRPr/>
            </a:pPr>
            <a:endParaRPr lang="ar-JO"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ar-JO" b="1" dirty="0" smtClean="0"/>
              <a:t>المسميات الوظيفية</a:t>
            </a:r>
            <a:endParaRPr lang="en-US" b="1" dirty="0" smtClean="0"/>
          </a:p>
        </p:txBody>
      </p:sp>
      <p:sp>
        <p:nvSpPr>
          <p:cNvPr id="8195" name="Rectangle 3"/>
          <p:cNvSpPr>
            <a:spLocks noGrp="1" noChangeArrowheads="1"/>
          </p:cNvSpPr>
          <p:nvPr>
            <p:ph type="body" idx="1"/>
          </p:nvPr>
        </p:nvSpPr>
        <p:spPr/>
        <p:txBody>
          <a:bodyPr/>
          <a:lstStyle/>
          <a:p>
            <a:pPr algn="r" rtl="1" eaLnBrk="1" hangingPunct="1">
              <a:lnSpc>
                <a:spcPct val="90000"/>
              </a:lnSpc>
              <a:defRPr/>
            </a:pPr>
            <a:r>
              <a:rPr lang="ar-JO" sz="2800" b="1" dirty="0" smtClean="0"/>
              <a:t>يجب إعطاء إسم لكل وظيفة ..</a:t>
            </a:r>
          </a:p>
          <a:p>
            <a:pPr algn="r" rtl="1" eaLnBrk="1" hangingPunct="1">
              <a:lnSpc>
                <a:spcPct val="90000"/>
              </a:lnSpc>
              <a:defRPr/>
            </a:pPr>
            <a:r>
              <a:rPr lang="ar-JO" sz="2800" b="1" dirty="0" smtClean="0"/>
              <a:t>.. يُعطيها وصفاً موجزاً .. ويعبر عن طبيعتها..</a:t>
            </a:r>
          </a:p>
          <a:p>
            <a:pPr algn="r" rtl="1" eaLnBrk="1" hangingPunct="1">
              <a:lnSpc>
                <a:spcPct val="90000"/>
              </a:lnSpc>
              <a:defRPr/>
            </a:pPr>
            <a:r>
              <a:rPr lang="ar-JO" sz="2800" b="1" dirty="0" smtClean="0"/>
              <a:t>يثبت الإسم الوظيفي على الهيكل التنظيمي..</a:t>
            </a:r>
          </a:p>
          <a:p>
            <a:pPr algn="r" rtl="1" eaLnBrk="1" hangingPunct="1">
              <a:lnSpc>
                <a:spcPct val="90000"/>
              </a:lnSpc>
              <a:defRPr/>
            </a:pPr>
            <a:r>
              <a:rPr lang="ar-JO" sz="2800" b="1" dirty="0" smtClean="0"/>
              <a:t>كما يثبت في عقد التوظيف.. وفي كشف الرواتب..ويُعتمد في شهادة الخبرة.. ويأخذ شكلاً قانونياً..</a:t>
            </a:r>
          </a:p>
          <a:p>
            <a:pPr algn="r" rtl="1" eaLnBrk="1" hangingPunct="1">
              <a:lnSpc>
                <a:spcPct val="90000"/>
              </a:lnSpc>
              <a:defRPr/>
            </a:pPr>
            <a:r>
              <a:rPr lang="ar-JO" sz="2800" b="1" dirty="0" smtClean="0"/>
              <a:t>ينبغي تحديد الأسماء في مرحلة مبكرة .. قبل التعيين..</a:t>
            </a:r>
          </a:p>
          <a:p>
            <a:pPr algn="r" rtl="1" eaLnBrk="1" hangingPunct="1">
              <a:lnSpc>
                <a:spcPct val="90000"/>
              </a:lnSpc>
              <a:defRPr/>
            </a:pPr>
            <a:r>
              <a:rPr lang="ar-JO" sz="2800" b="1" dirty="0" smtClean="0"/>
              <a:t>فلا ينبغي المجاملة .. واللجوء إلى أسماء تكثر فيه كلمات    ” مدير ” و ” رئيس ”</a:t>
            </a:r>
          </a:p>
          <a:p>
            <a:pPr algn="r" rtl="1" eaLnBrk="1" hangingPunct="1">
              <a:lnSpc>
                <a:spcPct val="90000"/>
              </a:lnSpc>
              <a:defRPr/>
            </a:pPr>
            <a:r>
              <a:rPr lang="ar-JO" sz="2800" b="1" dirty="0" smtClean="0"/>
              <a:t>يجب تحديد أسماء جميع الوظائف المحتملة..حتى تلك التي  يُتوقع أن تبقى شاغرة لفترة طويلة. </a:t>
            </a:r>
            <a:endParaRPr lang="en-US" sz="2800" b="1"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ar-JO" b="1" dirty="0" smtClean="0"/>
              <a:t>الوصف الوظيفي</a:t>
            </a:r>
            <a:endParaRPr lang="en-US" b="1" dirty="0" smtClean="0"/>
          </a:p>
        </p:txBody>
      </p:sp>
      <p:sp>
        <p:nvSpPr>
          <p:cNvPr id="9219" name="Rectangle 3"/>
          <p:cNvSpPr>
            <a:spLocks noGrp="1" noChangeArrowheads="1"/>
          </p:cNvSpPr>
          <p:nvPr>
            <p:ph type="body" idx="1"/>
          </p:nvPr>
        </p:nvSpPr>
        <p:spPr/>
        <p:txBody>
          <a:bodyPr>
            <a:normAutofit lnSpcReduction="10000"/>
          </a:bodyPr>
          <a:lstStyle/>
          <a:p>
            <a:pPr marL="609600" indent="-609600" algn="r" rtl="1" eaLnBrk="1" hangingPunct="1">
              <a:defRPr/>
            </a:pPr>
            <a:r>
              <a:rPr lang="ar-JO" sz="2800" b="1" dirty="0" smtClean="0"/>
              <a:t>يتكون الوصف الوظيفي من العناصر التالية:</a:t>
            </a:r>
          </a:p>
          <a:p>
            <a:pPr marL="609600" indent="-609600" algn="r" rtl="1" eaLnBrk="1" hangingPunct="1">
              <a:buFontTx/>
              <a:buAutoNum type="arabicPeriod"/>
              <a:defRPr/>
            </a:pPr>
            <a:r>
              <a:rPr lang="ar-JO" sz="2800" b="1" dirty="0" smtClean="0"/>
              <a:t>الإسم الوظيفي</a:t>
            </a:r>
          </a:p>
          <a:p>
            <a:pPr marL="609600" indent="-609600" algn="r" rtl="1" eaLnBrk="1" hangingPunct="1">
              <a:buFontTx/>
              <a:buAutoNum type="arabicPeriod"/>
              <a:defRPr/>
            </a:pPr>
            <a:r>
              <a:rPr lang="ar-JO" sz="2800" b="1" dirty="0" smtClean="0"/>
              <a:t>وصف الوظيفة</a:t>
            </a:r>
          </a:p>
          <a:p>
            <a:pPr marL="609600" indent="-609600" algn="r" rtl="1" eaLnBrk="1" hangingPunct="1">
              <a:buFontTx/>
              <a:buAutoNum type="arabicPeriod"/>
              <a:defRPr/>
            </a:pPr>
            <a:r>
              <a:rPr lang="ar-JO" sz="2800" b="1" dirty="0" smtClean="0"/>
              <a:t>والغايات المطلوب تحقيقها من قبل صاحب الوظيفة</a:t>
            </a:r>
          </a:p>
          <a:p>
            <a:pPr marL="609600" indent="-609600" algn="r" rtl="1" eaLnBrk="1" hangingPunct="1">
              <a:buFontTx/>
              <a:buAutoNum type="arabicPeriod"/>
              <a:defRPr/>
            </a:pPr>
            <a:r>
              <a:rPr lang="ar-JO" sz="2800" b="1" dirty="0" smtClean="0"/>
              <a:t>لمن يُقدم تقاريره وممن يأخذ تعليماته</a:t>
            </a:r>
          </a:p>
          <a:p>
            <a:pPr marL="609600" indent="-609600" algn="r" rtl="1" eaLnBrk="1" hangingPunct="1">
              <a:buFontTx/>
              <a:buAutoNum type="arabicPeriod"/>
              <a:defRPr/>
            </a:pPr>
            <a:r>
              <a:rPr lang="ar-JO" sz="2800" b="1" dirty="0" smtClean="0"/>
              <a:t>ونبذة عن صلاحياته</a:t>
            </a:r>
          </a:p>
          <a:p>
            <a:pPr marL="609600" indent="-609600" algn="r" rtl="1" eaLnBrk="1" hangingPunct="1">
              <a:buFontTx/>
              <a:buAutoNum type="arabicPeriod"/>
              <a:defRPr/>
            </a:pPr>
            <a:r>
              <a:rPr lang="ar-JO" sz="2800" b="1" dirty="0" smtClean="0"/>
              <a:t>وعن من هو مسئول</a:t>
            </a:r>
          </a:p>
          <a:p>
            <a:pPr marL="609600" indent="-609600" algn="r" rtl="1" eaLnBrk="1" hangingPunct="1">
              <a:defRPr/>
            </a:pPr>
            <a:r>
              <a:rPr lang="ar-JO" sz="2800" b="1" dirty="0" smtClean="0"/>
              <a:t>ينبغي إعداد الوصف الوظيفي لجميع الوظائف في مرحلة التأسيس</a:t>
            </a:r>
          </a:p>
          <a:p>
            <a:pPr marL="609600" indent="-609600" algn="r" rtl="1" eaLnBrk="1" hangingPunct="1">
              <a:buFont typeface="Wingdings" pitchFamily="2" charset="2"/>
              <a:buNone/>
              <a:defRPr/>
            </a:pPr>
            <a:endParaRPr lang="en-US" sz="2800" b="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ar-JO" b="1" dirty="0" smtClean="0"/>
              <a:t>اللائحة الداخلية</a:t>
            </a:r>
            <a:endParaRPr lang="en-US" b="1" dirty="0" smtClean="0"/>
          </a:p>
        </p:txBody>
      </p:sp>
      <p:sp>
        <p:nvSpPr>
          <p:cNvPr id="11267" name="Rectangle 3"/>
          <p:cNvSpPr>
            <a:spLocks noGrp="1" noChangeArrowheads="1"/>
          </p:cNvSpPr>
          <p:nvPr>
            <p:ph type="body" idx="1"/>
          </p:nvPr>
        </p:nvSpPr>
        <p:spPr/>
        <p:txBody>
          <a:bodyPr/>
          <a:lstStyle/>
          <a:p>
            <a:pPr algn="r" rtl="1" eaLnBrk="1" hangingPunct="1">
              <a:defRPr/>
            </a:pPr>
            <a:r>
              <a:rPr lang="ar-JO" b="1" dirty="0" smtClean="0"/>
              <a:t>وهي لائحة تحتوي على مجموعة القوانين التي تنظم النشاطات الإدارية المختلفة </a:t>
            </a:r>
          </a:p>
          <a:p>
            <a:pPr algn="r" rtl="1" eaLnBrk="1" hangingPunct="1">
              <a:defRPr/>
            </a:pPr>
            <a:r>
              <a:rPr lang="ar-JO" b="1" dirty="0" smtClean="0"/>
              <a:t>مثل التعيين والفصل والتعويض والدوام والغياب وغير ذلك..</a:t>
            </a:r>
          </a:p>
          <a:p>
            <a:pPr algn="r" rtl="1" eaLnBrk="1" hangingPunct="1">
              <a:defRPr/>
            </a:pPr>
            <a:r>
              <a:rPr lang="ar-JO" b="1" dirty="0" smtClean="0"/>
              <a:t>.. وهو مأخوذ من روح قانون العمل.. ولا يتعارض معه..</a:t>
            </a:r>
          </a:p>
          <a:p>
            <a:pPr algn="r" rtl="1" eaLnBrk="1" hangingPunct="1">
              <a:defRPr/>
            </a:pPr>
            <a:r>
              <a:rPr lang="ar-JO" b="1" dirty="0" smtClean="0"/>
              <a:t>.. ومعتمدة رسمياً من قبل وزارة العمل..</a:t>
            </a:r>
          </a:p>
          <a:p>
            <a:pPr algn="r" rtl="1" eaLnBrk="1" hangingPunct="1">
              <a:defRPr/>
            </a:pPr>
            <a:r>
              <a:rPr lang="ar-JO" b="1" dirty="0" smtClean="0"/>
              <a:t>وينبغي أن تكون اللائحة الداخلية معروفة لجميع العاملين..</a:t>
            </a:r>
          </a:p>
          <a:p>
            <a:pPr algn="r" rtl="1" eaLnBrk="1" hangingPunct="1">
              <a:defRPr/>
            </a:pPr>
            <a:r>
              <a:rPr lang="ar-JO" b="1" dirty="0" smtClean="0"/>
              <a:t>.. بتعليق نسخ منها على لوحات الإعلانات.   </a:t>
            </a:r>
            <a:endParaRPr lang="en-US" b="1"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ar-JO" b="1" dirty="0" smtClean="0"/>
              <a:t>سلم الرواتب</a:t>
            </a:r>
            <a:endParaRPr lang="en-US" b="1" dirty="0" smtClean="0"/>
          </a:p>
        </p:txBody>
      </p:sp>
      <p:sp>
        <p:nvSpPr>
          <p:cNvPr id="10243" name="Rectangle 3"/>
          <p:cNvSpPr>
            <a:spLocks noGrp="1" noChangeArrowheads="1"/>
          </p:cNvSpPr>
          <p:nvPr>
            <p:ph type="body" idx="1"/>
          </p:nvPr>
        </p:nvSpPr>
        <p:spPr/>
        <p:txBody>
          <a:bodyPr/>
          <a:lstStyle/>
          <a:p>
            <a:pPr algn="r" rtl="1" eaLnBrk="1" hangingPunct="1">
              <a:defRPr/>
            </a:pPr>
            <a:r>
              <a:rPr lang="ar-JO" b="1" dirty="0" smtClean="0"/>
              <a:t>ويحدد فيه الراتب الأساسي لكل وظيفة </a:t>
            </a:r>
          </a:p>
          <a:p>
            <a:pPr algn="r" rtl="1" eaLnBrk="1" hangingPunct="1">
              <a:defRPr/>
            </a:pPr>
            <a:r>
              <a:rPr lang="ar-JO" b="1" dirty="0" smtClean="0"/>
              <a:t>ومقدار الزيادات السنوية التي يمكن أن يُمنحها</a:t>
            </a:r>
          </a:p>
          <a:p>
            <a:pPr algn="r" rtl="1" eaLnBrk="1" hangingPunct="1">
              <a:defRPr/>
            </a:pPr>
            <a:r>
              <a:rPr lang="ar-JO" b="1" dirty="0" smtClean="0"/>
              <a:t>كما تظهر فيه العلاوات بأنواعها .. ومن يستحقها.. وكيف يستحقها..</a:t>
            </a:r>
          </a:p>
          <a:p>
            <a:pPr algn="r" rtl="1" eaLnBrk="1" hangingPunct="1">
              <a:defRPr/>
            </a:pPr>
            <a:r>
              <a:rPr lang="ar-JO" b="1" dirty="0" smtClean="0"/>
              <a:t>وكذلك الفوائد المالية الأخرى.</a:t>
            </a:r>
            <a:endParaRPr lang="en-US" b="1"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rtl="1" eaLnBrk="1" hangingPunct="1">
              <a:defRPr/>
            </a:pPr>
            <a:r>
              <a:rPr lang="ar-JO" b="1" dirty="0" smtClean="0"/>
              <a:t>نظام الحوافز</a:t>
            </a:r>
            <a:endParaRPr lang="en-US" b="1" dirty="0" smtClean="0"/>
          </a:p>
        </p:txBody>
      </p:sp>
      <p:sp>
        <p:nvSpPr>
          <p:cNvPr id="12291" name="Rectangle 3"/>
          <p:cNvSpPr>
            <a:spLocks noGrp="1" noChangeArrowheads="1"/>
          </p:cNvSpPr>
          <p:nvPr>
            <p:ph type="body" idx="1"/>
          </p:nvPr>
        </p:nvSpPr>
        <p:spPr/>
        <p:txBody>
          <a:bodyPr/>
          <a:lstStyle/>
          <a:p>
            <a:pPr marL="609600" indent="-609600" algn="r" rtl="1" eaLnBrk="1" hangingPunct="1">
              <a:defRPr/>
            </a:pPr>
            <a:r>
              <a:rPr lang="ar-JO" sz="2800" b="1" dirty="0" smtClean="0"/>
              <a:t>من أجل رفع دافعية العاملين وإنصاف المتميزين منهم ينبغي تبني نظام حوافز مادية.</a:t>
            </a:r>
          </a:p>
          <a:p>
            <a:pPr marL="609600" indent="-609600" algn="r" rtl="1" eaLnBrk="1" hangingPunct="1">
              <a:defRPr/>
            </a:pPr>
            <a:r>
              <a:rPr lang="ar-JO" sz="2800" b="1" dirty="0" smtClean="0"/>
              <a:t>يمنح مبالغ إضافية تناسب مع مستوى أداء الفرد فوق مستوى معين.</a:t>
            </a:r>
          </a:p>
          <a:p>
            <a:pPr marL="609600" indent="-609600" algn="r" rtl="1" eaLnBrk="1" hangingPunct="1">
              <a:defRPr/>
            </a:pPr>
            <a:r>
              <a:rPr lang="ar-JO" sz="2800" b="1" dirty="0" smtClean="0"/>
              <a:t>من أجل إنجاح هذا النظام ينبغي:</a:t>
            </a:r>
          </a:p>
          <a:p>
            <a:pPr marL="609600" indent="-609600" algn="r" rtl="1" eaLnBrk="1" hangingPunct="1">
              <a:buFontTx/>
              <a:buAutoNum type="arabicPeriod"/>
              <a:defRPr/>
            </a:pPr>
            <a:r>
              <a:rPr lang="ar-JO" sz="2800" b="1" dirty="0" smtClean="0"/>
              <a:t>أن تكون الأهداف قابلة للتحقيق</a:t>
            </a:r>
          </a:p>
          <a:p>
            <a:pPr marL="609600" indent="-609600" algn="r" rtl="1" eaLnBrk="1" hangingPunct="1">
              <a:buFontTx/>
              <a:buAutoNum type="arabicPeriod"/>
              <a:defRPr/>
            </a:pPr>
            <a:r>
              <a:rPr lang="ar-JO" sz="2800" b="1" dirty="0" smtClean="0"/>
              <a:t>أن يكون النظام واضح ومفهوم</a:t>
            </a:r>
          </a:p>
          <a:p>
            <a:pPr marL="609600" indent="-609600" algn="r" rtl="1" eaLnBrk="1" hangingPunct="1">
              <a:buFontTx/>
              <a:buAutoNum type="arabicPeriod"/>
              <a:defRPr/>
            </a:pPr>
            <a:r>
              <a:rPr lang="ar-JO" sz="2800" b="1" dirty="0" smtClean="0"/>
              <a:t>أن يطبق بمصداقية كاملة</a:t>
            </a:r>
          </a:p>
          <a:p>
            <a:pPr marL="609600" indent="-609600" algn="r" rtl="1" eaLnBrk="1" hangingPunct="1">
              <a:buFontTx/>
              <a:buAutoNum type="arabicPeriod"/>
              <a:defRPr/>
            </a:pPr>
            <a:r>
              <a:rPr lang="ar-JO" sz="2800" b="1" dirty="0" smtClean="0"/>
              <a:t>ولا يتم تعديله بكثرة </a:t>
            </a:r>
            <a:endParaRPr lang="en-US" sz="2800" b="1"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ar-JO" b="1" dirty="0" smtClean="0"/>
              <a:t>نظام الترفيع</a:t>
            </a:r>
            <a:endParaRPr lang="en-US" b="1" dirty="0" smtClean="0"/>
          </a:p>
        </p:txBody>
      </p:sp>
      <p:sp>
        <p:nvSpPr>
          <p:cNvPr id="13315" name="Rectangle 3"/>
          <p:cNvSpPr>
            <a:spLocks noGrp="1" noChangeArrowheads="1"/>
          </p:cNvSpPr>
          <p:nvPr>
            <p:ph type="body" idx="1"/>
          </p:nvPr>
        </p:nvSpPr>
        <p:spPr>
          <a:xfrm>
            <a:off x="0" y="1905000"/>
            <a:ext cx="8229600" cy="4525963"/>
          </a:xfrm>
        </p:spPr>
        <p:txBody>
          <a:bodyPr/>
          <a:lstStyle/>
          <a:p>
            <a:pPr algn="r" rtl="1" eaLnBrk="1" hangingPunct="1">
              <a:defRPr/>
            </a:pPr>
            <a:r>
              <a:rPr lang="ar-JO" b="1" dirty="0" smtClean="0"/>
              <a:t>يجب وضع نظام للترفيع </a:t>
            </a:r>
            <a:r>
              <a:rPr lang="en-US" b="1" dirty="0" smtClean="0"/>
              <a:t>promotion</a:t>
            </a:r>
            <a:endParaRPr lang="ar-JO" b="1" dirty="0" smtClean="0"/>
          </a:p>
          <a:p>
            <a:pPr algn="r" rtl="1" eaLnBrk="1" hangingPunct="1">
              <a:defRPr/>
            </a:pPr>
            <a:r>
              <a:rPr lang="ar-JO" b="1" dirty="0" smtClean="0"/>
              <a:t>يتضمن أسس الترفيع </a:t>
            </a:r>
          </a:p>
          <a:p>
            <a:pPr algn="r" rtl="1" eaLnBrk="1" hangingPunct="1">
              <a:defRPr/>
            </a:pPr>
            <a:r>
              <a:rPr lang="ar-JO" b="1" dirty="0" smtClean="0"/>
              <a:t>والشروط الزمنية الضروري تحققها </a:t>
            </a:r>
          </a:p>
          <a:p>
            <a:pPr algn="r" rtl="1" eaLnBrk="1" hangingPunct="1">
              <a:defRPr/>
            </a:pPr>
            <a:r>
              <a:rPr lang="ar-JO" b="1" dirty="0" smtClean="0"/>
              <a:t>وتعديلات الراتب المرتبطة بالترفيع..</a:t>
            </a:r>
          </a:p>
          <a:p>
            <a:pPr algn="r" rtl="1" eaLnBrk="1" hangingPunct="1">
              <a:defRPr/>
            </a:pPr>
            <a:r>
              <a:rPr lang="ar-JO" b="1" dirty="0" smtClean="0"/>
              <a:t>..والمزايا الأخرى..</a:t>
            </a:r>
            <a:endParaRPr lang="en-US" b="1"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ar-JO" b="1" dirty="0" smtClean="0"/>
              <a:t>نظام الزيادات</a:t>
            </a:r>
            <a:endParaRPr lang="en-US" b="1" dirty="0" smtClean="0"/>
          </a:p>
        </p:txBody>
      </p:sp>
      <p:sp>
        <p:nvSpPr>
          <p:cNvPr id="15363" name="Rectangle 3"/>
          <p:cNvSpPr>
            <a:spLocks noGrp="1" noChangeArrowheads="1"/>
          </p:cNvSpPr>
          <p:nvPr>
            <p:ph type="body" idx="1"/>
          </p:nvPr>
        </p:nvSpPr>
        <p:spPr/>
        <p:txBody>
          <a:bodyPr/>
          <a:lstStyle/>
          <a:p>
            <a:pPr algn="r" rtl="1" eaLnBrk="1" hangingPunct="1">
              <a:defRPr/>
            </a:pPr>
            <a:r>
              <a:rPr lang="ar-JO" b="1" dirty="0" smtClean="0"/>
              <a:t>يجب وضع نظام للزيادات الدورية </a:t>
            </a:r>
          </a:p>
          <a:p>
            <a:pPr algn="r" rtl="1" eaLnBrk="1" hangingPunct="1">
              <a:defRPr/>
            </a:pPr>
            <a:r>
              <a:rPr lang="ar-JO" b="1" dirty="0" smtClean="0"/>
              <a:t>يتبين فيها موعدها </a:t>
            </a:r>
          </a:p>
          <a:p>
            <a:pPr algn="r" rtl="1" eaLnBrk="1" hangingPunct="1">
              <a:defRPr/>
            </a:pPr>
            <a:r>
              <a:rPr lang="ar-JO" b="1" dirty="0" smtClean="0"/>
              <a:t>ومقدارها </a:t>
            </a:r>
          </a:p>
          <a:p>
            <a:pPr algn="r" rtl="1" eaLnBrk="1" hangingPunct="1">
              <a:defRPr/>
            </a:pPr>
            <a:r>
              <a:rPr lang="ar-JO" b="1" dirty="0" smtClean="0"/>
              <a:t>وشروط تحققها </a:t>
            </a:r>
            <a:endParaRPr lang="en-US" b="1"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ar-JO" b="1" dirty="0" smtClean="0"/>
              <a:t>المسار الوظيفي</a:t>
            </a:r>
            <a:endParaRPr lang="en-US" b="1" dirty="0" smtClean="0"/>
          </a:p>
        </p:txBody>
      </p:sp>
      <p:sp>
        <p:nvSpPr>
          <p:cNvPr id="14339" name="Rectangle 3"/>
          <p:cNvSpPr>
            <a:spLocks noGrp="1" noChangeArrowheads="1"/>
          </p:cNvSpPr>
          <p:nvPr>
            <p:ph type="body" idx="1"/>
          </p:nvPr>
        </p:nvSpPr>
        <p:spPr/>
        <p:txBody>
          <a:bodyPr>
            <a:normAutofit lnSpcReduction="10000"/>
          </a:bodyPr>
          <a:lstStyle/>
          <a:p>
            <a:pPr algn="r" rtl="1" eaLnBrk="1" hangingPunct="1">
              <a:lnSpc>
                <a:spcPct val="90000"/>
              </a:lnSpc>
              <a:defRPr/>
            </a:pPr>
            <a:r>
              <a:rPr lang="ar-JO" b="1" dirty="0" smtClean="0"/>
              <a:t>المسار الوظيفي </a:t>
            </a:r>
            <a:r>
              <a:rPr lang="en-US" b="1" dirty="0" smtClean="0"/>
              <a:t>career path</a:t>
            </a:r>
            <a:r>
              <a:rPr lang="ar-JO" dirty="0" smtClean="0"/>
              <a:t> </a:t>
            </a:r>
            <a:r>
              <a:rPr lang="ar-JO" b="1" dirty="0" smtClean="0"/>
              <a:t>هو المسار المحتمل للموظف في حياته المهنية..</a:t>
            </a:r>
          </a:p>
          <a:p>
            <a:pPr algn="r" rtl="1" eaLnBrk="1" hangingPunct="1">
              <a:lnSpc>
                <a:spcPct val="90000"/>
              </a:lnSpc>
              <a:defRPr/>
            </a:pPr>
            <a:r>
              <a:rPr lang="ar-JO" b="1" dirty="0" smtClean="0"/>
              <a:t>..بالترفيع.. مرة على إثر مرة..</a:t>
            </a:r>
          </a:p>
          <a:p>
            <a:pPr algn="r" rtl="1" eaLnBrk="1" hangingPunct="1">
              <a:lnSpc>
                <a:spcPct val="90000"/>
              </a:lnSpc>
              <a:defRPr/>
            </a:pPr>
            <a:r>
              <a:rPr lang="ar-JO" b="1" dirty="0" smtClean="0"/>
              <a:t>مروراً بمحطات وظيفية ..</a:t>
            </a:r>
          </a:p>
          <a:p>
            <a:pPr algn="r" rtl="1" eaLnBrk="1" hangingPunct="1">
              <a:lnSpc>
                <a:spcPct val="90000"/>
              </a:lnSpc>
              <a:defRPr/>
            </a:pPr>
            <a:r>
              <a:rPr lang="ar-JO" b="1" dirty="0" smtClean="0"/>
              <a:t>.. يتغير فيها الراتب والصلاحيات والمسمى الوظيفي</a:t>
            </a:r>
          </a:p>
          <a:p>
            <a:pPr algn="r" rtl="1" eaLnBrk="1" hangingPunct="1">
              <a:lnSpc>
                <a:spcPct val="90000"/>
              </a:lnSpc>
              <a:defRPr/>
            </a:pPr>
            <a:r>
              <a:rPr lang="ar-JO" b="1" dirty="0" smtClean="0"/>
              <a:t>من الضروري أن تكون المسارات الوظيفية محددة ومعروفة لكل وظيفة..</a:t>
            </a:r>
          </a:p>
          <a:p>
            <a:pPr algn="r" rtl="1" eaLnBrk="1" hangingPunct="1">
              <a:lnSpc>
                <a:spcPct val="90000"/>
              </a:lnSpc>
              <a:defRPr/>
            </a:pPr>
            <a:r>
              <a:rPr lang="ar-JO" b="1" dirty="0" smtClean="0"/>
              <a:t> .. بحيث يطلع عليها المتقدم لهذه الوظيفة فيعرف المحطات الوظيفية التي ممكن أن يمر بها.</a:t>
            </a:r>
            <a:endParaRPr lang="en-US" b="1"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defRPr/>
            </a:pPr>
            <a:r>
              <a:rPr lang="ar-JO" b="1" dirty="0" smtClean="0"/>
              <a:t>المسار الوظيفي </a:t>
            </a:r>
            <a:endParaRPr lang="en-US" b="1" dirty="0" smtClean="0"/>
          </a:p>
        </p:txBody>
      </p:sp>
      <p:sp>
        <p:nvSpPr>
          <p:cNvPr id="135171" name="Rectangle 3"/>
          <p:cNvSpPr>
            <a:spLocks noGrp="1" noChangeArrowheads="1"/>
          </p:cNvSpPr>
          <p:nvPr>
            <p:ph type="body" idx="1"/>
          </p:nvPr>
        </p:nvSpPr>
        <p:spPr/>
        <p:txBody>
          <a:bodyPr/>
          <a:lstStyle/>
          <a:p>
            <a:pPr algn="r" rtl="1" eaLnBrk="1" hangingPunct="1">
              <a:defRPr/>
            </a:pPr>
            <a:r>
              <a:rPr lang="ar-JO" b="1" dirty="0" smtClean="0"/>
              <a:t>من أجل الحفاظ على شباب وحيوية المؤسسة ينبغي تشجيع ثقافة رعاية المدراء لمساعديهم ونوابهم ..</a:t>
            </a:r>
          </a:p>
          <a:p>
            <a:pPr algn="r" rtl="1" eaLnBrk="1" hangingPunct="1">
              <a:defRPr/>
            </a:pPr>
            <a:r>
              <a:rPr lang="ar-JO" b="1" dirty="0" smtClean="0"/>
              <a:t>وعدم التخوف من أن ” يكبروا ” ويحل أحدهم محل المدير.</a:t>
            </a:r>
          </a:p>
          <a:p>
            <a:pPr algn="r" rtl="1" eaLnBrk="1" hangingPunct="1">
              <a:defRPr/>
            </a:pPr>
            <a:r>
              <a:rPr lang="ar-JO" b="1" dirty="0" smtClean="0"/>
              <a:t>وبناء نظام لرعاية وتدريب وإعداد الإداريين الشباب.</a:t>
            </a:r>
          </a:p>
          <a:p>
            <a:pPr algn="r" rtl="1" eaLnBrk="1" hangingPunct="1">
              <a:buFont typeface="Wingdings" pitchFamily="2" charset="2"/>
              <a:buNone/>
              <a:defRPr/>
            </a:pPr>
            <a:r>
              <a:rPr lang="ar-JO" b="1" dirty="0" smtClean="0"/>
              <a:t>وهذا يجعل الإنتقال عبر محطات المسار الوظيفي بسلاسة وبدعم كبار مدراء المؤسسة ومباركتهم ..</a:t>
            </a:r>
          </a:p>
          <a:p>
            <a:pPr algn="r" rtl="1" eaLnBrk="1" hangingPunct="1">
              <a:defRPr/>
            </a:pPr>
            <a:r>
              <a:rPr lang="ar-JO" b="1" dirty="0" smtClean="0"/>
              <a:t>.. دون النظر إليهم على أنهم خطر محتمل.</a:t>
            </a:r>
          </a:p>
          <a:p>
            <a:pPr algn="r" rtl="1" eaLnBrk="1" hangingPunct="1">
              <a:defRPr/>
            </a:pPr>
            <a:r>
              <a:rPr lang="ar-JO" b="1" dirty="0" smtClean="0"/>
              <a:t>وهذا ضمن إدارة وتخطيط الخلافة.   </a:t>
            </a:r>
            <a:endParaRPr lang="en-US"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ar-JO" sz="5400" b="1" smtClean="0"/>
              <a:t>إدارة الموارد البشرية</a:t>
            </a:r>
            <a:endParaRPr lang="en-US" sz="5400" b="1" smtClean="0"/>
          </a:p>
        </p:txBody>
      </p:sp>
      <p:sp>
        <p:nvSpPr>
          <p:cNvPr id="12291" name="Rectangle 3"/>
          <p:cNvSpPr>
            <a:spLocks noGrp="1" noChangeArrowheads="1"/>
          </p:cNvSpPr>
          <p:nvPr>
            <p:ph type="body" idx="1"/>
          </p:nvPr>
        </p:nvSpPr>
        <p:spPr>
          <a:xfrm>
            <a:off x="395288" y="1484313"/>
            <a:ext cx="8353425" cy="720725"/>
          </a:xfrm>
        </p:spPr>
        <p:txBody>
          <a:bodyPr/>
          <a:lstStyle/>
          <a:p>
            <a:pPr algn="r" rtl="1" eaLnBrk="1" hangingPunct="1">
              <a:buFont typeface="Wingdings" pitchFamily="2" charset="2"/>
              <a:buNone/>
            </a:pPr>
            <a:r>
              <a:rPr lang="ar-JO" dirty="0" smtClean="0"/>
              <a:t>                                </a:t>
            </a:r>
            <a:r>
              <a:rPr lang="ar-JO" sz="4000" b="1" dirty="0" smtClean="0">
                <a:solidFill>
                  <a:schemeClr val="accent2"/>
                </a:solidFill>
              </a:rPr>
              <a:t> تعـريف</a:t>
            </a:r>
            <a:endParaRPr lang="ar-JO" dirty="0" smtClean="0"/>
          </a:p>
        </p:txBody>
      </p:sp>
      <p:sp>
        <p:nvSpPr>
          <p:cNvPr id="101380" name="Text Box 4"/>
          <p:cNvSpPr txBox="1">
            <a:spLocks noChangeArrowheads="1"/>
          </p:cNvSpPr>
          <p:nvPr/>
        </p:nvSpPr>
        <p:spPr bwMode="auto">
          <a:xfrm>
            <a:off x="827088" y="2420938"/>
            <a:ext cx="7345362" cy="3057525"/>
          </a:xfrm>
          <a:prstGeom prst="rect">
            <a:avLst/>
          </a:prstGeom>
          <a:noFill/>
          <a:ln w="12700" cap="sq">
            <a:noFill/>
            <a:miter lim="800000"/>
            <a:headEnd type="none" w="sm" len="sm"/>
            <a:tailEnd type="none" w="sm" len="sm"/>
          </a:ln>
        </p:spPr>
        <p:txBody>
          <a:bodyPr>
            <a:spAutoFit/>
          </a:bodyPr>
          <a:lstStyle/>
          <a:p>
            <a:pPr algn="r" rtl="1">
              <a:spcBef>
                <a:spcPct val="20000"/>
              </a:spcBef>
              <a:buClr>
                <a:schemeClr val="folHlink"/>
              </a:buClr>
              <a:buSzPct val="75000"/>
              <a:buFont typeface="Wingdings" pitchFamily="2" charset="2"/>
              <a:buNone/>
            </a:pPr>
            <a:r>
              <a:rPr lang="ar-JO" sz="3600" b="1">
                <a:cs typeface="Arial" charset="0"/>
              </a:rPr>
              <a:t>الجهد المتصل لتوظيف وتشغيل وتطوير وتوثيق متعلقات العاملين لتحقيق غايات المؤسسة ضمن ضوابــط كـميـة ونوعيـة وأُطــر زمنيـة وكلفيــة </a:t>
            </a:r>
          </a:p>
          <a:p>
            <a:pPr algn="r" rtl="1">
              <a:spcBef>
                <a:spcPct val="20000"/>
              </a:spcBef>
              <a:buClr>
                <a:schemeClr val="folHlink"/>
              </a:buClr>
              <a:buSzPct val="75000"/>
              <a:buFont typeface="Wingdings" pitchFamily="2" charset="2"/>
              <a:buNone/>
            </a:pPr>
            <a:r>
              <a:rPr lang="ar-JO" sz="3600" b="1">
                <a:cs typeface="Arial" charset="0"/>
              </a:rPr>
              <a:t>محـــددة دون الإخــلال بالقوانيـن ذات الــعلاقــة </a:t>
            </a:r>
          </a:p>
          <a:p>
            <a:pPr algn="r" rtl="1">
              <a:spcBef>
                <a:spcPct val="20000"/>
              </a:spcBef>
              <a:buClr>
                <a:schemeClr val="folHlink"/>
              </a:buClr>
              <a:buSzPct val="75000"/>
              <a:buFont typeface="Wingdings" pitchFamily="2" charset="2"/>
              <a:buNone/>
            </a:pPr>
            <a:r>
              <a:rPr lang="ar-JO" sz="3600" b="1">
                <a:cs typeface="Arial" charset="0"/>
              </a:rPr>
              <a:t>أو إلحــــاق ضــرر جســدي أو مـعنــوي بهــم..</a:t>
            </a:r>
            <a:endParaRPr lang="en-US" sz="36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1380"/>
                                        </p:tgtEl>
                                        <p:attrNameLst>
                                          <p:attrName>style.visibility</p:attrName>
                                        </p:attrNameLst>
                                      </p:cBhvr>
                                      <p:to>
                                        <p:strVal val="visible"/>
                                      </p:to>
                                    </p:set>
                                    <p:animEffect transition="in" filter="blinds(horizontal)">
                                      <p:cBhvr>
                                        <p:cTn id="7" dur="500"/>
                                        <p:tgtEl>
                                          <p:spTgt spid="101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eaLnBrk="1" hangingPunct="1">
              <a:defRPr/>
            </a:pPr>
            <a:r>
              <a:rPr lang="ar-JO" b="1" dirty="0" smtClean="0"/>
              <a:t>المسار الوظيفي</a:t>
            </a:r>
            <a:endParaRPr lang="en-US" b="1" dirty="0" smtClean="0"/>
          </a:p>
        </p:txBody>
      </p:sp>
      <p:sp>
        <p:nvSpPr>
          <p:cNvPr id="205827" name="Rectangle 3"/>
          <p:cNvSpPr>
            <a:spLocks noGrp="1" noChangeArrowheads="1"/>
          </p:cNvSpPr>
          <p:nvPr>
            <p:ph type="body" idx="1"/>
          </p:nvPr>
        </p:nvSpPr>
        <p:spPr/>
        <p:txBody>
          <a:bodyPr/>
          <a:lstStyle/>
          <a:p>
            <a:pPr algn="r" rtl="1" eaLnBrk="1" hangingPunct="1">
              <a:defRPr/>
            </a:pPr>
            <a:r>
              <a:rPr lang="ar-JO" sz="2800" b="1" dirty="0" smtClean="0"/>
              <a:t>لا يعقل أن يستمر ترفيع الموظفين إلى ما لا نهاية..</a:t>
            </a:r>
          </a:p>
          <a:p>
            <a:pPr algn="r" rtl="1" eaLnBrk="1" hangingPunct="1">
              <a:defRPr/>
            </a:pPr>
            <a:r>
              <a:rPr lang="ar-JO" sz="2800" b="1" dirty="0" smtClean="0"/>
              <a:t>خاصة في المؤسسات ذات الهياكل التنظيمية ذات الطبقات القليلة..</a:t>
            </a:r>
          </a:p>
          <a:p>
            <a:pPr algn="r" rtl="1" eaLnBrk="1" hangingPunct="1">
              <a:defRPr/>
            </a:pPr>
            <a:r>
              <a:rPr lang="ar-JO" sz="2800" b="1" dirty="0" smtClean="0"/>
              <a:t>.. حيث لا يوجد عدد كبير من المستويات الوظيفية..</a:t>
            </a:r>
          </a:p>
          <a:p>
            <a:pPr algn="r" rtl="1" eaLnBrk="1" hangingPunct="1">
              <a:defRPr/>
            </a:pPr>
            <a:r>
              <a:rPr lang="ar-JO" sz="2800" b="1" dirty="0" smtClean="0"/>
              <a:t>لذلك يلجأ البعض إلى الترفيع الجانبي </a:t>
            </a:r>
            <a:r>
              <a:rPr lang="en-US" sz="2800" b="1" dirty="0" smtClean="0"/>
              <a:t>lateral promotion</a:t>
            </a:r>
          </a:p>
          <a:p>
            <a:pPr algn="r" rtl="1" eaLnBrk="1" hangingPunct="1">
              <a:defRPr/>
            </a:pPr>
            <a:r>
              <a:rPr lang="ar-JO" sz="2800" b="1" dirty="0" smtClean="0"/>
              <a:t>ويعني الإنتقال إلى وظيفو أخرى بنفس المستوى الوظيفي. </a:t>
            </a:r>
          </a:p>
          <a:p>
            <a:pPr algn="r" rtl="1" eaLnBrk="1" hangingPunct="1">
              <a:defRPr/>
            </a:pPr>
            <a:r>
              <a:rPr lang="ar-JO" sz="2800" b="1" dirty="0" smtClean="0"/>
              <a:t>مع زيادة في الراتب أو بدون..</a:t>
            </a:r>
          </a:p>
          <a:p>
            <a:pPr algn="r" rtl="1" eaLnBrk="1" hangingPunct="1">
              <a:defRPr/>
            </a:pPr>
            <a:r>
              <a:rPr lang="ar-JO" sz="2800" b="1" dirty="0" smtClean="0"/>
              <a:t>.. وفي حالة عدم زيادة الراتب يجب أن يكون هناك نوع آخر من التحفيز.</a:t>
            </a:r>
            <a:endParaRPr lang="en-US" sz="2800" b="1"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ar-JO" b="1" dirty="0" smtClean="0"/>
              <a:t>نظام الدوام</a:t>
            </a:r>
            <a:endParaRPr lang="en-US" b="1" dirty="0" smtClean="0"/>
          </a:p>
        </p:txBody>
      </p:sp>
      <p:sp>
        <p:nvSpPr>
          <p:cNvPr id="16387" name="Rectangle 3"/>
          <p:cNvSpPr>
            <a:spLocks noGrp="1" noChangeArrowheads="1"/>
          </p:cNvSpPr>
          <p:nvPr>
            <p:ph type="body" idx="1"/>
          </p:nvPr>
        </p:nvSpPr>
        <p:spPr/>
        <p:txBody>
          <a:bodyPr/>
          <a:lstStyle/>
          <a:p>
            <a:pPr algn="r" rtl="1" eaLnBrk="1" hangingPunct="1">
              <a:lnSpc>
                <a:spcPct val="80000"/>
              </a:lnSpc>
              <a:defRPr/>
            </a:pPr>
            <a:r>
              <a:rPr lang="ar-JO" sz="2800" b="1" dirty="0" smtClean="0"/>
              <a:t>يجب وضع نظام دوام يضمن تسجيل دقيق لجميع الحركات المتعلقة بالدوام:</a:t>
            </a:r>
          </a:p>
          <a:p>
            <a:pPr algn="r" rtl="1" eaLnBrk="1" hangingPunct="1">
              <a:lnSpc>
                <a:spcPct val="80000"/>
              </a:lnSpc>
              <a:buClr>
                <a:schemeClr val="tx1"/>
              </a:buClr>
              <a:buFont typeface="Wingdings" pitchFamily="2" charset="2"/>
              <a:buChar char="v"/>
              <a:defRPr/>
            </a:pPr>
            <a:r>
              <a:rPr lang="ar-JO" sz="2800" b="1" dirty="0" smtClean="0"/>
              <a:t>الدوام </a:t>
            </a:r>
          </a:p>
          <a:p>
            <a:pPr algn="r" rtl="1" eaLnBrk="1" hangingPunct="1">
              <a:lnSpc>
                <a:spcPct val="80000"/>
              </a:lnSpc>
              <a:buClr>
                <a:schemeClr val="tx1"/>
              </a:buClr>
              <a:buFont typeface="Wingdings" pitchFamily="2" charset="2"/>
              <a:buChar char="v"/>
              <a:defRPr/>
            </a:pPr>
            <a:r>
              <a:rPr lang="ar-JO" sz="2800" b="1" dirty="0" smtClean="0"/>
              <a:t>الإجازات</a:t>
            </a:r>
          </a:p>
          <a:p>
            <a:pPr algn="r" rtl="1" eaLnBrk="1" hangingPunct="1">
              <a:lnSpc>
                <a:spcPct val="80000"/>
              </a:lnSpc>
              <a:buClr>
                <a:schemeClr val="tx1"/>
              </a:buClr>
              <a:buFont typeface="Wingdings" pitchFamily="2" charset="2"/>
              <a:buChar char="v"/>
              <a:defRPr/>
            </a:pPr>
            <a:r>
              <a:rPr lang="ar-JO" sz="2800" b="1" dirty="0" smtClean="0"/>
              <a:t>الغياب</a:t>
            </a:r>
          </a:p>
          <a:p>
            <a:pPr algn="r" rtl="1" eaLnBrk="1" hangingPunct="1">
              <a:lnSpc>
                <a:spcPct val="80000"/>
              </a:lnSpc>
              <a:buClr>
                <a:schemeClr val="tx1"/>
              </a:buClr>
              <a:buFont typeface="Wingdings" pitchFamily="2" charset="2"/>
              <a:buChar char="v"/>
              <a:defRPr/>
            </a:pPr>
            <a:r>
              <a:rPr lang="ar-JO" sz="2800" b="1" dirty="0" smtClean="0"/>
              <a:t>المغادرات</a:t>
            </a:r>
          </a:p>
          <a:p>
            <a:pPr algn="r" rtl="1" eaLnBrk="1" hangingPunct="1">
              <a:lnSpc>
                <a:spcPct val="80000"/>
              </a:lnSpc>
              <a:buClr>
                <a:schemeClr val="tx1"/>
              </a:buClr>
              <a:buFont typeface="Wingdings" pitchFamily="2" charset="2"/>
              <a:buChar char="v"/>
              <a:defRPr/>
            </a:pPr>
            <a:r>
              <a:rPr lang="ar-JO" sz="2800" b="1" dirty="0" smtClean="0"/>
              <a:t>الخصومات</a:t>
            </a:r>
          </a:p>
          <a:p>
            <a:pPr algn="r" rtl="1" eaLnBrk="1" hangingPunct="1">
              <a:lnSpc>
                <a:spcPct val="80000"/>
              </a:lnSpc>
              <a:buClr>
                <a:schemeClr val="tx1"/>
              </a:buClr>
              <a:buFontTx/>
              <a:buChar char="•"/>
              <a:defRPr/>
            </a:pPr>
            <a:r>
              <a:rPr lang="ar-JO" sz="2800" b="1" dirty="0" smtClean="0"/>
              <a:t>وإما أن يكون يدوياً أو محوسب..</a:t>
            </a:r>
          </a:p>
          <a:p>
            <a:pPr algn="r" rtl="1" eaLnBrk="1" hangingPunct="1">
              <a:lnSpc>
                <a:spcPct val="80000"/>
              </a:lnSpc>
              <a:buClr>
                <a:schemeClr val="tx1"/>
              </a:buClr>
              <a:buFontTx/>
              <a:buChar char="•"/>
              <a:defRPr/>
            </a:pPr>
            <a:r>
              <a:rPr lang="ar-JO" sz="2800" b="1" dirty="0" smtClean="0"/>
              <a:t>..مستخدماً البرمجيات المناسبة والأجهزة الضرورية..</a:t>
            </a:r>
          </a:p>
          <a:p>
            <a:pPr algn="r" rtl="1" eaLnBrk="1" hangingPunct="1">
              <a:lnSpc>
                <a:spcPct val="80000"/>
              </a:lnSpc>
              <a:buClr>
                <a:schemeClr val="tx1"/>
              </a:buClr>
              <a:buFontTx/>
              <a:buChar char="•"/>
              <a:defRPr/>
            </a:pPr>
            <a:r>
              <a:rPr lang="ar-JO" sz="2800" b="1" dirty="0" smtClean="0"/>
              <a:t>,, ويفضل النظام الذي يربط بين نظام الدوام ونظام الرواتب</a:t>
            </a:r>
            <a:r>
              <a:rPr lang="ar-JO" sz="2800" dirty="0" smtClean="0"/>
              <a:t>.</a:t>
            </a:r>
            <a:endParaRPr lang="en-US" sz="28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ar-JO" b="1" dirty="0" smtClean="0"/>
              <a:t>نظام الرواتب</a:t>
            </a:r>
            <a:endParaRPr lang="en-US" b="1" dirty="0" smtClean="0"/>
          </a:p>
        </p:txBody>
      </p:sp>
      <p:sp>
        <p:nvSpPr>
          <p:cNvPr id="22531" name="Rectangle 3"/>
          <p:cNvSpPr>
            <a:spLocks noGrp="1" noChangeArrowheads="1"/>
          </p:cNvSpPr>
          <p:nvPr>
            <p:ph type="body" idx="1"/>
          </p:nvPr>
        </p:nvSpPr>
        <p:spPr/>
        <p:txBody>
          <a:bodyPr/>
          <a:lstStyle/>
          <a:p>
            <a:pPr algn="r" rtl="1" eaLnBrk="1" hangingPunct="1">
              <a:defRPr/>
            </a:pPr>
            <a:r>
              <a:rPr lang="ar-JO" b="1" dirty="0" smtClean="0"/>
              <a:t>يجب بناء نظام محاسبة متسق مع نظام إدارة شؤون الموظفين.</a:t>
            </a:r>
          </a:p>
          <a:p>
            <a:pPr algn="r" rtl="1" eaLnBrk="1" hangingPunct="1">
              <a:defRPr/>
            </a:pPr>
            <a:r>
              <a:rPr lang="ar-JO" b="1" dirty="0" smtClean="0"/>
              <a:t>يضمن تكامل الأدوار.</a:t>
            </a:r>
          </a:p>
          <a:p>
            <a:pPr algn="r" rtl="1" eaLnBrk="1" hangingPunct="1">
              <a:defRPr/>
            </a:pPr>
            <a:r>
              <a:rPr lang="ar-JO" b="1" dirty="0" smtClean="0"/>
              <a:t>وإعداد كشف رواتب دقيق خالي من الأخطاء.</a:t>
            </a:r>
          </a:p>
          <a:p>
            <a:pPr algn="r" rtl="1" eaLnBrk="1" hangingPunct="1">
              <a:defRPr/>
            </a:pPr>
            <a:r>
              <a:rPr lang="ar-JO" b="1" dirty="0" smtClean="0"/>
              <a:t>..وسهل المراجعة والتوضيح .. </a:t>
            </a:r>
          </a:p>
          <a:p>
            <a:pPr algn="r" rtl="1" eaLnBrk="1" hangingPunct="1">
              <a:defRPr/>
            </a:pPr>
            <a:r>
              <a:rPr lang="ar-JO" b="1" dirty="0" smtClean="0"/>
              <a:t>..في حال ظهور إعتراضات..</a:t>
            </a:r>
          </a:p>
          <a:p>
            <a:pPr eaLnBrk="1" hangingPunct="1">
              <a:buFont typeface="Wingdings" pitchFamily="2" charset="2"/>
              <a:buNone/>
              <a:defRPr/>
            </a:pPr>
            <a:endParaRPr lang="en-U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ar-JO" b="1" dirty="0" smtClean="0"/>
              <a:t>نظام تقييم الأداء</a:t>
            </a:r>
            <a:endParaRPr lang="en-US" b="1" dirty="0" smtClean="0"/>
          </a:p>
        </p:txBody>
      </p:sp>
      <p:sp>
        <p:nvSpPr>
          <p:cNvPr id="23555" name="Rectangle 3"/>
          <p:cNvSpPr>
            <a:spLocks noGrp="1" noChangeArrowheads="1"/>
          </p:cNvSpPr>
          <p:nvPr>
            <p:ph type="body" idx="1"/>
          </p:nvPr>
        </p:nvSpPr>
        <p:spPr/>
        <p:txBody>
          <a:bodyPr/>
          <a:lstStyle/>
          <a:p>
            <a:pPr marL="609600" indent="-609600" algn="r" rtl="1" eaLnBrk="1" hangingPunct="1">
              <a:defRPr/>
            </a:pPr>
            <a:r>
              <a:rPr lang="ar-JO" b="1" dirty="0" smtClean="0"/>
              <a:t>تُبنى نظم تقييم الأداء من أجل تحقيق الغايات التالية:</a:t>
            </a:r>
          </a:p>
          <a:p>
            <a:pPr marL="609600" indent="-609600" algn="r" rtl="1" eaLnBrk="1" hangingPunct="1">
              <a:buFontTx/>
              <a:buAutoNum type="arabicPeriod"/>
              <a:defRPr/>
            </a:pPr>
            <a:r>
              <a:rPr lang="ar-JO" b="1" dirty="0" smtClean="0"/>
              <a:t>تزويد الموظفين بتغذية عكسية عن أدائهم.</a:t>
            </a:r>
          </a:p>
          <a:p>
            <a:pPr marL="609600" indent="-609600" algn="r" rtl="1" eaLnBrk="1" hangingPunct="1">
              <a:buFontTx/>
              <a:buAutoNum type="arabicPeriod"/>
              <a:defRPr/>
            </a:pPr>
            <a:r>
              <a:rPr lang="ar-JO" b="1" dirty="0" smtClean="0"/>
              <a:t>تحديد إحتياجات الموظفين التدريبية.</a:t>
            </a:r>
          </a:p>
          <a:p>
            <a:pPr marL="609600" indent="-609600" algn="r" rtl="1" eaLnBrk="1" hangingPunct="1">
              <a:buFontTx/>
              <a:buAutoNum type="arabicPeriod"/>
              <a:defRPr/>
            </a:pPr>
            <a:r>
              <a:rPr lang="ar-JO" b="1" dirty="0" smtClean="0"/>
              <a:t>بناء قاعدة للمكافئات والترفيع والزيادات الدورية.</a:t>
            </a:r>
          </a:p>
          <a:p>
            <a:pPr marL="609600" indent="-609600" algn="r" rtl="1" eaLnBrk="1" hangingPunct="1">
              <a:buFontTx/>
              <a:buAutoNum type="arabicPeriod"/>
              <a:defRPr/>
            </a:pPr>
            <a:r>
              <a:rPr lang="ar-JO" b="1" dirty="0" smtClean="0"/>
              <a:t>بناء قاعدة معلومات للتحسين والتطوير</a:t>
            </a:r>
          </a:p>
          <a:p>
            <a:pPr marL="609600" indent="-609600" algn="r" rtl="1" eaLnBrk="1" hangingPunct="1">
              <a:buFontTx/>
              <a:buAutoNum type="arabicPeriod"/>
              <a:defRPr/>
            </a:pPr>
            <a:endParaRPr lang="ar-JO" b="1" dirty="0" smtClean="0"/>
          </a:p>
          <a:p>
            <a:pPr marL="609600" indent="-609600" eaLnBrk="1" hangingPunct="1">
              <a:buFontTx/>
              <a:buAutoNum type="arabicPeriod"/>
              <a:defRPr/>
            </a:pPr>
            <a:endParaRPr lang="ar-JO" dirty="0" smtClean="0"/>
          </a:p>
          <a:p>
            <a:pPr marL="609600" indent="-609600" eaLnBrk="1" hangingPunct="1">
              <a:buFontTx/>
              <a:buAutoNum type="arabicPeriod"/>
              <a:defRPr/>
            </a:pPr>
            <a:endParaRPr 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وقفة نقاشية</a:t>
            </a:r>
            <a:endParaRPr lang="ar-JO" b="1" dirty="0"/>
          </a:p>
        </p:txBody>
      </p:sp>
      <p:sp>
        <p:nvSpPr>
          <p:cNvPr id="3" name="Content Placeholder 2"/>
          <p:cNvSpPr>
            <a:spLocks noGrp="1"/>
          </p:cNvSpPr>
          <p:nvPr>
            <p:ph idx="1"/>
          </p:nvPr>
        </p:nvSpPr>
        <p:spPr/>
        <p:txBody>
          <a:bodyPr/>
          <a:lstStyle/>
          <a:p>
            <a:pPr algn="r" rtl="1"/>
            <a:r>
              <a:rPr lang="ar-JO" b="1" dirty="0" smtClean="0"/>
              <a:t>أهمية أنظمة الموارد البشرية..</a:t>
            </a:r>
          </a:p>
          <a:p>
            <a:pPr algn="r" rtl="1"/>
            <a:r>
              <a:rPr lang="ar-JO" b="1" dirty="0" smtClean="0"/>
              <a:t>.. سلم الرواتب</a:t>
            </a:r>
          </a:p>
          <a:p>
            <a:pPr algn="r" rtl="1"/>
            <a:r>
              <a:rPr lang="ar-JO" b="1" dirty="0" smtClean="0"/>
              <a:t>.. الوصف الوظيفي</a:t>
            </a:r>
          </a:p>
          <a:p>
            <a:pPr algn="r" rtl="1"/>
            <a:r>
              <a:rPr lang="ar-JO" b="1" dirty="0" smtClean="0"/>
              <a:t>.. المسميات الوظيفية</a:t>
            </a:r>
          </a:p>
          <a:p>
            <a:pPr algn="r" rtl="1"/>
            <a:r>
              <a:rPr lang="ar-JO" b="1" dirty="0" smtClean="0"/>
              <a:t>.. نظام الحوافز</a:t>
            </a:r>
          </a:p>
          <a:p>
            <a:pPr algn="r" rtl="1"/>
            <a:r>
              <a:rPr lang="ar-JO" b="1" dirty="0" smtClean="0"/>
              <a:t>.. الهيكل التنظيمي</a:t>
            </a:r>
          </a:p>
          <a:p>
            <a:pPr algn="r" rtl="1"/>
            <a:r>
              <a:rPr lang="ar-JO" b="1" dirty="0" smtClean="0"/>
              <a:t>.. نظام الترفيع</a:t>
            </a:r>
            <a:endParaRPr lang="ar-JO"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الموارد البشرية</a:t>
            </a:r>
            <a:br>
              <a:rPr lang="ar-JO" b="1" dirty="0" smtClean="0"/>
            </a:br>
            <a:r>
              <a:rPr lang="en-US" b="1" dirty="0" smtClean="0"/>
              <a:t>GMP Guidelines - Personnel</a:t>
            </a:r>
            <a:endParaRPr lang="ar-JO" b="1" dirty="0"/>
          </a:p>
        </p:txBody>
      </p:sp>
      <p:sp>
        <p:nvSpPr>
          <p:cNvPr id="3" name="Content Placeholder 2"/>
          <p:cNvSpPr>
            <a:spLocks noGrp="1"/>
          </p:cNvSpPr>
          <p:nvPr>
            <p:ph sz="half" idx="1"/>
          </p:nvPr>
        </p:nvSpPr>
        <p:spPr/>
        <p:txBody>
          <a:bodyPr>
            <a:normAutofit fontScale="92500" lnSpcReduction="10000"/>
          </a:bodyPr>
          <a:lstStyle/>
          <a:p>
            <a:pPr>
              <a:buNone/>
            </a:pPr>
            <a:r>
              <a:rPr lang="en-US" b="1" dirty="0" smtClean="0"/>
              <a:t>1. The individual in charge of the quality control department of a fabricator, packager/</a:t>
            </a:r>
            <a:r>
              <a:rPr lang="en-US" b="1" dirty="0" err="1" smtClean="0"/>
              <a:t>labeller</a:t>
            </a:r>
            <a:r>
              <a:rPr lang="en-US" b="1" dirty="0" smtClean="0"/>
              <a:t>, tester, importer, and distributor; and the individual in charge of the manufacturing department of a fabricator or packager/</a:t>
            </a:r>
            <a:r>
              <a:rPr lang="en-US" b="1" dirty="0" err="1" smtClean="0"/>
              <a:t>labeller</a:t>
            </a:r>
            <a:r>
              <a:rPr lang="ar-JO" b="1" dirty="0" smtClean="0"/>
              <a:t>:</a:t>
            </a:r>
            <a:endParaRPr lang="en-US" b="1" dirty="0" smtClean="0"/>
          </a:p>
          <a:p>
            <a:pPr>
              <a:buNone/>
            </a:pPr>
            <a:endParaRPr lang="ar-JO" dirty="0"/>
          </a:p>
        </p:txBody>
      </p:sp>
      <p:sp>
        <p:nvSpPr>
          <p:cNvPr id="4" name="Content Placeholder 3"/>
          <p:cNvSpPr>
            <a:spLocks noGrp="1"/>
          </p:cNvSpPr>
          <p:nvPr>
            <p:ph sz="half" idx="2"/>
          </p:nvPr>
        </p:nvSpPr>
        <p:spPr/>
        <p:txBody>
          <a:bodyPr>
            <a:normAutofit fontScale="92500" lnSpcReduction="10000"/>
          </a:bodyPr>
          <a:lstStyle/>
          <a:p>
            <a:pPr algn="r" rtl="1">
              <a:buNone/>
            </a:pPr>
            <a:r>
              <a:rPr lang="ar-JO" b="1" dirty="0" smtClean="0"/>
              <a:t>1. </a:t>
            </a:r>
            <a:r>
              <a:rPr lang="ar-JO" sz="3500" b="1" dirty="0" smtClean="0"/>
              <a:t>الشخص المسؤول عن قسم ضبط الجودة في مؤسسة تصنيع أو/و تغليف وفحص وإستيراد وتوزيع ..</a:t>
            </a:r>
          </a:p>
          <a:p>
            <a:pPr algn="r" rtl="1">
              <a:buNone/>
            </a:pPr>
            <a:r>
              <a:rPr lang="ar-JO" sz="3500" b="1" dirty="0" smtClean="0"/>
              <a:t>.. والشخص المسؤول عن الإنتاج في مؤسسة تصنيع وتغليف وفحص وإستيراد وتوزيع :</a:t>
            </a:r>
            <a:endParaRPr lang="ar-JO" sz="35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1.1 holds a Canadian university degree or a degree recognized as equivalent by a Canadian university or Canadian accreditation body in a science related to the work being carried out; </a:t>
            </a:r>
          </a:p>
          <a:p>
            <a:pPr>
              <a:buNone/>
            </a:pPr>
            <a:endParaRPr lang="ar-JO" dirty="0"/>
          </a:p>
        </p:txBody>
      </p:sp>
      <p:sp>
        <p:nvSpPr>
          <p:cNvPr id="4" name="Content Placeholder 3"/>
          <p:cNvSpPr>
            <a:spLocks noGrp="1"/>
          </p:cNvSpPr>
          <p:nvPr>
            <p:ph sz="half" idx="2"/>
          </p:nvPr>
        </p:nvSpPr>
        <p:spPr/>
        <p:txBody>
          <a:bodyPr/>
          <a:lstStyle/>
          <a:p>
            <a:pPr algn="r" rtl="1">
              <a:buNone/>
            </a:pPr>
            <a:r>
              <a:rPr lang="ar-JO" b="1" dirty="0" smtClean="0"/>
              <a:t>1.1 </a:t>
            </a:r>
            <a:r>
              <a:rPr lang="ar-JO" sz="3200" b="1" dirty="0" smtClean="0"/>
              <a:t>يحمل شهادة جامعية معترف بها بتخصص مرتبط بطبيعة العمل.</a:t>
            </a:r>
            <a:endParaRPr lang="ar-JO" sz="3200"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1.2 has practical experience in their responsibility area; </a:t>
            </a:r>
          </a:p>
          <a:p>
            <a:endParaRPr lang="ar-JO" dirty="0"/>
          </a:p>
        </p:txBody>
      </p:sp>
      <p:sp>
        <p:nvSpPr>
          <p:cNvPr id="4" name="Content Placeholder 3"/>
          <p:cNvSpPr>
            <a:spLocks noGrp="1"/>
          </p:cNvSpPr>
          <p:nvPr>
            <p:ph sz="half" idx="2"/>
          </p:nvPr>
        </p:nvSpPr>
        <p:spPr/>
        <p:txBody>
          <a:bodyPr/>
          <a:lstStyle/>
          <a:p>
            <a:pPr algn="r" rtl="1">
              <a:buNone/>
            </a:pPr>
            <a:r>
              <a:rPr lang="ar-JO" b="1" dirty="0" smtClean="0"/>
              <a:t>1.2 </a:t>
            </a:r>
            <a:r>
              <a:rPr lang="ar-JO" sz="3200" b="1" dirty="0" smtClean="0"/>
              <a:t>يمتلك الخبرة العملية في مجال مسؤوليته.</a:t>
            </a:r>
            <a:endParaRPr lang="ar-JO" sz="32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1.3 directly controls and personally supervises on site, each working shift during which activities under their control are being conducted; and </a:t>
            </a:r>
          </a:p>
          <a:p>
            <a:endParaRPr lang="ar-JO" dirty="0"/>
          </a:p>
        </p:txBody>
      </p:sp>
      <p:sp>
        <p:nvSpPr>
          <p:cNvPr id="4" name="Content Placeholder 3"/>
          <p:cNvSpPr>
            <a:spLocks noGrp="1"/>
          </p:cNvSpPr>
          <p:nvPr>
            <p:ph sz="half" idx="2"/>
          </p:nvPr>
        </p:nvSpPr>
        <p:spPr/>
        <p:txBody>
          <a:bodyPr/>
          <a:lstStyle/>
          <a:p>
            <a:pPr algn="r" rtl="1">
              <a:buNone/>
            </a:pPr>
            <a:r>
              <a:rPr lang="ar-JO" b="1" dirty="0" smtClean="0"/>
              <a:t>1.3 يشرف مباشرةً موقعياً على الوردية العاملة بينما تقوم بتنفيذ النشاطات الموكلة بها.  </a:t>
            </a:r>
            <a:endParaRPr lang="ar-JO"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normAutofit/>
          </a:bodyPr>
          <a:lstStyle/>
          <a:p>
            <a:pPr>
              <a:buNone/>
            </a:pPr>
            <a:r>
              <a:rPr lang="en-US" b="1" dirty="0" smtClean="0"/>
              <a:t>1.4 may delegate duties and responsibility (e.g., to cover all shifts) to a person in possession of a diploma, certificate or other evidence of formal qualifications</a:t>
            </a:r>
            <a:endParaRPr lang="ar-JO" b="1" dirty="0"/>
          </a:p>
        </p:txBody>
      </p:sp>
      <p:sp>
        <p:nvSpPr>
          <p:cNvPr id="4" name="Content Placeholder 3"/>
          <p:cNvSpPr>
            <a:spLocks noGrp="1"/>
          </p:cNvSpPr>
          <p:nvPr>
            <p:ph sz="half" idx="2"/>
          </p:nvPr>
        </p:nvSpPr>
        <p:spPr/>
        <p:txBody>
          <a:bodyPr>
            <a:normAutofit/>
          </a:bodyPr>
          <a:lstStyle/>
          <a:p>
            <a:pPr algn="r" rtl="1">
              <a:buNone/>
            </a:pPr>
            <a:r>
              <a:rPr lang="ar-JO" b="1" dirty="0" smtClean="0"/>
              <a:t>1.4 يمكن أن يكلف بعض الواجبات والمسؤوليات إلى شخص يحمل شهادة دبلوم أو مؤهل علمي يعادل ذلك </a:t>
            </a:r>
            <a:endParaRPr lang="ar-JO"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ar-JO" sz="5400" b="1" dirty="0" smtClean="0">
                <a:cs typeface="Arial" charset="0"/>
              </a:rPr>
              <a:t>أهمية الموارد البشرية</a:t>
            </a:r>
            <a:endParaRPr lang="en-US" sz="5400" b="1" dirty="0" smtClean="0">
              <a:cs typeface="Arial" charset="0"/>
            </a:endParaRPr>
          </a:p>
        </p:txBody>
      </p:sp>
      <p:sp>
        <p:nvSpPr>
          <p:cNvPr id="13315" name="Rectangle 3"/>
          <p:cNvSpPr>
            <a:spLocks noGrp="1" noChangeArrowheads="1"/>
          </p:cNvSpPr>
          <p:nvPr>
            <p:ph type="body" idx="1"/>
          </p:nvPr>
        </p:nvSpPr>
        <p:spPr/>
        <p:txBody>
          <a:bodyPr>
            <a:normAutofit fontScale="92500" lnSpcReduction="20000"/>
          </a:bodyPr>
          <a:lstStyle/>
          <a:p>
            <a:pPr algn="r" rtl="1" eaLnBrk="1" hangingPunct="1">
              <a:lnSpc>
                <a:spcPct val="90000"/>
              </a:lnSpc>
            </a:pPr>
            <a:r>
              <a:rPr lang="ar-JO" sz="3500" b="1" dirty="0" smtClean="0">
                <a:solidFill>
                  <a:schemeClr val="tx1">
                    <a:lumMod val="75000"/>
                    <a:lumOff val="25000"/>
                  </a:schemeClr>
                </a:solidFill>
              </a:rPr>
              <a:t>يعتبر العنصر البشري أهم مورد لأي مؤسسة.</a:t>
            </a:r>
          </a:p>
          <a:p>
            <a:pPr algn="r" rtl="1" eaLnBrk="1" hangingPunct="1">
              <a:lnSpc>
                <a:spcPct val="90000"/>
              </a:lnSpc>
            </a:pPr>
            <a:r>
              <a:rPr lang="ar-JO" sz="3500" b="1" dirty="0" smtClean="0">
                <a:solidFill>
                  <a:schemeClr val="tx1">
                    <a:lumMod val="75000"/>
                    <a:lumOff val="25000"/>
                  </a:schemeClr>
                </a:solidFill>
              </a:rPr>
              <a:t>وهو إستثمار وذخر للمؤسسة وليس عنصر تكلفة.</a:t>
            </a:r>
          </a:p>
          <a:p>
            <a:pPr algn="r" rtl="1" eaLnBrk="1" hangingPunct="1">
              <a:lnSpc>
                <a:spcPct val="90000"/>
              </a:lnSpc>
            </a:pPr>
            <a:r>
              <a:rPr lang="ar-JO" sz="3500" b="1" dirty="0" smtClean="0"/>
              <a:t>ويجب العمل على تنمية قدراته على الدوام.</a:t>
            </a:r>
          </a:p>
          <a:p>
            <a:pPr algn="r" rtl="1" eaLnBrk="1" hangingPunct="1">
              <a:lnSpc>
                <a:spcPct val="90000"/>
              </a:lnSpc>
            </a:pPr>
            <a:r>
              <a:rPr lang="ar-JO" sz="3500" b="1" dirty="0" smtClean="0"/>
              <a:t>التنمية البشرية عملية مستمرة. </a:t>
            </a:r>
          </a:p>
          <a:p>
            <a:pPr algn="r" rtl="1" eaLnBrk="1" hangingPunct="1">
              <a:lnSpc>
                <a:spcPct val="90000"/>
              </a:lnSpc>
            </a:pPr>
            <a:r>
              <a:rPr lang="ar-JO" sz="3500" b="1" dirty="0" smtClean="0"/>
              <a:t>وتأخذ أشكال عديدة .. من بينها التدريب والتعليم والتوعية..</a:t>
            </a:r>
          </a:p>
          <a:p>
            <a:pPr algn="r" rtl="1" eaLnBrk="1" hangingPunct="1">
              <a:lnSpc>
                <a:spcPct val="90000"/>
              </a:lnSpc>
            </a:pPr>
            <a:r>
              <a:rPr lang="ar-JO" sz="3500" b="1" dirty="0" smtClean="0"/>
              <a:t>يلعب جميع المدراء دور أساسي في التنمية البشرية..</a:t>
            </a:r>
          </a:p>
          <a:p>
            <a:pPr algn="r" rtl="1" eaLnBrk="1" hangingPunct="1">
              <a:lnSpc>
                <a:spcPct val="90000"/>
              </a:lnSpc>
            </a:pPr>
            <a:r>
              <a:rPr lang="ar-JO" sz="3500" b="1" dirty="0" smtClean="0"/>
              <a:t>.. بينما يقتصر دور المدربين والإستشاريين على التيسير..</a:t>
            </a:r>
          </a:p>
          <a:p>
            <a:pPr eaLnBrk="1" hangingPunct="1">
              <a:lnSpc>
                <a:spcPct val="90000"/>
              </a:lnSpc>
            </a:pPr>
            <a:r>
              <a:rPr lang="ar-JO" sz="3500" b="1" dirty="0" smtClean="0"/>
              <a:t>ويعمل المدراء على تحديد إحتياجات مرؤوسيهم التنموية.</a:t>
            </a:r>
          </a:p>
          <a:p>
            <a:pPr eaLnBrk="1" hangingPunct="1">
              <a:lnSpc>
                <a:spcPct val="90000"/>
              </a:lnSpc>
              <a:buFont typeface="Wingdings" pitchFamily="2" charset="2"/>
              <a:buNone/>
            </a:pPr>
            <a:r>
              <a:rPr lang="ar-JO" sz="3500" b="1" dirty="0" smtClean="0"/>
              <a:t>       </a:t>
            </a:r>
            <a:endParaRPr lang="en-US" sz="3500" b="1"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2. The individual in charge of the quality control department of a wholesaler; </a:t>
            </a:r>
          </a:p>
          <a:p>
            <a:pPr>
              <a:buNone/>
            </a:pPr>
            <a:endParaRPr lang="ar-JO" dirty="0"/>
          </a:p>
        </p:txBody>
      </p:sp>
      <p:sp>
        <p:nvSpPr>
          <p:cNvPr id="4" name="Content Placeholder 3"/>
          <p:cNvSpPr>
            <a:spLocks noGrp="1"/>
          </p:cNvSpPr>
          <p:nvPr>
            <p:ph sz="half" idx="2"/>
          </p:nvPr>
        </p:nvSpPr>
        <p:spPr/>
        <p:txBody>
          <a:bodyPr/>
          <a:lstStyle/>
          <a:p>
            <a:pPr algn="r" rtl="1">
              <a:buNone/>
            </a:pPr>
            <a:r>
              <a:rPr lang="ar-JO" b="1" dirty="0" smtClean="0"/>
              <a:t>2. الشخص المسؤول عن ضبط الجودة الخاص بتاجر جملة. </a:t>
            </a:r>
            <a:endParaRPr lang="ar-JO"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2.1 is qualified by pertinent academic training and experience; and </a:t>
            </a:r>
          </a:p>
          <a:p>
            <a:pPr>
              <a:buNone/>
            </a:pPr>
            <a:endParaRPr lang="ar-JO" dirty="0"/>
          </a:p>
        </p:txBody>
      </p:sp>
      <p:sp>
        <p:nvSpPr>
          <p:cNvPr id="4" name="Content Placeholder 3"/>
          <p:cNvSpPr>
            <a:spLocks noGrp="1"/>
          </p:cNvSpPr>
          <p:nvPr>
            <p:ph sz="half" idx="2"/>
          </p:nvPr>
        </p:nvSpPr>
        <p:spPr/>
        <p:txBody>
          <a:bodyPr/>
          <a:lstStyle/>
          <a:p>
            <a:pPr algn="r" rtl="1">
              <a:buNone/>
            </a:pPr>
            <a:r>
              <a:rPr lang="ar-JO" b="1" dirty="0" smtClean="0"/>
              <a:t>2.1 مؤهل بدراسة أكاديمية وخبرات ذات علاقة </a:t>
            </a:r>
            <a:endParaRPr lang="ar-JO"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2.2 may delegate duties and responsibility to a person who meets the requirements defined under interpretation </a:t>
            </a:r>
            <a:endParaRPr lang="ar-JO" b="1" dirty="0"/>
          </a:p>
        </p:txBody>
      </p:sp>
      <p:sp>
        <p:nvSpPr>
          <p:cNvPr id="4" name="Content Placeholder 3"/>
          <p:cNvSpPr>
            <a:spLocks noGrp="1"/>
          </p:cNvSpPr>
          <p:nvPr>
            <p:ph sz="half" idx="2"/>
          </p:nvPr>
        </p:nvSpPr>
        <p:spPr/>
        <p:txBody>
          <a:bodyPr/>
          <a:lstStyle/>
          <a:p>
            <a:pPr algn="r" rtl="1">
              <a:buNone/>
            </a:pPr>
            <a:r>
              <a:rPr lang="ar-JO" b="1" dirty="0" smtClean="0"/>
              <a:t>2.2 يمكن أن يكلف واجبات ومسؤوليات لشخص تتوفر فيه متطلبات محددة </a:t>
            </a:r>
            <a:endParaRPr lang="ar-JO"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3. The individual responsible for packaging operations, including control over printed packaging materials and withdrawal of bulk drugs; </a:t>
            </a:r>
          </a:p>
          <a:p>
            <a:endParaRPr lang="ar-JO" dirty="0"/>
          </a:p>
        </p:txBody>
      </p:sp>
      <p:sp>
        <p:nvSpPr>
          <p:cNvPr id="4" name="Content Placeholder 3"/>
          <p:cNvSpPr>
            <a:spLocks noGrp="1"/>
          </p:cNvSpPr>
          <p:nvPr>
            <p:ph sz="half" idx="2"/>
          </p:nvPr>
        </p:nvSpPr>
        <p:spPr/>
        <p:txBody>
          <a:bodyPr/>
          <a:lstStyle/>
          <a:p>
            <a:pPr algn="r" rtl="1">
              <a:buNone/>
            </a:pPr>
            <a:r>
              <a:rPr lang="ar-JO" b="1" dirty="0" smtClean="0"/>
              <a:t>3. الشخص المسؤول عن عمليات التغليف، بما في ذلك ضبط مواد التغليف المطبوعة وسحب كميات من الأدوية السائبة. </a:t>
            </a:r>
            <a:endParaRPr lang="ar-JO"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3.1 is qualified by training and experience; and </a:t>
            </a:r>
          </a:p>
          <a:p>
            <a:endParaRPr lang="ar-JO" dirty="0"/>
          </a:p>
        </p:txBody>
      </p:sp>
      <p:sp>
        <p:nvSpPr>
          <p:cNvPr id="4" name="Content Placeholder 3"/>
          <p:cNvSpPr>
            <a:spLocks noGrp="1"/>
          </p:cNvSpPr>
          <p:nvPr>
            <p:ph sz="half" idx="2"/>
          </p:nvPr>
        </p:nvSpPr>
        <p:spPr/>
        <p:txBody>
          <a:bodyPr/>
          <a:lstStyle/>
          <a:p>
            <a:pPr algn="r" rtl="1">
              <a:buNone/>
            </a:pPr>
            <a:r>
              <a:rPr lang="ar-JO" b="1" dirty="0" smtClean="0"/>
              <a:t>3.1 مؤهل بالتدريب ( الدراسة ) والخبرات العملية.  </a:t>
            </a:r>
            <a:endParaRPr lang="ar-JO"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3.2 is directly responsible to the person in charge of the manufacturing department or a person having the same qualifications. </a:t>
            </a:r>
          </a:p>
          <a:p>
            <a:endParaRPr lang="ar-JO" dirty="0"/>
          </a:p>
        </p:txBody>
      </p:sp>
      <p:sp>
        <p:nvSpPr>
          <p:cNvPr id="4" name="Content Placeholder 3"/>
          <p:cNvSpPr>
            <a:spLocks noGrp="1"/>
          </p:cNvSpPr>
          <p:nvPr>
            <p:ph sz="half" idx="2"/>
          </p:nvPr>
        </p:nvSpPr>
        <p:spPr/>
        <p:txBody>
          <a:bodyPr/>
          <a:lstStyle/>
          <a:p>
            <a:pPr algn="r" rtl="1">
              <a:buNone/>
            </a:pPr>
            <a:r>
              <a:rPr lang="ar-JO" b="1" dirty="0" smtClean="0"/>
              <a:t>3.2 يتبع الشخص المسؤول عن قسم الإنتاج أو شخص بنفس المؤهلات. </a:t>
            </a:r>
            <a:endParaRPr lang="ar-JO"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خطوات للتقليل من التلوث</a:t>
            </a:r>
            <a:endParaRPr lang="ar-JO" b="1" dirty="0"/>
          </a:p>
        </p:txBody>
      </p:sp>
      <p:sp>
        <p:nvSpPr>
          <p:cNvPr id="3" name="Content Placeholder 2"/>
          <p:cNvSpPr>
            <a:spLocks noGrp="1"/>
          </p:cNvSpPr>
          <p:nvPr>
            <p:ph idx="1"/>
          </p:nvPr>
        </p:nvSpPr>
        <p:spPr/>
        <p:txBody>
          <a:bodyPr>
            <a:normAutofit fontScale="92500" lnSpcReduction="10000"/>
          </a:bodyPr>
          <a:lstStyle/>
          <a:p>
            <a:pPr algn="r" rtl="1"/>
            <a:r>
              <a:rPr lang="ar-JO" b="1" dirty="0" smtClean="0"/>
              <a:t>الخطوات التالية تساعد على التقليل من التلوث المرتبط بالأفراد، سواء كانوا عاملين أو زوار:</a:t>
            </a:r>
          </a:p>
          <a:p>
            <a:pPr marL="514350" indent="-514350" algn="r" rtl="1">
              <a:buAutoNum type="arabicPeriod"/>
            </a:pPr>
            <a:r>
              <a:rPr lang="ar-JO" b="1" dirty="0" smtClean="0"/>
              <a:t>  يجب أن يلبس الموظفون ملابس خارجية نظيفة بحيث تحد من تلوث المنتجات والأجزاء الملامسة للمنتجات أو مواد التغليف. </a:t>
            </a:r>
            <a:endParaRPr lang="en-US" b="1" dirty="0" smtClean="0"/>
          </a:p>
          <a:p>
            <a:pPr algn="r" rtl="1">
              <a:buFont typeface="Wingdings" pitchFamily="2" charset="2"/>
              <a:buChar char="ü"/>
            </a:pPr>
            <a:r>
              <a:rPr lang="ar-JO" b="1" dirty="0" smtClean="0"/>
              <a:t>الملابس لا تنفصل عنها ألياف</a:t>
            </a:r>
          </a:p>
          <a:p>
            <a:pPr algn="r" rtl="1">
              <a:buFont typeface="Wingdings" pitchFamily="2" charset="2"/>
              <a:buChar char="ü"/>
            </a:pPr>
            <a:r>
              <a:rPr lang="ar-JO" b="1" dirty="0" smtClean="0"/>
              <a:t>لا يسمح بلبس بلوزة</a:t>
            </a:r>
          </a:p>
          <a:p>
            <a:pPr algn="r" rtl="1">
              <a:buFont typeface="Wingdings" pitchFamily="2" charset="2"/>
              <a:buChar char="ü"/>
            </a:pPr>
            <a:r>
              <a:rPr lang="ar-JO" b="1" dirty="0" smtClean="0"/>
              <a:t>الأحذية بحالة جيدة ومصنوعة من الجلد</a:t>
            </a:r>
          </a:p>
          <a:p>
            <a:pPr algn="r" rtl="1">
              <a:buFont typeface="Wingdings" pitchFamily="2" charset="2"/>
              <a:buChar char="ü"/>
            </a:pPr>
            <a:r>
              <a:rPr lang="ar-JO" b="1" dirty="0" smtClean="0"/>
              <a:t>يمنع إرتداء أحذية تظهر منها أصابع الأرجل.</a:t>
            </a:r>
            <a:endParaRPr lang="en-US" b="1" dirty="0" smtClean="0"/>
          </a:p>
          <a:p>
            <a:pPr marL="514350" indent="-514350" algn="r" rtl="1">
              <a:buFont typeface="+mj-lt"/>
              <a:buAutoNum type="arabicPeriod"/>
            </a:pPr>
            <a:endParaRPr lang="ar-JO"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r" rtl="1">
              <a:buNone/>
            </a:pPr>
            <a:r>
              <a:rPr lang="en-US" b="1" dirty="0" smtClean="0"/>
              <a:t>2.</a:t>
            </a:r>
            <a:r>
              <a:rPr lang="ar-JO" b="1" dirty="0" smtClean="0"/>
              <a:t> يجب أن يغسل جميع الموظفين أيديهم بالصابون والماء الدافئ بعد إستخدام الحمامات وقبل العمل وبعد العودة من الإستراحات وعندما تتسخ أيديهم .  </a:t>
            </a:r>
          </a:p>
          <a:p>
            <a:pPr algn="r" rtl="1">
              <a:buFont typeface="Wingdings" pitchFamily="2" charset="2"/>
              <a:buChar char="ü"/>
            </a:pPr>
            <a:r>
              <a:rPr lang="ar-JO" b="1" dirty="0" smtClean="0"/>
              <a:t>يوصى بإستخدام المعقمات من أجل حماية إضافية. </a:t>
            </a:r>
          </a:p>
          <a:p>
            <a:pPr algn="r" rtl="1">
              <a:buFont typeface="Wingdings" pitchFamily="2" charset="2"/>
              <a:buChar char="ü"/>
            </a:pPr>
            <a:r>
              <a:rPr lang="ar-JO" b="1" dirty="0" smtClean="0"/>
              <a:t>المعقمات ليست بديلاً للغسيل.</a:t>
            </a:r>
          </a:p>
          <a:p>
            <a:endParaRPr lang="ar-JO"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3"/>
            </a:pPr>
            <a:r>
              <a:rPr lang="ar-JO" b="1" dirty="0" smtClean="0"/>
              <a:t>يجب أن يرتدي جميع الموظفين أغطية للشعر وكذلك للحى والشوارب.</a:t>
            </a:r>
          </a:p>
          <a:p>
            <a:pPr marL="514350" indent="-514350" algn="r" rtl="1">
              <a:buFont typeface="+mj-lt"/>
              <a:buAutoNum type="arabicPeriod" startAt="3"/>
            </a:pPr>
            <a:r>
              <a:rPr lang="ar-JO" b="1" dirty="0" smtClean="0"/>
              <a:t>لا يجوز يحمل الموظف أقلام أو أجهزة خلوية فوق الحزام.. ولا حتى في الجيوب.  </a:t>
            </a:r>
            <a:endParaRPr lang="en-US" b="1"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5"/>
            </a:pPr>
            <a:r>
              <a:rPr lang="ar-JO" b="1" dirty="0" smtClean="0"/>
              <a:t>لا يسمح بالأغذية بجميع أنواعها .. بما في ذلك العلكة والأكلات الخفيفة.</a:t>
            </a:r>
          </a:p>
          <a:p>
            <a:pPr marL="514350" indent="-514350" algn="r" rtl="1">
              <a:buFont typeface="+mj-lt"/>
              <a:buAutoNum type="arabicPeriod" startAt="5"/>
            </a:pPr>
            <a:r>
              <a:rPr lang="ar-JO" b="1" dirty="0" smtClean="0"/>
              <a:t>ا يتم الإحتفاظ بالأغراض الشخصية في خزانات خاصة مثبتة خارج مناطق الإنتاج.</a:t>
            </a:r>
            <a:endParaRPr lang="en-US" b="1" dirty="0" smtClean="0"/>
          </a:p>
          <a:p>
            <a:endParaRPr lang="ar-J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ar-JO" sz="5400" b="1" smtClean="0">
                <a:cs typeface="Arial" charset="0"/>
              </a:rPr>
              <a:t>أهمية الموارد البشرية</a:t>
            </a:r>
            <a:endParaRPr lang="en-US" sz="5400" b="1" smtClean="0">
              <a:cs typeface="Arial" charset="0"/>
            </a:endParaRPr>
          </a:p>
        </p:txBody>
      </p:sp>
      <p:sp>
        <p:nvSpPr>
          <p:cNvPr id="14339" name="Rectangle 3"/>
          <p:cNvSpPr>
            <a:spLocks noGrp="1" noChangeArrowheads="1"/>
          </p:cNvSpPr>
          <p:nvPr>
            <p:ph type="body" idx="1"/>
          </p:nvPr>
        </p:nvSpPr>
        <p:spPr/>
        <p:txBody>
          <a:bodyPr>
            <a:noAutofit/>
          </a:bodyPr>
          <a:lstStyle/>
          <a:p>
            <a:pPr algn="r" rtl="1" eaLnBrk="1" hangingPunct="1">
              <a:buFont typeface="Wingdings" pitchFamily="2" charset="2"/>
              <a:buChar char="ç"/>
            </a:pPr>
            <a:r>
              <a:rPr lang="ar-JO" b="1" dirty="0" smtClean="0"/>
              <a:t>الإستثمار في العنصر البشري يساهم كثيراً في تحسين الإنتاجية ونمو المؤسسة..</a:t>
            </a:r>
          </a:p>
          <a:p>
            <a:pPr algn="r" rtl="1" eaLnBrk="1" hangingPunct="1">
              <a:buFont typeface="Wingdings" pitchFamily="2" charset="2"/>
              <a:buChar char="ç"/>
            </a:pPr>
            <a:r>
              <a:rPr lang="ar-JO" b="1" dirty="0" smtClean="0"/>
              <a:t>.. شريطة أن يكون الجهد منظماً وموجهً لإحتياجات المؤسسة.</a:t>
            </a:r>
          </a:p>
          <a:p>
            <a:pPr algn="r" rtl="1" eaLnBrk="1" hangingPunct="1">
              <a:buFont typeface="Wingdings" pitchFamily="2" charset="2"/>
              <a:buChar char="ç"/>
            </a:pPr>
            <a:r>
              <a:rPr lang="ar-JO" b="1" dirty="0" smtClean="0"/>
              <a:t>من أجل إنجاح إدارة الموارد البشرية يجب أن يتكامل نشاطها مع جهود الإدارات الأخرى ..</a:t>
            </a:r>
          </a:p>
          <a:p>
            <a:pPr algn="r" rtl="1" eaLnBrk="1" hangingPunct="1">
              <a:buFont typeface="Wingdings" pitchFamily="2" charset="2"/>
              <a:buChar char="ç"/>
            </a:pPr>
            <a:r>
              <a:rPr lang="ar-JO" b="1" dirty="0" smtClean="0"/>
              <a:t>.. من خلال إستراتيجية عامة لتنمية الموارد البشرية.</a:t>
            </a:r>
          </a:p>
          <a:p>
            <a:pPr algn="r" rtl="1" eaLnBrk="1" hangingPunct="1">
              <a:buFont typeface="Wingdings" pitchFamily="2" charset="2"/>
              <a:buChar char="ç"/>
            </a:pPr>
            <a:r>
              <a:rPr lang="ar-JO" b="1" dirty="0" smtClean="0"/>
              <a:t>يمكن لهذا الجهد أن يكون مبسطاً ..</a:t>
            </a:r>
          </a:p>
          <a:p>
            <a:pPr algn="r" rtl="1" eaLnBrk="1" hangingPunct="1">
              <a:buFont typeface="Wingdings" pitchFamily="2" charset="2"/>
              <a:buChar char="ç"/>
            </a:pPr>
            <a:r>
              <a:rPr lang="ar-JO" b="1" dirty="0" smtClean="0"/>
              <a:t>.. ولكن ضمن رؤيا ورسالة واضحتين.</a:t>
            </a:r>
          </a:p>
          <a:p>
            <a:pPr algn="r" rtl="1" eaLnBrk="1" hangingPunct="1">
              <a:buFont typeface="Wingdings" pitchFamily="2" charset="2"/>
              <a:buNone/>
            </a:pPr>
            <a:endParaRPr lang="en-US" b="1"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7"/>
            </a:pPr>
            <a:r>
              <a:rPr lang="ar-JO" b="1" dirty="0" smtClean="0"/>
              <a:t>يجب إزالة جميع المجوهرات </a:t>
            </a:r>
          </a:p>
          <a:p>
            <a:pPr marL="514350" indent="-514350" algn="r" rtl="1">
              <a:buFont typeface="Wingdings" pitchFamily="2" charset="2"/>
              <a:buChar char="ü"/>
            </a:pPr>
            <a:r>
              <a:rPr lang="ar-JO" b="1" dirty="0" smtClean="0"/>
              <a:t>يستثنى خاتم الخطبة</a:t>
            </a:r>
          </a:p>
          <a:p>
            <a:pPr marL="514350" indent="-514350" algn="r" rtl="1">
              <a:buFont typeface="Wingdings" pitchFamily="2" charset="2"/>
              <a:buChar char="ü"/>
            </a:pPr>
            <a:r>
              <a:rPr lang="ar-JO" b="1" dirty="0" smtClean="0"/>
              <a:t>عدم إرتداء مشابك الشعر</a:t>
            </a:r>
          </a:p>
          <a:p>
            <a:pPr marL="514350" indent="-514350" algn="r" rtl="1">
              <a:buFont typeface="Wingdings" pitchFamily="2" charset="2"/>
              <a:buChar char="ü"/>
            </a:pPr>
            <a:r>
              <a:rPr lang="ar-JO" b="1" dirty="0" smtClean="0"/>
              <a:t>ينبغي إزالة طلاء الأظافر</a:t>
            </a:r>
            <a:endParaRPr lang="en-US" b="1" dirty="0" smtClean="0"/>
          </a:p>
          <a:p>
            <a:pPr marL="514350" indent="-514350" algn="r" rtl="1">
              <a:buFont typeface="+mj-lt"/>
              <a:buAutoNum type="arabicPeriod" startAt="7"/>
            </a:pPr>
            <a:endParaRPr lang="en-US" b="1" dirty="0" smtClean="0"/>
          </a:p>
          <a:p>
            <a:pPr marL="514350" indent="-514350" algn="r" rtl="1">
              <a:buFont typeface="+mj-lt"/>
              <a:buAutoNum type="arabicPeriod" startAt="7"/>
            </a:pPr>
            <a:endParaRPr lang="ar-JO" dirty="0" smtClean="0"/>
          </a:p>
          <a:p>
            <a:endParaRPr lang="ar-JO"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8"/>
            </a:pPr>
            <a:r>
              <a:rPr lang="ar-JO" b="1" dirty="0" smtClean="0"/>
              <a:t>يمنع على الموظفين الذين يعانون من أمراض معدية أو لديهم جروح مفتوحة من أن يلمسوا المنتجات أو أسطح المعدات التي تلامس المنتجات </a:t>
            </a:r>
          </a:p>
          <a:p>
            <a:pPr marL="514350" indent="-514350" algn="r" rtl="1">
              <a:buFont typeface="Wingdings" pitchFamily="2" charset="2"/>
              <a:buChar char="ü"/>
            </a:pPr>
            <a:r>
              <a:rPr lang="ar-JO" b="1" dirty="0" smtClean="0"/>
              <a:t>على المشرفين أن يتابعوا ذلك.</a:t>
            </a:r>
            <a:endParaRPr lang="ar-JO"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9"/>
            </a:pPr>
            <a:r>
              <a:rPr lang="ar-JO" b="1" dirty="0" smtClean="0"/>
              <a:t>إجراء تدقيق على مسلكيات الموظفين وإتخاذ إجراءات تصحيحية وتوثيقها عند الحاجة.</a:t>
            </a:r>
          </a:p>
          <a:p>
            <a:pPr marL="514350" indent="-514350" algn="r" rtl="1">
              <a:buFont typeface="+mj-lt"/>
              <a:buAutoNum type="arabicPeriod" startAt="9"/>
            </a:pPr>
            <a:r>
              <a:rPr lang="ar-JO" b="1" dirty="0" smtClean="0"/>
              <a:t>تطبق نفس الإجراءات على الزوار والمقاولين.</a:t>
            </a:r>
          </a:p>
          <a:p>
            <a:pPr marL="514350" indent="-514350" algn="r" rtl="1">
              <a:buFont typeface="+mj-lt"/>
              <a:buAutoNum type="arabicPeriod" startAt="9"/>
            </a:pPr>
            <a:r>
              <a:rPr lang="ar-JO" b="1" dirty="0" smtClean="0"/>
              <a:t>لا يسمح بأدوات زجاجية في داخل مناطق التصنيع.</a:t>
            </a:r>
            <a:endParaRPr lang="en-US" b="1"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12"/>
            </a:pPr>
            <a:r>
              <a:rPr lang="ar-JO" b="1" dirty="0" smtClean="0"/>
              <a:t>القفازات التي يرتديها الموظفون يجب أن تكون من مادة غير نفاذة ويجب أن تنظف وتعقم قبل بدء العمل وعندما تتعرض للإتساخ.</a:t>
            </a:r>
          </a:p>
          <a:p>
            <a:pPr marL="514350" indent="-514350" algn="r" rtl="1">
              <a:buFont typeface="+mj-lt"/>
              <a:buAutoNum type="arabicPeriod" startAt="12"/>
            </a:pPr>
            <a:r>
              <a:rPr lang="ar-JO" b="1" dirty="0" smtClean="0"/>
              <a:t>لا يسمح بالتبغ داخل المصنع.  يسمح بالتدخين في المناطق المخصصة خارج المصنع. </a:t>
            </a:r>
          </a:p>
          <a:p>
            <a:pPr>
              <a:buNone/>
            </a:pPr>
            <a:endParaRPr lang="ar-JO" b="1" dirty="0" smtClean="0"/>
          </a:p>
          <a:p>
            <a:endParaRPr lang="ar-JO"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14"/>
            </a:pPr>
            <a:r>
              <a:rPr lang="ar-JO" b="1" dirty="0" smtClean="0"/>
              <a:t>لا يسمح للموظفين الذين يعملون في المناطق ” القذرة ” من المصنع بدخول بقية أقسام المصنع ، كما لا يسمح للمعدات العاملة في هذه المناطق ، مثل الرافعة الشوكية، بدخول المناطق النظيفة والمعقمة.</a:t>
            </a:r>
            <a:endParaRPr lang="ar-JO" b="1"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النظافة والتدريب</a:t>
            </a:r>
            <a:endParaRPr lang="ar-JO" b="1" dirty="0"/>
          </a:p>
        </p:txBody>
      </p:sp>
      <p:sp>
        <p:nvSpPr>
          <p:cNvPr id="3" name="Content Placeholder 2"/>
          <p:cNvSpPr>
            <a:spLocks noGrp="1"/>
          </p:cNvSpPr>
          <p:nvPr>
            <p:ph idx="1"/>
          </p:nvPr>
        </p:nvSpPr>
        <p:spPr/>
        <p:txBody>
          <a:bodyPr>
            <a:normAutofit/>
          </a:bodyPr>
          <a:lstStyle/>
          <a:p>
            <a:pPr algn="r" rtl="1"/>
            <a:r>
              <a:rPr lang="ar-JO" b="1" dirty="0" smtClean="0"/>
              <a:t>وضع برنامج تدريبي يشمل جميع العاملين ، بما في ذلك العمال الموسميين أو ذوي الدوام الجزئي بحيث يمكنهم من إمتلاك معرفة اساسية حول متطلبات النظافة والصحة.  بجعلهم يستوعبون أثر النظافة الشخصية السيئة والممارسات الصحية الرديئة على سلامة المنتجات. </a:t>
            </a:r>
            <a:endParaRPr lang="ar-JO"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النظافة والوعي</a:t>
            </a:r>
            <a:endParaRPr lang="ar-JO" b="1" dirty="0"/>
          </a:p>
        </p:txBody>
      </p:sp>
      <p:sp>
        <p:nvSpPr>
          <p:cNvPr id="3" name="Content Placeholder 2"/>
          <p:cNvSpPr>
            <a:spLocks noGrp="1"/>
          </p:cNvSpPr>
          <p:nvPr>
            <p:ph idx="1"/>
          </p:nvPr>
        </p:nvSpPr>
        <p:spPr/>
        <p:txBody>
          <a:bodyPr>
            <a:normAutofit/>
          </a:bodyPr>
          <a:lstStyle/>
          <a:p>
            <a:pPr algn="r" rtl="1"/>
            <a:r>
              <a:rPr lang="ar-JO" b="1" dirty="0" smtClean="0"/>
              <a:t>العادات الصحية الجيدة لا تحمي العامل فحسب، إنما تخفض إحتمالية تلوث المنتجات.</a:t>
            </a:r>
          </a:p>
          <a:p>
            <a:pPr algn="r" rtl="1"/>
            <a:r>
              <a:rPr lang="ar-JO" b="1" dirty="0" smtClean="0"/>
              <a:t>المنتجات الدوائية الملوثة تستهلك من قبل الناس يمكن أن تتسبب بعدد كبير من الأمراض.</a:t>
            </a:r>
          </a:p>
          <a:p>
            <a:pPr algn="r" rtl="1"/>
            <a:r>
              <a:rPr lang="ar-JO" b="1" dirty="0" smtClean="0"/>
              <a:t>مستوى المعرفة والإدراك المطلوب ( للمخاطر ) يتراوح حسب نوعية العمليات والمهام والمسؤوليات الموكلة. </a:t>
            </a:r>
          </a:p>
          <a:p>
            <a:pPr algn="r" rtl="1"/>
            <a:r>
              <a:rPr lang="ar-JO" b="1" dirty="0" smtClean="0"/>
              <a:t>بالتوعية وبالتدريب ببرامج ممنهجة للعمال القدامى والجدد.</a:t>
            </a:r>
          </a:p>
          <a:p>
            <a:pPr>
              <a:buNone/>
            </a:pPr>
            <a:endParaRPr lang="ar-JO"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ar-JO" sz="5400" b="1" smtClean="0"/>
              <a:t>أخلاقيات الموارد البشرية</a:t>
            </a:r>
            <a:endParaRPr lang="en-US" sz="5400" b="1" smtClean="0"/>
          </a:p>
        </p:txBody>
      </p:sp>
      <p:sp>
        <p:nvSpPr>
          <p:cNvPr id="28675" name="Rectangle 3"/>
          <p:cNvSpPr>
            <a:spLocks noGrp="1" noChangeArrowheads="1"/>
          </p:cNvSpPr>
          <p:nvPr>
            <p:ph type="body" idx="1"/>
          </p:nvPr>
        </p:nvSpPr>
        <p:spPr>
          <a:xfrm>
            <a:off x="468313" y="1889125"/>
            <a:ext cx="8353425" cy="4968875"/>
          </a:xfrm>
        </p:spPr>
        <p:txBody>
          <a:bodyPr/>
          <a:lstStyle/>
          <a:p>
            <a:pPr algn="r" rtl="1" eaLnBrk="1" hangingPunct="1"/>
            <a:r>
              <a:rPr lang="ar-JO" b="1" dirty="0" smtClean="0"/>
              <a:t>لا يجوز أن تتحول إدارة الموارد البشرية إلى أداة إستغلال للعمال والموظفين..</a:t>
            </a:r>
          </a:p>
          <a:p>
            <a:pPr algn="r" rtl="1" eaLnBrk="1" hangingPunct="1"/>
            <a:r>
              <a:rPr lang="ar-JO" b="1" dirty="0" smtClean="0"/>
              <a:t>بل يجب أن تتحول إلى ملاذ للعاملين الباحثين عن الإنصاف</a:t>
            </a:r>
          </a:p>
          <a:p>
            <a:pPr algn="r" rtl="1" eaLnBrk="1" hangingPunct="1"/>
            <a:r>
              <a:rPr lang="ar-JO" b="1" dirty="0" smtClean="0"/>
              <a:t>لذلك يجب أن تتسم سياسات إدارة الموارد البشرية بالقوة والموضوعية والثبات والإنصاف.. </a:t>
            </a:r>
          </a:p>
          <a:p>
            <a:pPr algn="r" rtl="1" eaLnBrk="1" hangingPunct="1"/>
            <a:r>
              <a:rPr lang="ar-JO" b="1" dirty="0" smtClean="0"/>
              <a:t>.. كما يجب أن لا تتغول على إدارات أخرى مثل إدارة الإنتاج </a:t>
            </a:r>
            <a:endParaRPr lang="en-US" b="1" dirty="0" smtClean="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ar-JO" sz="5400" b="1" dirty="0" smtClean="0"/>
              <a:t>أخلاقيات الموارد البشرية</a:t>
            </a:r>
            <a:endParaRPr lang="en-US" sz="5400" b="1" dirty="0" smtClean="0"/>
          </a:p>
        </p:txBody>
      </p:sp>
      <p:sp>
        <p:nvSpPr>
          <p:cNvPr id="29699" name="Rectangle 3"/>
          <p:cNvSpPr>
            <a:spLocks noGrp="1" noChangeArrowheads="1"/>
          </p:cNvSpPr>
          <p:nvPr>
            <p:ph type="body" idx="1"/>
          </p:nvPr>
        </p:nvSpPr>
        <p:spPr>
          <a:xfrm>
            <a:off x="457200" y="1371600"/>
            <a:ext cx="8229600" cy="4525963"/>
          </a:xfrm>
        </p:spPr>
        <p:txBody>
          <a:bodyPr>
            <a:noAutofit/>
          </a:bodyPr>
          <a:lstStyle/>
          <a:p>
            <a:pPr marL="609600" indent="-609600" algn="r" rtl="1" eaLnBrk="1" hangingPunct="1">
              <a:lnSpc>
                <a:spcPct val="90000"/>
              </a:lnSpc>
            </a:pPr>
            <a:r>
              <a:rPr lang="ar-JO" b="1" dirty="0" smtClean="0"/>
              <a:t>أمثلة من الممارسات اللاأخلاقية التي قد تُمارس من قبل العاملين في إدارة الموارد البشرية:</a:t>
            </a:r>
          </a:p>
          <a:p>
            <a:pPr marL="609600" indent="-609600" algn="r" rtl="1" eaLnBrk="1" hangingPunct="1">
              <a:lnSpc>
                <a:spcPct val="90000"/>
              </a:lnSpc>
              <a:buFont typeface="Wingdings" pitchFamily="2" charset="2"/>
              <a:buAutoNum type="arabicPeriod"/>
            </a:pPr>
            <a:r>
              <a:rPr lang="ar-JO" b="1" dirty="0" smtClean="0"/>
              <a:t>تزوير الوثائق.</a:t>
            </a:r>
          </a:p>
          <a:p>
            <a:pPr marL="609600" indent="-609600" algn="r" rtl="1" eaLnBrk="1" hangingPunct="1">
              <a:lnSpc>
                <a:spcPct val="90000"/>
              </a:lnSpc>
              <a:buFont typeface="Wingdings" pitchFamily="2" charset="2"/>
              <a:buAutoNum type="arabicPeriod"/>
            </a:pPr>
            <a:r>
              <a:rPr lang="ar-JO" b="1" dirty="0" smtClean="0"/>
              <a:t>الكذب.</a:t>
            </a:r>
          </a:p>
          <a:p>
            <a:pPr marL="609600" indent="-609600" algn="r" rtl="1" eaLnBrk="1" hangingPunct="1">
              <a:lnSpc>
                <a:spcPct val="90000"/>
              </a:lnSpc>
              <a:buFont typeface="Wingdings" pitchFamily="2" charset="2"/>
              <a:buAutoNum type="arabicPeriod"/>
            </a:pPr>
            <a:r>
              <a:rPr lang="ar-JO" b="1" dirty="0" smtClean="0"/>
              <a:t>عدم إدخال البيانات.</a:t>
            </a:r>
          </a:p>
          <a:p>
            <a:pPr marL="609600" indent="-609600" algn="r" rtl="1" eaLnBrk="1" hangingPunct="1">
              <a:lnSpc>
                <a:spcPct val="90000"/>
              </a:lnSpc>
              <a:buFont typeface="Wingdings" pitchFamily="2" charset="2"/>
              <a:buAutoNum type="arabicPeriod"/>
            </a:pPr>
            <a:r>
              <a:rPr lang="ar-JO" b="1" dirty="0" smtClean="0"/>
              <a:t>عدم دقة البيانات.</a:t>
            </a:r>
          </a:p>
          <a:p>
            <a:pPr marL="609600" indent="-609600" algn="r" rtl="1" eaLnBrk="1" hangingPunct="1">
              <a:lnSpc>
                <a:spcPct val="90000"/>
              </a:lnSpc>
              <a:buFont typeface="Wingdings" pitchFamily="2" charset="2"/>
              <a:buAutoNum type="arabicPeriod"/>
            </a:pPr>
            <a:r>
              <a:rPr lang="ar-JO" b="1" dirty="0" smtClean="0"/>
              <a:t>التمييز عند التعيين.</a:t>
            </a:r>
          </a:p>
          <a:p>
            <a:pPr marL="609600" indent="-609600" algn="r" rtl="1" eaLnBrk="1" hangingPunct="1">
              <a:lnSpc>
                <a:spcPct val="90000"/>
              </a:lnSpc>
              <a:buFont typeface="Wingdings" pitchFamily="2" charset="2"/>
              <a:buAutoNum type="arabicPeriod"/>
            </a:pPr>
            <a:r>
              <a:rPr lang="ar-JO" b="1" dirty="0" smtClean="0"/>
              <a:t>التمييز عند الترفيع.</a:t>
            </a:r>
          </a:p>
          <a:p>
            <a:pPr marL="609600" indent="-609600" algn="r" rtl="1" eaLnBrk="1" hangingPunct="1">
              <a:lnSpc>
                <a:spcPct val="90000"/>
              </a:lnSpc>
              <a:buFont typeface="Wingdings" pitchFamily="2" charset="2"/>
              <a:buAutoNum type="arabicPeriod"/>
            </a:pPr>
            <a:r>
              <a:rPr lang="ar-JO" b="1" dirty="0" smtClean="0"/>
              <a:t>إخفاء الحقائق.</a:t>
            </a:r>
          </a:p>
          <a:p>
            <a:pPr marL="609600" indent="-609600" algn="r" rtl="1" eaLnBrk="1" hangingPunct="1">
              <a:lnSpc>
                <a:spcPct val="90000"/>
              </a:lnSpc>
              <a:buFont typeface="Wingdings" pitchFamily="2" charset="2"/>
              <a:buAutoNum type="arabicPeriod"/>
            </a:pPr>
            <a:r>
              <a:rPr lang="ar-JO" b="1" dirty="0" smtClean="0"/>
              <a:t>عدم إنصاف ذوي الحاجات.</a:t>
            </a:r>
            <a:endParaRPr lang="en-US" b="1" dirty="0"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أخلاقيات الموارد البشرية</a:t>
            </a:r>
            <a:endParaRPr lang="ar-JO" dirty="0"/>
          </a:p>
        </p:txBody>
      </p:sp>
      <p:sp>
        <p:nvSpPr>
          <p:cNvPr id="3" name="Content Placeholder 2"/>
          <p:cNvSpPr>
            <a:spLocks noGrp="1"/>
          </p:cNvSpPr>
          <p:nvPr>
            <p:ph idx="1"/>
          </p:nvPr>
        </p:nvSpPr>
        <p:spPr/>
        <p:txBody>
          <a:bodyPr/>
          <a:lstStyle/>
          <a:p>
            <a:pPr algn="r" rtl="1">
              <a:buFont typeface="Wingdings" pitchFamily="2" charset="2"/>
              <a:buChar char="v"/>
            </a:pPr>
            <a:r>
              <a:rPr lang="ar-JO" b="1" dirty="0" smtClean="0"/>
              <a:t>تلعب إدارة الموارد البشرية دوراً محورياً في إنجاح تطبيق ممارسة التصنيع الجيد (</a:t>
            </a:r>
            <a:r>
              <a:rPr lang="en-US" b="1" dirty="0" smtClean="0"/>
              <a:t>GMP</a:t>
            </a:r>
            <a:r>
              <a:rPr lang="ar-JO" b="1" dirty="0" smtClean="0"/>
              <a:t> ) من خلال:</a:t>
            </a:r>
          </a:p>
          <a:p>
            <a:pPr algn="r" rtl="1">
              <a:buFont typeface="Wingdings" pitchFamily="2" charset="2"/>
              <a:buChar char="ü"/>
            </a:pPr>
            <a:r>
              <a:rPr lang="ar-JO" b="1" dirty="0" smtClean="0"/>
              <a:t>المشاركة في إعداد وتنفيذ برامج التدريب والتوعية.</a:t>
            </a:r>
          </a:p>
          <a:p>
            <a:pPr algn="r" rtl="1">
              <a:buFont typeface="Wingdings" pitchFamily="2" charset="2"/>
              <a:buChar char="ü"/>
            </a:pPr>
            <a:r>
              <a:rPr lang="ar-JO" b="1" dirty="0" smtClean="0"/>
              <a:t>دعم أقسام الإنتاج والجودة والمختبر والمستودع على إشاعة الإلتزام في أوساط العاملين.</a:t>
            </a:r>
          </a:p>
          <a:p>
            <a:pPr algn="r" rtl="1">
              <a:buFont typeface="Wingdings" pitchFamily="2" charset="2"/>
              <a:buChar char="ü"/>
            </a:pPr>
            <a:r>
              <a:rPr lang="ar-JO" b="1" dirty="0" smtClean="0"/>
              <a:t>العمل على نشر ثقافة إيجابية قائمة على الصراحة والمشاركة والصدق والإحترام.</a:t>
            </a:r>
            <a:endParaRPr lang="ar-JO"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ar-JO" sz="5400" b="1" smtClean="0"/>
              <a:t>أدوار إدارة الموارد البشرية</a:t>
            </a:r>
            <a:endParaRPr lang="en-US" sz="5400" b="1" smtClean="0"/>
          </a:p>
        </p:txBody>
      </p:sp>
      <p:sp>
        <p:nvSpPr>
          <p:cNvPr id="27651" name="Rectangle 3"/>
          <p:cNvSpPr>
            <a:spLocks noGrp="1" noChangeArrowheads="1"/>
          </p:cNvSpPr>
          <p:nvPr>
            <p:ph type="body" idx="1"/>
          </p:nvPr>
        </p:nvSpPr>
        <p:spPr/>
        <p:txBody>
          <a:bodyPr>
            <a:normAutofit lnSpcReduction="10000"/>
          </a:bodyPr>
          <a:lstStyle/>
          <a:p>
            <a:pPr algn="r" rtl="1" eaLnBrk="1" hangingPunct="1"/>
            <a:r>
              <a:rPr lang="ar-JO" b="1" dirty="0" smtClean="0"/>
              <a:t>دور إداري مكتبي روتيني.</a:t>
            </a:r>
          </a:p>
          <a:p>
            <a:pPr algn="r" rtl="1" eaLnBrk="1" hangingPunct="1"/>
            <a:r>
              <a:rPr lang="ar-JO" b="1" dirty="0" smtClean="0"/>
              <a:t>دور المدافع عن حقوق العاملين المادية والمعنوية.</a:t>
            </a:r>
          </a:p>
          <a:p>
            <a:pPr algn="r" rtl="1" eaLnBrk="1" hangingPunct="1"/>
            <a:r>
              <a:rPr lang="ar-JO" b="1" dirty="0" smtClean="0"/>
              <a:t>التخطيط الإستراتيجي لسياسات ولإحتياجات المؤسسة من الموارد البشرية.</a:t>
            </a:r>
          </a:p>
          <a:p>
            <a:pPr algn="r" rtl="1" eaLnBrk="1" hangingPunct="1"/>
            <a:r>
              <a:rPr lang="ar-JO" b="1" dirty="0" smtClean="0"/>
              <a:t>تنفيذ وظائف إدارة الموارد البشرية كالتدريب. </a:t>
            </a:r>
          </a:p>
          <a:p>
            <a:pPr algn="r" rtl="1" eaLnBrk="1" hangingPunct="1"/>
            <a:r>
              <a:rPr lang="ar-JO" b="1" dirty="0" smtClean="0"/>
              <a:t>التحسين المستمر فيما يتعلق بالموارد البشرية.</a:t>
            </a:r>
          </a:p>
          <a:p>
            <a:pPr algn="r" rtl="1" eaLnBrk="1" hangingPunct="1">
              <a:buFont typeface="Wingdings" pitchFamily="2" charset="2"/>
              <a:buNone/>
            </a:pPr>
            <a:endParaRPr lang="ar-JO" b="1" dirty="0" smtClean="0"/>
          </a:p>
          <a:p>
            <a:pPr algn="ctr" rtl="1" eaLnBrk="1" hangingPunct="1">
              <a:buFont typeface="Wingdings" pitchFamily="2" charset="2"/>
              <a:buNone/>
            </a:pPr>
            <a:r>
              <a:rPr lang="ar-JO" b="1" dirty="0" smtClean="0">
                <a:solidFill>
                  <a:schemeClr val="accent2"/>
                </a:solidFill>
              </a:rPr>
              <a:t>تلعب إدارة الموارد البشرية دور الضمير في</a:t>
            </a:r>
            <a:r>
              <a:rPr lang="ar-JO" sz="4000" b="1" dirty="0" smtClean="0">
                <a:solidFill>
                  <a:srgbClr val="FFFF00"/>
                </a:solidFill>
              </a:rPr>
              <a:t> </a:t>
            </a:r>
            <a:r>
              <a:rPr lang="ar-JO" b="1" dirty="0" smtClean="0">
                <a:solidFill>
                  <a:schemeClr val="accent2"/>
                </a:solidFill>
              </a:rPr>
              <a:t>المؤسسة</a:t>
            </a:r>
            <a:endParaRPr lang="en-US" b="1" dirty="0" smtClean="0">
              <a:solidFill>
                <a:schemeClr val="accent2"/>
              </a:solidFill>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وقفة نقاشية </a:t>
            </a:r>
            <a:endParaRPr lang="ar-JO" b="1" dirty="0"/>
          </a:p>
        </p:txBody>
      </p:sp>
      <p:sp>
        <p:nvSpPr>
          <p:cNvPr id="3" name="Content Placeholder 2"/>
          <p:cNvSpPr>
            <a:spLocks noGrp="1"/>
          </p:cNvSpPr>
          <p:nvPr>
            <p:ph idx="1"/>
          </p:nvPr>
        </p:nvSpPr>
        <p:spPr/>
        <p:txBody>
          <a:bodyPr/>
          <a:lstStyle/>
          <a:p>
            <a:pPr algn="r" rtl="1">
              <a:buFont typeface="Wingdings" pitchFamily="2" charset="2"/>
              <a:buChar char="v"/>
            </a:pPr>
            <a:r>
              <a:rPr lang="ar-JO" b="1" dirty="0" smtClean="0"/>
              <a:t>في أي أجواء تنجح ممارسة التصنيع الجيد ( </a:t>
            </a:r>
            <a:r>
              <a:rPr lang="en-US" b="1" dirty="0" smtClean="0"/>
              <a:t>GMP</a:t>
            </a:r>
            <a:r>
              <a:rPr lang="ar-JO" b="1" dirty="0" smtClean="0"/>
              <a:t>) أكثر:</a:t>
            </a:r>
          </a:p>
          <a:p>
            <a:pPr marL="514350" indent="-514350" algn="r" rtl="1">
              <a:buFont typeface="+mj-lt"/>
              <a:buAutoNum type="arabicPeriod"/>
            </a:pPr>
            <a:r>
              <a:rPr lang="ar-JO" b="1" dirty="0" smtClean="0"/>
              <a:t>الجو الدكتاتوري القمعي والقسري.</a:t>
            </a:r>
          </a:p>
          <a:p>
            <a:pPr marL="514350" indent="-514350" algn="r" rtl="1">
              <a:buFont typeface="+mj-lt"/>
              <a:buAutoNum type="arabicPeriod"/>
            </a:pPr>
            <a:r>
              <a:rPr lang="ar-JO" b="1" dirty="0" smtClean="0"/>
              <a:t>الجو التشاركي القائم على الصراحة والإحترام.</a:t>
            </a:r>
            <a:endParaRPr lang="ar-JO" b="1"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chemeClr val="accent6">
                    <a:lumMod val="50000"/>
                  </a:schemeClr>
                </a:solidFill>
              </a:rPr>
              <a:t>الخلاصة</a:t>
            </a:r>
            <a:endParaRPr lang="ar-JO" b="1" dirty="0">
              <a:solidFill>
                <a:schemeClr val="accent6">
                  <a:lumMod val="50000"/>
                </a:schemeClr>
              </a:solidFill>
            </a:endParaRPr>
          </a:p>
        </p:txBody>
      </p:sp>
      <p:sp>
        <p:nvSpPr>
          <p:cNvPr id="3" name="Content Placeholder 2"/>
          <p:cNvSpPr>
            <a:spLocks noGrp="1"/>
          </p:cNvSpPr>
          <p:nvPr>
            <p:ph idx="1"/>
          </p:nvPr>
        </p:nvSpPr>
        <p:spPr/>
        <p:txBody>
          <a:bodyPr>
            <a:normAutofit lnSpcReduction="10000"/>
          </a:bodyPr>
          <a:lstStyle/>
          <a:p>
            <a:pPr algn="r" rtl="1">
              <a:buFont typeface="Wingdings" pitchFamily="2" charset="2"/>
              <a:buChar char="q"/>
            </a:pPr>
            <a:r>
              <a:rPr lang="ar-JO" b="1" dirty="0" smtClean="0">
                <a:solidFill>
                  <a:schemeClr val="accent6">
                    <a:lumMod val="50000"/>
                  </a:schemeClr>
                </a:solidFill>
              </a:rPr>
              <a:t>العنصر البشري مهم جداً في الصناعات الدوائية.</a:t>
            </a:r>
          </a:p>
          <a:p>
            <a:pPr algn="r" rtl="1">
              <a:buFont typeface="Wingdings" pitchFamily="2" charset="2"/>
              <a:buChar char="q"/>
            </a:pPr>
            <a:r>
              <a:rPr lang="ar-JO" b="1" dirty="0" smtClean="0">
                <a:solidFill>
                  <a:schemeClr val="accent6">
                    <a:lumMod val="50000"/>
                  </a:schemeClr>
                </a:solidFill>
              </a:rPr>
              <a:t>ينبغي الإهتمام بتنظيم شؤون العاملين</a:t>
            </a:r>
          </a:p>
          <a:p>
            <a:pPr algn="r" rtl="1">
              <a:buFont typeface="Wingdings" pitchFamily="2" charset="2"/>
              <a:buChar char="q"/>
            </a:pPr>
            <a:r>
              <a:rPr lang="ar-JO" b="1" dirty="0" smtClean="0">
                <a:solidFill>
                  <a:schemeClr val="accent6">
                    <a:lumMod val="50000"/>
                  </a:schemeClr>
                </a:solidFill>
              </a:rPr>
              <a:t>ينبغي منح العاملين حقوقهم</a:t>
            </a:r>
          </a:p>
          <a:p>
            <a:pPr algn="r" rtl="1">
              <a:buFont typeface="Wingdings" pitchFamily="2" charset="2"/>
              <a:buChar char="q"/>
            </a:pPr>
            <a:r>
              <a:rPr lang="ar-JO" b="1" dirty="0" smtClean="0">
                <a:solidFill>
                  <a:schemeClr val="accent6">
                    <a:lumMod val="50000"/>
                  </a:schemeClr>
                </a:solidFill>
              </a:rPr>
              <a:t>الإهتمام بإختيار العاملين بالمؤهلات والخبرات المطلوبة</a:t>
            </a:r>
          </a:p>
          <a:p>
            <a:pPr algn="r" rtl="1">
              <a:buFont typeface="Wingdings" pitchFamily="2" charset="2"/>
              <a:buChar char="q"/>
            </a:pPr>
            <a:r>
              <a:rPr lang="ar-JO" b="1" dirty="0" smtClean="0">
                <a:solidFill>
                  <a:schemeClr val="accent6">
                    <a:lumMod val="50000"/>
                  </a:schemeClr>
                </a:solidFill>
              </a:rPr>
              <a:t>تدريب العاملين على المهام الوكلة لهم وعلى ممارسات التصنيع الجيد</a:t>
            </a:r>
          </a:p>
          <a:p>
            <a:pPr algn="r" rtl="1">
              <a:buFont typeface="Wingdings" pitchFamily="2" charset="2"/>
              <a:buChar char="q"/>
            </a:pPr>
            <a:r>
              <a:rPr lang="ar-JO" b="1" dirty="0" smtClean="0">
                <a:solidFill>
                  <a:schemeClr val="accent6">
                    <a:lumMod val="50000"/>
                  </a:schemeClr>
                </a:solidFill>
              </a:rPr>
              <a:t>توعية العاملين بأهمية نظافة وجودة المنتجات</a:t>
            </a:r>
          </a:p>
          <a:p>
            <a:pPr algn="r" rtl="1">
              <a:buFont typeface="Wingdings" pitchFamily="2" charset="2"/>
              <a:buChar char="q"/>
            </a:pPr>
            <a:r>
              <a:rPr lang="ar-JO" b="1" dirty="0" smtClean="0">
                <a:solidFill>
                  <a:schemeClr val="accent6">
                    <a:lumMod val="50000"/>
                  </a:schemeClr>
                </a:solidFill>
              </a:rPr>
              <a:t>الإهتمام بالدافعية والبعد المعنوي.</a:t>
            </a:r>
            <a:endParaRPr lang="ar-JO" b="1" dirty="0">
              <a:solidFill>
                <a:schemeClr val="accent6">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b="1" dirty="0" smtClean="0"/>
              <a:t>إدارة الموارد البشرية</a:t>
            </a:r>
            <a:endParaRPr lang="ar-JO" b="1" dirty="0"/>
          </a:p>
        </p:txBody>
      </p:sp>
      <p:sp>
        <p:nvSpPr>
          <p:cNvPr id="3" name="Content Placeholder 2"/>
          <p:cNvSpPr>
            <a:spLocks noGrp="1"/>
          </p:cNvSpPr>
          <p:nvPr>
            <p:ph idx="1"/>
          </p:nvPr>
        </p:nvSpPr>
        <p:spPr/>
        <p:txBody>
          <a:bodyPr>
            <a:normAutofit lnSpcReduction="10000"/>
          </a:bodyPr>
          <a:lstStyle/>
          <a:p>
            <a:pPr algn="r" rtl="1">
              <a:buFont typeface="Wingdings" pitchFamily="2" charset="2"/>
              <a:buChar char="v"/>
            </a:pPr>
            <a:r>
              <a:rPr lang="ar-JO" b="1" dirty="0" smtClean="0"/>
              <a:t>تلعب إدارة الموارد البشرية دوراً محورياً في ممارسة التصنيع الجيد.</a:t>
            </a:r>
          </a:p>
          <a:p>
            <a:pPr algn="r" rtl="1">
              <a:buFont typeface="Wingdings" pitchFamily="2" charset="2"/>
              <a:buChar char="v"/>
            </a:pPr>
            <a:r>
              <a:rPr lang="ar-JO" b="1" dirty="0" smtClean="0"/>
              <a:t>فهي تساعد على:</a:t>
            </a:r>
          </a:p>
          <a:p>
            <a:pPr algn="r" rtl="1">
              <a:buFont typeface="Wingdings" pitchFamily="2" charset="2"/>
              <a:buChar char="ü"/>
            </a:pPr>
            <a:r>
              <a:rPr lang="ar-JO" b="1" dirty="0" smtClean="0"/>
              <a:t>توظيف موفق</a:t>
            </a:r>
          </a:p>
          <a:p>
            <a:pPr algn="r" rtl="1">
              <a:buFont typeface="Wingdings" pitchFamily="2" charset="2"/>
              <a:buChar char="ü"/>
            </a:pPr>
            <a:r>
              <a:rPr lang="ar-JO" b="1" dirty="0" smtClean="0"/>
              <a:t>تنظيم الموارد البشرية</a:t>
            </a:r>
          </a:p>
          <a:p>
            <a:pPr algn="r" rtl="1">
              <a:buFont typeface="Wingdings" pitchFamily="2" charset="2"/>
              <a:buChar char="ü"/>
            </a:pPr>
            <a:r>
              <a:rPr lang="ar-JO" b="1" dirty="0" smtClean="0"/>
              <a:t>إدارة شؤون الموظفين</a:t>
            </a:r>
          </a:p>
          <a:p>
            <a:pPr algn="r" rtl="1">
              <a:buFont typeface="Wingdings" pitchFamily="2" charset="2"/>
              <a:buChar char="ü"/>
            </a:pPr>
            <a:r>
              <a:rPr lang="ar-JO" b="1" dirty="0" smtClean="0"/>
              <a:t>تدريب</a:t>
            </a:r>
          </a:p>
          <a:p>
            <a:pPr algn="r" rtl="1">
              <a:buFont typeface="Wingdings" pitchFamily="2" charset="2"/>
              <a:buChar char="ü"/>
            </a:pPr>
            <a:r>
              <a:rPr lang="ar-JO" b="1" dirty="0" smtClean="0"/>
              <a:t>توعية </a:t>
            </a:r>
            <a:endParaRPr lang="ar-JO"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1192</TotalTime>
  <Words>3074</Words>
  <Application>Microsoft Office PowerPoint</Application>
  <PresentationFormat>On-screen Show (4:3)</PresentationFormat>
  <Paragraphs>496</Paragraphs>
  <Slides>81</Slides>
  <Notes>39</Notes>
  <HiddenSlides>0</HiddenSlides>
  <MMClips>0</MMClips>
  <ScaleCrop>false</ScaleCrop>
  <HeadingPairs>
    <vt:vector size="4" baseType="variant">
      <vt:variant>
        <vt:lpstr>Theme</vt:lpstr>
      </vt:variant>
      <vt:variant>
        <vt:i4>1</vt:i4>
      </vt:variant>
      <vt:variant>
        <vt:lpstr>Slide Titles</vt:lpstr>
      </vt:variant>
      <vt:variant>
        <vt:i4>81</vt:i4>
      </vt:variant>
    </vt:vector>
  </HeadingPairs>
  <TitlesOfParts>
    <vt:vector size="82" baseType="lpstr">
      <vt:lpstr>Office Theme</vt:lpstr>
      <vt:lpstr>بسم الله الرحمن الرحيم   جمعية الشركات الصناعية الصغيرة والمتوسطة</vt:lpstr>
      <vt:lpstr>ممارسة التصنيع الجيد ج4</vt:lpstr>
      <vt:lpstr>تهدف الوحدة إلى ...</vt:lpstr>
      <vt:lpstr>دور العنصر البشري </vt:lpstr>
      <vt:lpstr>إدارة الموارد البشرية</vt:lpstr>
      <vt:lpstr>أهمية الموارد البشرية</vt:lpstr>
      <vt:lpstr>أهمية الموارد البشرية</vt:lpstr>
      <vt:lpstr>أدوار إدارة الموارد البشرية</vt:lpstr>
      <vt:lpstr>إدارة الموارد البشرية</vt:lpstr>
      <vt:lpstr>وظائف الموارد البشرية</vt:lpstr>
      <vt:lpstr>التوظيف</vt:lpstr>
      <vt:lpstr>لماذا التوظيف؟..</vt:lpstr>
      <vt:lpstr>تخطيط التوظيف</vt:lpstr>
      <vt:lpstr>تخطيط التوظيف</vt:lpstr>
      <vt:lpstr>وقفة نقاشية</vt:lpstr>
      <vt:lpstr>تنمية الموارد البشرية</vt:lpstr>
      <vt:lpstr>تنمية الموارد البشرية</vt:lpstr>
      <vt:lpstr>تقسيم العمل</vt:lpstr>
      <vt:lpstr>تقسيم العمل</vt:lpstr>
      <vt:lpstr>التدريب</vt:lpstr>
      <vt:lpstr>متطلبات التدريب</vt:lpstr>
      <vt:lpstr>متطلبات التدريب</vt:lpstr>
      <vt:lpstr>متطلبات التدريب</vt:lpstr>
      <vt:lpstr>التدريب على جميع جوانب الممارسة الجيدة</vt:lpstr>
      <vt:lpstr>المناولة الجيدة</vt:lpstr>
      <vt:lpstr>Slide 26</vt:lpstr>
      <vt:lpstr>التدريب التقلدي  induction training</vt:lpstr>
      <vt:lpstr>المدربون قيم وممارسات</vt:lpstr>
      <vt:lpstr>التأهيل</vt:lpstr>
      <vt:lpstr>الوضع الصحي</vt:lpstr>
      <vt:lpstr>Slide 31</vt:lpstr>
      <vt:lpstr>الملابس</vt:lpstr>
      <vt:lpstr>شؤون الموظفين1</vt:lpstr>
      <vt:lpstr>شؤون الموظفين2</vt:lpstr>
      <vt:lpstr>شؤون الموظفين3</vt:lpstr>
      <vt:lpstr>شؤون الموظفين قيم وممارسات</vt:lpstr>
      <vt:lpstr>البناء التنظيمي</vt:lpstr>
      <vt:lpstr>أهمية البناء المؤسسي</vt:lpstr>
      <vt:lpstr>الهيكل التنظيمي</vt:lpstr>
      <vt:lpstr>الهيكل التنظيمي</vt:lpstr>
      <vt:lpstr>المسميات الوظيفية</vt:lpstr>
      <vt:lpstr>الوصف الوظيفي</vt:lpstr>
      <vt:lpstr>اللائحة الداخلية</vt:lpstr>
      <vt:lpstr>سلم الرواتب</vt:lpstr>
      <vt:lpstr>نظام الحوافز</vt:lpstr>
      <vt:lpstr>نظام الترفيع</vt:lpstr>
      <vt:lpstr>نظام الزيادات</vt:lpstr>
      <vt:lpstr>المسار الوظيفي</vt:lpstr>
      <vt:lpstr>المسار الوظيفي </vt:lpstr>
      <vt:lpstr>المسار الوظيفي</vt:lpstr>
      <vt:lpstr>نظام الدوام</vt:lpstr>
      <vt:lpstr>نظام الرواتب</vt:lpstr>
      <vt:lpstr>نظام تقييم الأداء</vt:lpstr>
      <vt:lpstr>وقفة نقاشية</vt:lpstr>
      <vt:lpstr>إرشادات الموارد البشرية GMP Guidelines - Personnel</vt:lpstr>
      <vt:lpstr>Slide 56</vt:lpstr>
      <vt:lpstr>Slide 57</vt:lpstr>
      <vt:lpstr>Slide 58</vt:lpstr>
      <vt:lpstr>Slide 59</vt:lpstr>
      <vt:lpstr>Slide 60</vt:lpstr>
      <vt:lpstr>Slide 61</vt:lpstr>
      <vt:lpstr>Slide 62</vt:lpstr>
      <vt:lpstr>Slide 63</vt:lpstr>
      <vt:lpstr>Slide 64</vt:lpstr>
      <vt:lpstr>Slide 65</vt:lpstr>
      <vt:lpstr>خطوات للتقليل من التلوث</vt:lpstr>
      <vt:lpstr>Slide 67</vt:lpstr>
      <vt:lpstr>Slide 68</vt:lpstr>
      <vt:lpstr>Slide 69</vt:lpstr>
      <vt:lpstr>Slide 70</vt:lpstr>
      <vt:lpstr>Slide 71</vt:lpstr>
      <vt:lpstr>Slide 72</vt:lpstr>
      <vt:lpstr>Slide 73</vt:lpstr>
      <vt:lpstr>Slide 74</vt:lpstr>
      <vt:lpstr>النظافة والتدريب</vt:lpstr>
      <vt:lpstr>النظافة والوعي</vt:lpstr>
      <vt:lpstr>أخلاقيات الموارد البشرية</vt:lpstr>
      <vt:lpstr>أخلاقيات الموارد البشرية</vt:lpstr>
      <vt:lpstr>أخلاقيات الموارد البشرية</vt:lpstr>
      <vt:lpstr>وقفة نقاشية </vt:lpstr>
      <vt:lpstr>الخلاصة</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Valued Acer Customer</dc:creator>
  <cp:lastModifiedBy>Valued Acer Customer</cp:lastModifiedBy>
  <cp:revision>24</cp:revision>
  <dcterms:created xsi:type="dcterms:W3CDTF">2010-02-21T16:55:57Z</dcterms:created>
  <dcterms:modified xsi:type="dcterms:W3CDTF">2012-08-25T11:47:58Z</dcterms:modified>
</cp:coreProperties>
</file>