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7"/>
  </p:notesMasterIdLst>
  <p:sldIdLst>
    <p:sldId id="332" r:id="rId2"/>
    <p:sldId id="333" r:id="rId3"/>
    <p:sldId id="259" r:id="rId4"/>
    <p:sldId id="334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331" r:id="rId16"/>
    <p:sldId id="271" r:id="rId17"/>
    <p:sldId id="275" r:id="rId18"/>
    <p:sldId id="305" r:id="rId19"/>
    <p:sldId id="304" r:id="rId20"/>
    <p:sldId id="327" r:id="rId21"/>
    <p:sldId id="276" r:id="rId22"/>
    <p:sldId id="277" r:id="rId23"/>
    <p:sldId id="278" r:id="rId24"/>
    <p:sldId id="279" r:id="rId25"/>
    <p:sldId id="280" r:id="rId26"/>
    <p:sldId id="281" r:id="rId27"/>
    <p:sldId id="307" r:id="rId28"/>
    <p:sldId id="309" r:id="rId29"/>
    <p:sldId id="310" r:id="rId30"/>
    <p:sldId id="308" r:id="rId31"/>
    <p:sldId id="285" r:id="rId32"/>
    <p:sldId id="286" r:id="rId33"/>
    <p:sldId id="287" r:id="rId34"/>
    <p:sldId id="288" r:id="rId35"/>
    <p:sldId id="289" r:id="rId36"/>
    <p:sldId id="343" r:id="rId37"/>
    <p:sldId id="290" r:id="rId38"/>
    <p:sldId id="306" r:id="rId39"/>
    <p:sldId id="291" r:id="rId40"/>
    <p:sldId id="315" r:id="rId41"/>
    <p:sldId id="292" r:id="rId42"/>
    <p:sldId id="293" r:id="rId43"/>
    <p:sldId id="294" r:id="rId44"/>
    <p:sldId id="316" r:id="rId45"/>
    <p:sldId id="317" r:id="rId46"/>
    <p:sldId id="296" r:id="rId47"/>
    <p:sldId id="318" r:id="rId48"/>
    <p:sldId id="323" r:id="rId49"/>
    <p:sldId id="319" r:id="rId50"/>
    <p:sldId id="320" r:id="rId51"/>
    <p:sldId id="297" r:id="rId52"/>
    <p:sldId id="321" r:id="rId53"/>
    <p:sldId id="324" r:id="rId54"/>
    <p:sldId id="322" r:id="rId55"/>
    <p:sldId id="303" r:id="rId56"/>
    <p:sldId id="339" r:id="rId57"/>
    <p:sldId id="335" r:id="rId58"/>
    <p:sldId id="336" r:id="rId59"/>
    <p:sldId id="337" r:id="rId60"/>
    <p:sldId id="340" r:id="rId61"/>
    <p:sldId id="338" r:id="rId62"/>
    <p:sldId id="325" r:id="rId63"/>
    <p:sldId id="326" r:id="rId64"/>
    <p:sldId id="342" r:id="rId65"/>
    <p:sldId id="274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7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58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A3D1A-44C0-4482-9A19-794E1D3DDE1F}" type="datetimeFigureOut">
              <a:rPr lang="en-US" smtClean="0"/>
              <a:pPr/>
              <a:t>8/25/2012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27564-DCEB-4B5F-8A9A-38249C208493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1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1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04F2C0-DCB6-42FA-AD76-AC3AA39CD285}" type="slidenum">
              <a:rPr lang="ar-SA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1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1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303EDC-3AA9-4C7F-A9E8-489D4912F402}" type="slidenum">
              <a:rPr lang="ar-SA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2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2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AE6FD3-3B87-4E1E-B24F-BA2097CF7BED}" type="slidenum">
              <a:rPr lang="ar-SA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950A14-8EFE-48F2-AE43-7FA0BF405AA4}" type="slidenum">
              <a:rPr lang="ar-SA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CBECE2-FCC8-49B5-997A-6B9CD680BFB1}" type="slidenum">
              <a:rPr lang="ar-SA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5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67D601-CB09-4A84-91DF-13A87B90EFD8}" type="slidenum">
              <a:rPr lang="ar-SA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65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6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DAFA1-04C0-4503-B944-92BEB364C83B}" type="slidenum">
              <a:rPr lang="ar-SA" smtClean="0"/>
              <a:pPr/>
              <a:t>62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7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7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87B0E-59FF-41F9-BE12-C507FC428881}" type="slidenum">
              <a:rPr lang="ar-SA" smtClean="0"/>
              <a:pPr/>
              <a:t>63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27564-DCEB-4B5F-8A9A-38249C208493}" type="slidenum">
              <a:rPr lang="ar-JO" smtClean="0"/>
              <a:pPr/>
              <a:t>65</a:t>
            </a:fld>
            <a:endParaRPr lang="ar-J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3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3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561580-2690-4E8C-9BB8-4739F8AA19D1}" type="slidenum">
              <a:rPr lang="ar-SA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2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2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0C410C-DEBB-4A9F-A84B-487CA9C100CE}" type="slidenum">
              <a:rPr lang="ar-SA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42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4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C075F4-564C-4B54-8966-B7EAC5D9A020}" type="slidenum">
              <a:rPr lang="ar-SA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2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5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CE6EB-62EA-4C7D-9357-33EF69D90466}" type="slidenum">
              <a:rPr lang="ar-SA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63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6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7269F1-262F-42E1-83B2-DD8C96D3CAB8}" type="slidenum">
              <a:rPr lang="ar-SA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7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7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05DDCF-1290-4058-8FB2-3BE7427BFED8}" type="slidenum">
              <a:rPr lang="ar-SA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9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9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BB7D0A-5188-479C-BDCE-16098EE97370}" type="slidenum">
              <a:rPr lang="ar-SA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04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0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34941-C5B4-4593-A9E1-FFD47815EEDB}" type="slidenum">
              <a:rPr lang="ar-SA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F30D-7A6B-4810-8EF0-8D6E1AF13BB0}" type="datetimeFigureOut">
              <a:rPr lang="en-US" smtClean="0"/>
              <a:pPr/>
              <a:t>8/25/2012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BB31-E3C4-46EF-B549-4B4E70B328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F30D-7A6B-4810-8EF0-8D6E1AF13BB0}" type="datetimeFigureOut">
              <a:rPr lang="en-US" smtClean="0"/>
              <a:pPr/>
              <a:t>8/25/2012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BB31-E3C4-46EF-B549-4B4E70B328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F30D-7A6B-4810-8EF0-8D6E1AF13BB0}" type="datetimeFigureOut">
              <a:rPr lang="en-US" smtClean="0"/>
              <a:pPr/>
              <a:t>8/25/2012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BB31-E3C4-46EF-B549-4B4E70B328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F30D-7A6B-4810-8EF0-8D6E1AF13BB0}" type="datetimeFigureOut">
              <a:rPr lang="en-US" smtClean="0"/>
              <a:pPr/>
              <a:t>8/25/2012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BB31-E3C4-46EF-B549-4B4E70B328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F30D-7A6B-4810-8EF0-8D6E1AF13BB0}" type="datetimeFigureOut">
              <a:rPr lang="en-US" smtClean="0"/>
              <a:pPr/>
              <a:t>8/25/2012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BB31-E3C4-46EF-B549-4B4E70B328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F30D-7A6B-4810-8EF0-8D6E1AF13BB0}" type="datetimeFigureOut">
              <a:rPr lang="en-US" smtClean="0"/>
              <a:pPr/>
              <a:t>8/25/2012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BB31-E3C4-46EF-B549-4B4E70B328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F30D-7A6B-4810-8EF0-8D6E1AF13BB0}" type="datetimeFigureOut">
              <a:rPr lang="en-US" smtClean="0"/>
              <a:pPr/>
              <a:t>8/25/2012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BB31-E3C4-46EF-B549-4B4E70B328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F30D-7A6B-4810-8EF0-8D6E1AF13BB0}" type="datetimeFigureOut">
              <a:rPr lang="en-US" smtClean="0"/>
              <a:pPr/>
              <a:t>8/25/2012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BB31-E3C4-46EF-B549-4B4E70B328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F30D-7A6B-4810-8EF0-8D6E1AF13BB0}" type="datetimeFigureOut">
              <a:rPr lang="en-US" smtClean="0"/>
              <a:pPr/>
              <a:t>8/25/2012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BB31-E3C4-46EF-B549-4B4E70B328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F30D-7A6B-4810-8EF0-8D6E1AF13BB0}" type="datetimeFigureOut">
              <a:rPr lang="en-US" smtClean="0"/>
              <a:pPr/>
              <a:t>8/25/2012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BB31-E3C4-46EF-B549-4B4E70B328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F30D-7A6B-4810-8EF0-8D6E1AF13BB0}" type="datetimeFigureOut">
              <a:rPr lang="en-US" smtClean="0"/>
              <a:pPr/>
              <a:t>8/25/2012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BB31-E3C4-46EF-B549-4B4E70B3284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AF30D-7A6B-4810-8EF0-8D6E1AF13BB0}" type="datetimeFigureOut">
              <a:rPr lang="en-US" smtClean="0"/>
              <a:pPr/>
              <a:t>8/25/2012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7BB31-E3C4-46EF-B549-4B4E70B32845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8962"/>
          </a:xfrm>
        </p:spPr>
        <p:txBody>
          <a:bodyPr>
            <a:normAutofit/>
          </a:bodyPr>
          <a:lstStyle/>
          <a:p>
            <a:pPr rtl="1"/>
            <a:r>
              <a:rPr lang="ar-JO" sz="2400" b="1" dirty="0" smtClean="0">
                <a:solidFill>
                  <a:srgbClr val="FF0000"/>
                </a:solidFill>
              </a:rPr>
              <a:t>بسم الله الرحمن الرحيم</a:t>
            </a:r>
            <a:r>
              <a:rPr lang="ar-JO" sz="2400" b="1" dirty="0" smtClean="0"/>
              <a:t/>
            </a:r>
            <a:br>
              <a:rPr lang="ar-JO" sz="2400" b="1" dirty="0" smtClean="0"/>
            </a:br>
            <a:r>
              <a:rPr lang="ar-JO" sz="4000" b="1" dirty="0" smtClean="0"/>
              <a:t>جمعية الشركات الصناعية الصغيرة والمتوسطة</a:t>
            </a:r>
            <a:br>
              <a:rPr lang="ar-JO" sz="4000" b="1" dirty="0" smtClean="0"/>
            </a:br>
            <a:r>
              <a:rPr lang="ar-JO" sz="4000" b="1" dirty="0" smtClean="0"/>
              <a:t/>
            </a:r>
            <a:br>
              <a:rPr lang="ar-JO" sz="4000" b="1" dirty="0" smtClean="0"/>
            </a:br>
            <a:r>
              <a:rPr lang="ar-JO" sz="4000" b="1" dirty="0" smtClean="0"/>
              <a:t>ممارسة التصنيع الجيد</a:t>
            </a:r>
            <a:br>
              <a:rPr lang="ar-JO" sz="4000" b="1" dirty="0" smtClean="0"/>
            </a:br>
            <a:r>
              <a:rPr lang="ar-JO" sz="4000" b="1" dirty="0" smtClean="0"/>
              <a:t/>
            </a:r>
            <a:br>
              <a:rPr lang="ar-JO" sz="4000" b="1" dirty="0" smtClean="0"/>
            </a:br>
            <a:r>
              <a:rPr lang="ar-JO" sz="3200" b="1" dirty="0" smtClean="0">
                <a:solidFill>
                  <a:schemeClr val="bg1">
                    <a:lumMod val="50000"/>
                  </a:schemeClr>
                </a:solidFill>
              </a:rPr>
              <a:t>ج 5</a:t>
            </a:r>
            <a:r>
              <a:rPr lang="ar-JO" sz="4000" b="1" dirty="0" smtClean="0"/>
              <a:t/>
            </a:r>
            <a:br>
              <a:rPr lang="ar-JO" sz="4000" b="1" dirty="0" smtClean="0"/>
            </a:br>
            <a:r>
              <a:rPr lang="ar-JO" sz="4000" b="1" dirty="0" smtClean="0"/>
              <a:t>توكيد الجودة</a:t>
            </a:r>
            <a:br>
              <a:rPr lang="ar-JO" sz="4000" b="1" dirty="0" smtClean="0"/>
            </a:br>
            <a:r>
              <a:rPr lang="ar-JO" sz="4000" b="1" dirty="0" smtClean="0"/>
              <a:t/>
            </a:r>
            <a:br>
              <a:rPr lang="ar-JO" sz="4000" b="1" dirty="0" smtClean="0"/>
            </a:br>
            <a:r>
              <a:rPr lang="ar-JO" sz="2700" b="1" dirty="0" smtClean="0"/>
              <a:t>ندبم أسعد</a:t>
            </a:r>
            <a:endParaRPr lang="ar-JO" sz="27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JO" sz="5400" b="1" dirty="0" smtClean="0"/>
              <a:t>معيرة عمليات الإنتاج</a:t>
            </a:r>
            <a:r>
              <a:rPr lang="ar-JO" sz="4000" dirty="0" smtClean="0"/>
              <a:t/>
            </a:r>
            <a:br>
              <a:rPr lang="ar-JO" sz="4000" dirty="0" smtClean="0"/>
            </a:br>
            <a:r>
              <a:rPr lang="en-US" sz="3200" b="1" dirty="0" smtClean="0"/>
              <a:t>Process</a:t>
            </a:r>
            <a:r>
              <a:rPr lang="en-US" sz="3200" dirty="0" smtClean="0"/>
              <a:t> </a:t>
            </a:r>
            <a:r>
              <a:rPr lang="en-US" sz="3200" b="1" dirty="0" smtClean="0"/>
              <a:t>Standardization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530725"/>
          </a:xfrm>
        </p:spPr>
        <p:txBody>
          <a:bodyPr/>
          <a:lstStyle/>
          <a:p>
            <a:pPr marL="609600" indent="-609600" algn="r" rtl="1" eaLnBrk="1" hangingPunct="1">
              <a:lnSpc>
                <a:spcPct val="90000"/>
              </a:lnSpc>
              <a:buFontTx/>
              <a:buNone/>
            </a:pPr>
            <a:r>
              <a:rPr lang="ar-JO" sz="2800" dirty="0" smtClean="0"/>
              <a:t>       </a:t>
            </a:r>
            <a:r>
              <a:rPr lang="ar-JO" b="1" dirty="0" smtClean="0"/>
              <a:t>أصبح هناك ضرورة لمعيرة عمليات الإنتاج بثبيت طرق وأساليب الإنتاج وتحديد تراتبية مراحل الإنتاج من أجل الحصول على: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كفاءة أفضل.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تجانس في المخرجات ( منتجات أو خدمات ).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تسهيل مناولة المواد.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تبسيط المتابعة والسيطرة الإدارية.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تقلل الحاجة لكفاءات عالية. 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JO" sz="5400" b="1" smtClean="0"/>
              <a:t>مقايسة</a:t>
            </a:r>
            <a:r>
              <a:rPr lang="ar-JO" sz="4000" smtClean="0"/>
              <a:t/>
            </a:r>
            <a:br>
              <a:rPr lang="ar-JO" sz="4000" smtClean="0"/>
            </a:br>
            <a:r>
              <a:rPr lang="en-US" sz="4000" smtClean="0"/>
              <a:t>Benchmarking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6925"/>
            <a:ext cx="8229600" cy="4530725"/>
          </a:xfrm>
        </p:spPr>
        <p:txBody>
          <a:bodyPr/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وهي عملية مقارنة جودة المنتجات ( أو الخدمات ) مع جودة منتجات ( أو خدمات ) المنافسين المشابهة..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.. وتهدف للتعامل مع المنافسة من خلال تحسين المنتجات والخدمات.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هناك آليات وأساليب للمقايسة.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الأفضل يشكل المقياس!!..  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JO" sz="5700" b="1" smtClean="0"/>
              <a:t>المواصفات</a:t>
            </a:r>
            <a:br>
              <a:rPr lang="ar-JO" sz="5700" b="1" smtClean="0"/>
            </a:br>
            <a:r>
              <a:rPr lang="en-US" sz="4000" smtClean="0"/>
              <a:t>Specifications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133600"/>
            <a:ext cx="8229600" cy="4530725"/>
          </a:xfrm>
        </p:spPr>
        <p:txBody>
          <a:bodyPr/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هي مجموعة المتطلبات التي ينبغي توفرها في مادة أو منتج أو خدمة.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وتتضمن الخصائص الفيزيائية والكيميائية وشكل وأبعاد ولون وتأثير وأداء وصلاحية المادة أو المنتج أو الخدمة.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.. وقد ترفق صورة أو رسم مع المواصفات.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قد توضع المواصفات من قبل جهة رسمية فتصبح ملزمة. </a:t>
            </a:r>
            <a:endParaRPr lang="en-US" b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>
                <a:solidFill>
                  <a:srgbClr val="993366"/>
                </a:solidFill>
              </a:rPr>
              <a:t>المواصفات</a:t>
            </a:r>
            <a:endParaRPr lang="en-US" sz="5400" b="1" smtClean="0">
              <a:solidFill>
                <a:srgbClr val="993366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2800" b="1" dirty="0" smtClean="0">
                <a:solidFill>
                  <a:srgbClr val="993366"/>
                </a:solidFill>
              </a:rPr>
              <a:t>وتتضمن وصف للمنتج..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2800" b="1" dirty="0" smtClean="0">
                <a:solidFill>
                  <a:srgbClr val="993366"/>
                </a:solidFill>
              </a:rPr>
              <a:t>الأبعاد .. الطول – العرض – القطر إلخ..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2800" b="1" dirty="0" smtClean="0">
                <a:solidFill>
                  <a:srgbClr val="993366"/>
                </a:solidFill>
              </a:rPr>
              <a:t>الحجم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2800" b="1" dirty="0" smtClean="0">
                <a:solidFill>
                  <a:srgbClr val="993366"/>
                </a:solidFill>
              </a:rPr>
              <a:t>الوزن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2800" b="1" dirty="0" smtClean="0">
                <a:solidFill>
                  <a:srgbClr val="993366"/>
                </a:solidFill>
              </a:rPr>
              <a:t>الكثافة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2800" b="1" dirty="0" smtClean="0">
                <a:solidFill>
                  <a:srgbClr val="993366"/>
                </a:solidFill>
              </a:rPr>
              <a:t>اللون 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2800" b="1" dirty="0" smtClean="0">
                <a:solidFill>
                  <a:srgbClr val="993366"/>
                </a:solidFill>
              </a:rPr>
              <a:t>الطعم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2800" b="1" dirty="0" smtClean="0">
                <a:solidFill>
                  <a:srgbClr val="993366"/>
                </a:solidFill>
              </a:rPr>
              <a:t>الرائحة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2800" b="1" dirty="0" smtClean="0">
                <a:solidFill>
                  <a:srgbClr val="993366"/>
                </a:solidFill>
              </a:rPr>
              <a:t>الملمس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2800" b="1" dirty="0" smtClean="0">
                <a:solidFill>
                  <a:srgbClr val="993366"/>
                </a:solidFill>
              </a:rPr>
              <a:t>الخصائص الكيميائية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2800" b="1" dirty="0" smtClean="0">
                <a:solidFill>
                  <a:srgbClr val="993366"/>
                </a:solidFill>
              </a:rPr>
              <a:t>الخصائص الفيزيائية</a:t>
            </a:r>
          </a:p>
          <a:p>
            <a:pPr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sz="2800" b="1" dirty="0" smtClean="0">
                <a:solidFill>
                  <a:srgbClr val="993366"/>
                </a:solidFill>
              </a:rPr>
              <a:t>... </a:t>
            </a:r>
          </a:p>
          <a:p>
            <a:pPr algn="r" rtl="1" eaLnBrk="1" hangingPunct="1">
              <a:lnSpc>
                <a:spcPct val="80000"/>
              </a:lnSpc>
              <a:buFont typeface="Wingdings" pitchFamily="2" charset="2"/>
              <a:buBlip>
                <a:blip r:embed="rId3"/>
              </a:buBlip>
            </a:pPr>
            <a:endParaRPr lang="en-US" sz="2800" b="1" dirty="0" smtClean="0">
              <a:solidFill>
                <a:srgbClr val="993366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المواصفات</a:t>
            </a:r>
            <a:endParaRPr lang="en-US" sz="5400" b="1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توضع المواصفات من قبل الزبون أو من يمثله :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b="1" dirty="0" smtClean="0"/>
              <a:t>من قبل جهة رسمية نيابة عن المواطنين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b="1" dirty="0" smtClean="0"/>
              <a:t>الشركة المشترية نيابة عن زبائنها</a:t>
            </a:r>
          </a:p>
          <a:p>
            <a:pPr marL="609600" indent="-609600"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وقد تكون: 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b="1" dirty="0" smtClean="0"/>
              <a:t>جزء من عقد الشراء وملزمة للصانع.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JO" b="1" dirty="0" smtClean="0"/>
              <a:t>مواصفات منشورة وتحمل وزناً قانونياً.</a:t>
            </a:r>
          </a:p>
          <a:p>
            <a:pPr marL="609600" indent="-609600" eaLnBrk="1" hangingPunct="1">
              <a:buFont typeface="Wingdings" pitchFamily="2" charset="2"/>
              <a:buBlip>
                <a:blip r:embed="rId3"/>
              </a:buBlip>
            </a:pPr>
            <a:endParaRPr lang="en-US" b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90978" y="838200"/>
            <a:ext cx="6858000" cy="1143000"/>
          </a:xfrm>
          <a:noFill/>
          <a:ln/>
        </p:spPr>
        <p:txBody>
          <a:bodyPr/>
          <a:lstStyle/>
          <a:p>
            <a:pPr algn="ctr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ما هي الجودة؟</a:t>
            </a:r>
            <a:r>
              <a:rPr lang="ar-JO" sz="3200" b="1" dirty="0" smtClean="0">
                <a:latin typeface="Arial" charset="0"/>
              </a:rPr>
              <a:t>.</a:t>
            </a:r>
            <a:endParaRPr lang="en-US" sz="3200" b="1" dirty="0">
              <a:latin typeface="Arial" charset="0"/>
            </a:endParaRPr>
          </a:p>
        </p:txBody>
      </p:sp>
      <p:sp>
        <p:nvSpPr>
          <p:cNvPr id="1064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2590800"/>
            <a:ext cx="8686800" cy="3276600"/>
          </a:xfrm>
          <a:noFill/>
          <a:ln/>
        </p:spPr>
        <p:txBody>
          <a:bodyPr>
            <a:normAutofit/>
          </a:bodyPr>
          <a:lstStyle/>
          <a:p>
            <a:pPr algn="r" rtl="1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هي القدرة على إنتاج نفس المنتج بنفس المواصفات تكراراً..</a:t>
            </a:r>
          </a:p>
          <a:p>
            <a:pPr algn="r" rtl="1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الجودة ليست .. أجمل، أقوى، أنقى، أفضل..</a:t>
            </a:r>
          </a:p>
          <a:p>
            <a:pPr algn="r" rtl="1"/>
            <a:r>
              <a:rPr lang="ar-JO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الجودة هي الإتساق مع المواصفات.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Arial" charset="0"/>
            </a:endParaRPr>
          </a:p>
          <a:p>
            <a:pPr>
              <a:buFont typeface="Monotype Sorts" pitchFamily="2" charset="2"/>
              <a:buNone/>
            </a:pPr>
            <a:endParaRPr lang="en-US" sz="1800" dirty="0">
              <a:solidFill>
                <a:schemeClr val="accent6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QC &amp; QA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فحص الجودة وتوكيد الجودة؛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..فحص الجودة هو الجهد المبذول في نهاية خط الإنتاج لفحص كل قطعة إنتاج أو فحص عينات من الإنتاج بهدف إيقاف المنتجات المعيوبة.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توكيد الجودة هو الجهد الهادف إلى منع وقوع حدوث أخطاء جودة بمتابعة مراحل الإنتاج داخل خط الإنتاج.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فحص الجودة إجراء علاجي بينما توكيد الجودة إجراء وقائي وتربوي.</a:t>
            </a:r>
            <a:endParaRPr lang="en-US" b="1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GMP &amp; Quality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defRPr/>
            </a:pPr>
            <a:r>
              <a:rPr lang="ar-JO" b="1" dirty="0" smtClean="0">
                <a:solidFill>
                  <a:srgbClr val="FF00FF"/>
                </a:solidFill>
              </a:rPr>
              <a:t>تعتمد جودة المنتج على جودة المنتجين.</a:t>
            </a:r>
          </a:p>
          <a:p>
            <a:pPr algn="r" rtl="1">
              <a:defRPr/>
            </a:pPr>
            <a:r>
              <a:rPr lang="ar-JO" b="1" dirty="0" smtClean="0">
                <a:solidFill>
                  <a:srgbClr val="FF00FF"/>
                </a:solidFill>
              </a:rPr>
              <a:t>ممارسة التصنيع الجيد (</a:t>
            </a:r>
            <a:r>
              <a:rPr lang="en-US" b="1" dirty="0" smtClean="0">
                <a:solidFill>
                  <a:srgbClr val="FF0000"/>
                </a:solidFill>
              </a:rPr>
              <a:t>GMP</a:t>
            </a:r>
            <a:r>
              <a:rPr lang="ar-JO" b="1" dirty="0" smtClean="0">
                <a:solidFill>
                  <a:srgbClr val="FF00FF"/>
                </a:solidFill>
              </a:rPr>
              <a:t>) تشكل المفتاح السحري للجودة.</a:t>
            </a:r>
          </a:p>
          <a:p>
            <a:pPr algn="r" rtl="1">
              <a:defRPr/>
            </a:pPr>
            <a:r>
              <a:rPr lang="ar-JO" b="1" dirty="0" smtClean="0">
                <a:solidFill>
                  <a:srgbClr val="FF00FF"/>
                </a:solidFill>
              </a:rPr>
              <a:t>ينبغي التصرف بقوة فيما يتعلق بالجودة.</a:t>
            </a:r>
          </a:p>
          <a:p>
            <a:pPr algn="r" rtl="1">
              <a:defRPr/>
            </a:pPr>
            <a:endParaRPr lang="ar-JO" b="1" dirty="0" smtClean="0">
              <a:solidFill>
                <a:srgbClr val="FF00FF"/>
              </a:solidFill>
            </a:endParaRPr>
          </a:p>
          <a:p>
            <a:pPr>
              <a:defRPr/>
            </a:pPr>
            <a:endParaRPr lang="en-US" b="1" dirty="0" smtClean="0">
              <a:solidFill>
                <a:srgbClr val="FF00FF"/>
              </a:solidFill>
            </a:endParaRPr>
          </a:p>
          <a:p>
            <a:endParaRPr lang="ar-J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GMP as part of QA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تشكل ممارسة التصنيع الجيد (</a:t>
            </a:r>
            <a:r>
              <a:rPr lang="en-US" b="1" dirty="0" smtClean="0"/>
              <a:t>GMP</a:t>
            </a:r>
            <a:r>
              <a:rPr lang="ar-JO" b="1" dirty="0" smtClean="0"/>
              <a:t>) جزءاً من توكيد الجودة..</a:t>
            </a:r>
          </a:p>
          <a:p>
            <a:pPr algn="r" rtl="1"/>
            <a:r>
              <a:rPr lang="ar-JO" b="1" dirty="0" smtClean="0"/>
              <a:t>.. الذي يضمن أن المنتجات الدوائية قد تم تصنيعها .. وتم ضبط عملية تصنيعها وفق معايير الجودة المناسبة للإستخدام المزمع..</a:t>
            </a:r>
          </a:p>
          <a:p>
            <a:pPr algn="r" rtl="1"/>
            <a:r>
              <a:rPr lang="ar-JO" b="1" dirty="0" smtClean="0"/>
              <a:t>.. كما هو مطلوب من الجهات التسويقية أو الزبائن. </a:t>
            </a:r>
            <a:endParaRPr lang="ar-JO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chemeClr val="tx2"/>
                </a:solidFill>
                <a:cs typeface="Arial" charset="0"/>
              </a:rPr>
              <a:t>GMP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defRPr/>
            </a:pPr>
            <a:r>
              <a:rPr lang="ar-JO" dirty="0" smtClean="0">
                <a:solidFill>
                  <a:schemeClr val="tx2"/>
                </a:solidFill>
                <a:cs typeface="Arial" charset="0"/>
              </a:rPr>
              <a:t>من المعتقدات الأساسية المرتبطة بممارسة التصنيع الجيد (</a:t>
            </a:r>
            <a:r>
              <a:rPr lang="en-AU" dirty="0" smtClean="0">
                <a:solidFill>
                  <a:schemeClr val="tx2"/>
                </a:solidFill>
                <a:cs typeface="Arial" charset="0"/>
              </a:rPr>
              <a:t>GMP</a:t>
            </a:r>
            <a:r>
              <a:rPr lang="ar-JO" dirty="0" smtClean="0">
                <a:solidFill>
                  <a:schemeClr val="tx2"/>
                </a:solidFill>
                <a:cs typeface="Arial" charset="0"/>
              </a:rPr>
              <a:t>) أنه لا يمكن فحص وجبة إنتاج ..</a:t>
            </a:r>
          </a:p>
          <a:p>
            <a:pPr algn="r" rtl="1">
              <a:defRPr/>
            </a:pPr>
            <a:r>
              <a:rPr lang="ar-JO" dirty="0" smtClean="0">
                <a:solidFill>
                  <a:schemeClr val="tx2"/>
                </a:solidFill>
                <a:cs typeface="Arial" charset="0"/>
              </a:rPr>
              <a:t>.. وإنما ينبغي إدخال الجودة في كل منتج أثناء مراحل الإنتاج كافة.</a:t>
            </a:r>
            <a:endParaRPr lang="en-AU" dirty="0" smtClean="0">
              <a:solidFill>
                <a:schemeClr val="tx2"/>
              </a:solidFill>
              <a:cs typeface="Arial" charset="0"/>
            </a:endParaRPr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378700" cy="1684338"/>
          </a:xfrm>
          <a:noFill/>
          <a:ln>
            <a:solidFill>
              <a:srgbClr val="00FF00"/>
            </a:solidFill>
          </a:ln>
        </p:spPr>
        <p:txBody>
          <a:bodyPr/>
          <a:lstStyle/>
          <a:p>
            <a:pPr eaLnBrk="1" hangingPunct="1"/>
            <a:r>
              <a:rPr lang="ar-SA" sz="6000" b="1" smtClean="0">
                <a:solidFill>
                  <a:schemeClr val="accent2"/>
                </a:solidFill>
              </a:rPr>
              <a:t>ال</a:t>
            </a:r>
            <a:r>
              <a:rPr lang="ar-JO" sz="6000" b="1" smtClean="0">
                <a:solidFill>
                  <a:schemeClr val="accent2"/>
                </a:solidFill>
              </a:rPr>
              <a:t>جود</a:t>
            </a:r>
            <a:r>
              <a:rPr lang="ar-SA" sz="6000" b="1" smtClean="0">
                <a:solidFill>
                  <a:schemeClr val="accent2"/>
                </a:solidFill>
              </a:rPr>
              <a:t>ة</a:t>
            </a:r>
            <a:r>
              <a:rPr lang="ar-JO" sz="4200" b="1" smtClean="0">
                <a:solidFill>
                  <a:schemeClr val="accent2"/>
                </a:solidFill>
              </a:rPr>
              <a:t/>
            </a:r>
            <a:br>
              <a:rPr lang="ar-JO" sz="4200" b="1" smtClean="0">
                <a:solidFill>
                  <a:schemeClr val="accent2"/>
                </a:solidFill>
              </a:rPr>
            </a:br>
            <a:r>
              <a:rPr lang="ar-JO" sz="2400" b="1" smtClean="0">
                <a:solidFill>
                  <a:schemeClr val="accent2"/>
                </a:solidFill>
              </a:rPr>
              <a:t>تعريفات</a:t>
            </a:r>
            <a:r>
              <a:rPr lang="en-US" sz="4200" b="1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50825" y="2420938"/>
            <a:ext cx="861060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sz="3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ال</a:t>
            </a:r>
            <a:r>
              <a:rPr lang="ar-JO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جودة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r" rtl="1"/>
            <a:r>
              <a:rPr lang="ar-JO" sz="3200" b="1" dirty="0">
                <a:latin typeface="Times New Roman" pitchFamily="18" charset="0"/>
                <a:cs typeface="Times New Roman" pitchFamily="18" charset="0"/>
              </a:rPr>
              <a:t>موائمة المنتج للإستخدام الذي صنع من أجله.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4149725"/>
            <a:ext cx="8839200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</a:t>
            </a:r>
            <a:r>
              <a:rPr lang="ar-JO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جود</a:t>
            </a:r>
            <a:r>
              <a:rPr lang="ar-SA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ة</a:t>
            </a:r>
            <a:r>
              <a:rPr lang="ar-SA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r" rtl="1"/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3200" b="1" dirty="0">
                <a:latin typeface="Times New Roman" pitchFamily="18" charset="0"/>
                <a:cs typeface="Times New Roman" pitchFamily="18" charset="0"/>
              </a:rPr>
              <a:t>مطابقة مواصفات المنتج ( او الخدمة ) للمواصفات المعتمدة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ar-JO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chemeClr val="tx2"/>
                </a:solidFill>
                <a:cs typeface="Arial" charset="0"/>
              </a:rPr>
              <a:t>GMP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يتم تصميم ممارسة التصنيع الجيد (</a:t>
            </a:r>
            <a:r>
              <a:rPr lang="en-AU" b="1" dirty="0" smtClean="0">
                <a:solidFill>
                  <a:schemeClr val="tx2"/>
                </a:solidFill>
                <a:cs typeface="Arial" charset="0"/>
              </a:rPr>
              <a:t>GMP</a:t>
            </a:r>
            <a:r>
              <a:rPr lang="ar-JO" b="1" dirty="0" smtClean="0"/>
              <a:t>) بحيث تقلل المخاطر المحتملة في عمليات إنتاج الأدوية ..</a:t>
            </a:r>
          </a:p>
          <a:p>
            <a:pPr algn="r" rtl="1"/>
            <a:r>
              <a:rPr lang="ar-JO" b="1" dirty="0" smtClean="0"/>
              <a:t>.. هذه المخاطر لا يستطيع الفحص إزالتها..</a:t>
            </a:r>
          </a:p>
          <a:p>
            <a:pPr algn="r" rtl="1"/>
            <a:endParaRPr lang="ar-JO" b="1" dirty="0" smtClean="0"/>
          </a:p>
          <a:p>
            <a:pPr algn="r" rtl="1"/>
            <a:r>
              <a:rPr lang="ar-JO" b="1" dirty="0" smtClean="0"/>
              <a:t>وهذا ما يميز الممارسة الجيدة (</a:t>
            </a:r>
            <a:r>
              <a:rPr lang="en-AU" b="1" dirty="0" smtClean="0">
                <a:solidFill>
                  <a:schemeClr val="tx2"/>
                </a:solidFill>
                <a:cs typeface="Arial" charset="0"/>
              </a:rPr>
              <a:t>GMP</a:t>
            </a:r>
            <a:r>
              <a:rPr lang="ar-JO" b="1" dirty="0" smtClean="0"/>
              <a:t>) وتوكيد الجودة 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QA</a:t>
            </a:r>
            <a:r>
              <a:rPr lang="ar-JO" b="1" dirty="0" smtClean="0"/>
              <a:t>) عن ضبط الجودة 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QC</a:t>
            </a:r>
            <a:r>
              <a:rPr lang="ar-JO" b="1" dirty="0" smtClean="0"/>
              <a:t>).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إدارة الجودة</a:t>
            </a:r>
            <a:br>
              <a:rPr lang="ar-JO" b="1" dirty="0" smtClean="0"/>
            </a:br>
            <a:r>
              <a:rPr lang="en-US" b="1" dirty="0" smtClean="0"/>
              <a:t>Quality Management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العلاقة بين عناصر الجودة : </a:t>
            </a:r>
          </a:p>
          <a:p>
            <a:pPr algn="r" rtl="1"/>
            <a:r>
              <a:rPr lang="ar-JO" b="1" dirty="0" smtClean="0"/>
              <a:t>توكيد الجودة </a:t>
            </a:r>
            <a:r>
              <a:rPr lang="en-US" b="1" dirty="0" smtClean="0"/>
              <a:t>quality assurance </a:t>
            </a:r>
          </a:p>
          <a:p>
            <a:pPr algn="r" rtl="1"/>
            <a:r>
              <a:rPr lang="ar-JO" b="1" dirty="0" smtClean="0"/>
              <a:t>ممارسة التصنيع الجيد </a:t>
            </a:r>
            <a:r>
              <a:rPr lang="en-US" b="1" dirty="0" smtClean="0"/>
              <a:t>GMP</a:t>
            </a:r>
            <a:r>
              <a:rPr lang="ar-JO" b="1" dirty="0" smtClean="0"/>
              <a:t> </a:t>
            </a:r>
          </a:p>
          <a:p>
            <a:pPr algn="r" rtl="1"/>
            <a:r>
              <a:rPr lang="ar-JO" b="1" dirty="0" smtClean="0"/>
              <a:t>ضبط الجودة </a:t>
            </a:r>
            <a:r>
              <a:rPr lang="en-US" b="1" dirty="0" smtClean="0"/>
              <a:t>quality control </a:t>
            </a:r>
            <a:endParaRPr lang="ar-JO" b="1" dirty="0" smtClean="0"/>
          </a:p>
          <a:p>
            <a:pPr algn="r" rtl="1"/>
            <a:r>
              <a:rPr lang="ar-JO" b="1" dirty="0" smtClean="0"/>
              <a:t>هذه العناصر مترابطة</a:t>
            </a:r>
          </a:p>
          <a:p>
            <a:pPr algn="r" rtl="1"/>
            <a:r>
              <a:rPr lang="ar-JO" b="1" dirty="0" smtClean="0"/>
              <a:t>فيما يلي تبيان لأهميتها وعلاقاتها: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77813"/>
            <a:ext cx="7696200" cy="865187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effectLst/>
              </a:rPr>
              <a:t>QA, GMP &amp; QC inter-relationship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14344" name="AutoShape 7"/>
          <p:cNvSpPr>
            <a:spLocks noChangeArrowheads="1"/>
          </p:cNvSpPr>
          <p:nvPr/>
        </p:nvSpPr>
        <p:spPr bwMode="auto">
          <a:xfrm>
            <a:off x="2224088" y="1560513"/>
            <a:ext cx="4876800" cy="4821237"/>
          </a:xfrm>
          <a:custGeom>
            <a:avLst/>
            <a:gdLst>
              <a:gd name="T0" fmla="*/ 2438400 w 21600"/>
              <a:gd name="T1" fmla="*/ 0 h 21600"/>
              <a:gd name="T2" fmla="*/ 714135 w 21600"/>
              <a:gd name="T3" fmla="*/ 705999 h 21600"/>
              <a:gd name="T4" fmla="*/ 0 w 21600"/>
              <a:gd name="T5" fmla="*/ 2410619 h 21600"/>
              <a:gd name="T6" fmla="*/ 714135 w 21600"/>
              <a:gd name="T7" fmla="*/ 4115239 h 21600"/>
              <a:gd name="T8" fmla="*/ 2438400 w 21600"/>
              <a:gd name="T9" fmla="*/ 4821237 h 21600"/>
              <a:gd name="T10" fmla="*/ 4162665 w 21600"/>
              <a:gd name="T11" fmla="*/ 4115239 h 21600"/>
              <a:gd name="T12" fmla="*/ 4876800 w 21600"/>
              <a:gd name="T13" fmla="*/ 2410619 h 21600"/>
              <a:gd name="T14" fmla="*/ 4162665 w 21600"/>
              <a:gd name="T15" fmla="*/ 705999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gradFill rotWithShape="0">
            <a:gsLst>
              <a:gs pos="0">
                <a:srgbClr val="156B13"/>
              </a:gs>
              <a:gs pos="25000">
                <a:srgbClr val="9CB86E"/>
              </a:gs>
              <a:gs pos="50000">
                <a:srgbClr val="DDEBCF"/>
              </a:gs>
              <a:gs pos="75000">
                <a:srgbClr val="9CB86E"/>
              </a:gs>
              <a:gs pos="100000">
                <a:srgbClr val="156B13"/>
              </a:gs>
            </a:gsLst>
            <a:lin ang="5400000" scaled="1"/>
          </a:gra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JO"/>
          </a:p>
        </p:txBody>
      </p:sp>
      <p:sp>
        <p:nvSpPr>
          <p:cNvPr id="14345" name="Oval 8"/>
          <p:cNvSpPr>
            <a:spLocks noChangeArrowheads="1"/>
          </p:cNvSpPr>
          <p:nvPr/>
        </p:nvSpPr>
        <p:spPr bwMode="auto">
          <a:xfrm>
            <a:off x="3735388" y="3190875"/>
            <a:ext cx="1709737" cy="1608138"/>
          </a:xfrm>
          <a:prstGeom prst="ellipse">
            <a:avLst/>
          </a:prstGeom>
          <a:gradFill rotWithShape="0">
            <a:gsLst>
              <a:gs pos="0">
                <a:srgbClr val="5E9EFF"/>
              </a:gs>
              <a:gs pos="20000">
                <a:srgbClr val="85C2FF"/>
              </a:gs>
              <a:gs pos="35001">
                <a:srgbClr val="C4D6EB"/>
              </a:gs>
              <a:gs pos="50000">
                <a:srgbClr val="FFEBFA"/>
              </a:gs>
              <a:gs pos="64999">
                <a:srgbClr val="C4D6EB"/>
              </a:gs>
              <a:gs pos="80000">
                <a:srgbClr val="85C2FF"/>
              </a:gs>
              <a:gs pos="100000">
                <a:srgbClr val="5E9E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ar-JO"/>
          </a:p>
        </p:txBody>
      </p:sp>
      <p:sp>
        <p:nvSpPr>
          <p:cNvPr id="14346" name="AutoShape 9"/>
          <p:cNvSpPr>
            <a:spLocks noChangeArrowheads="1"/>
          </p:cNvSpPr>
          <p:nvPr/>
        </p:nvSpPr>
        <p:spPr bwMode="auto">
          <a:xfrm>
            <a:off x="3159125" y="2513013"/>
            <a:ext cx="2992438" cy="3000375"/>
          </a:xfrm>
          <a:custGeom>
            <a:avLst/>
            <a:gdLst>
              <a:gd name="T0" fmla="*/ 1496219 w 21600"/>
              <a:gd name="T1" fmla="*/ 0 h 21600"/>
              <a:gd name="T2" fmla="*/ 438198 w 21600"/>
              <a:gd name="T3" fmla="*/ 439360 h 21600"/>
              <a:gd name="T4" fmla="*/ 0 w 21600"/>
              <a:gd name="T5" fmla="*/ 1500188 h 21600"/>
              <a:gd name="T6" fmla="*/ 438198 w 21600"/>
              <a:gd name="T7" fmla="*/ 2561015 h 21600"/>
              <a:gd name="T8" fmla="*/ 1496219 w 21600"/>
              <a:gd name="T9" fmla="*/ 3000375 h 21600"/>
              <a:gd name="T10" fmla="*/ 2554240 w 21600"/>
              <a:gd name="T11" fmla="*/ 2561015 h 21600"/>
              <a:gd name="T12" fmla="*/ 2992438 w 21600"/>
              <a:gd name="T13" fmla="*/ 1500188 h 21600"/>
              <a:gd name="T14" fmla="*/ 2554240 w 21600"/>
              <a:gd name="T15" fmla="*/ 43936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gradFill rotWithShape="0">
            <a:gsLst>
              <a:gs pos="0">
                <a:srgbClr val="FFFF00"/>
              </a:gs>
              <a:gs pos="50000">
                <a:srgbClr val="FF3399"/>
              </a:gs>
              <a:gs pos="100000">
                <a:srgbClr val="FFFF00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ar-JO"/>
          </a:p>
        </p:txBody>
      </p:sp>
      <p:sp>
        <p:nvSpPr>
          <p:cNvPr id="14347" name="Text Box 10"/>
          <p:cNvSpPr txBox="1">
            <a:spLocks noChangeArrowheads="1"/>
          </p:cNvSpPr>
          <p:nvPr/>
        </p:nvSpPr>
        <p:spPr bwMode="auto">
          <a:xfrm>
            <a:off x="4267200" y="3810000"/>
            <a:ext cx="68738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1" rIns="91422" bIns="4571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300" b="1" dirty="0">
                <a:solidFill>
                  <a:schemeClr val="accent2"/>
                </a:solidFill>
                <a:latin typeface="Century Gothic" pitchFamily="34" charset="0"/>
              </a:rPr>
              <a:t>QC</a:t>
            </a:r>
          </a:p>
        </p:txBody>
      </p:sp>
      <p:sp>
        <p:nvSpPr>
          <p:cNvPr id="14348" name="Text Box 11"/>
          <p:cNvSpPr txBox="1">
            <a:spLocks noChangeArrowheads="1"/>
          </p:cNvSpPr>
          <p:nvPr/>
        </p:nvSpPr>
        <p:spPr bwMode="auto">
          <a:xfrm>
            <a:off x="4203700" y="2667000"/>
            <a:ext cx="121920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1" rIns="91422" bIns="4571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300" b="1" dirty="0">
                <a:solidFill>
                  <a:srgbClr val="CC6600"/>
                </a:solidFill>
                <a:latin typeface="Century Gothic" pitchFamily="34" charset="0"/>
              </a:rPr>
              <a:t>GMP</a:t>
            </a:r>
          </a:p>
        </p:txBody>
      </p:sp>
      <p:sp>
        <p:nvSpPr>
          <p:cNvPr id="14349" name="Text Box 12"/>
          <p:cNvSpPr txBox="1">
            <a:spLocks noChangeArrowheads="1"/>
          </p:cNvSpPr>
          <p:nvPr/>
        </p:nvSpPr>
        <p:spPr bwMode="auto">
          <a:xfrm>
            <a:off x="4362450" y="1751013"/>
            <a:ext cx="121920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1" rIns="91422" bIns="4571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300" b="1" dirty="0">
                <a:solidFill>
                  <a:srgbClr val="FFFF00"/>
                </a:solidFill>
                <a:latin typeface="Century Gothic" pitchFamily="34" charset="0"/>
              </a:rPr>
              <a:t>QA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941387"/>
          </a:xfrm>
        </p:spPr>
        <p:txBody>
          <a:bodyPr/>
          <a:lstStyle/>
          <a:p>
            <a:pPr eaLnBrk="1" hangingPunct="1"/>
            <a:r>
              <a:rPr lang="en-US" sz="4000" smtClean="0">
                <a:effectLst/>
              </a:rPr>
              <a:t>     </a:t>
            </a:r>
            <a:r>
              <a:rPr lang="en-US" sz="3200" b="1" smtClean="0">
                <a:solidFill>
                  <a:srgbClr val="FF9900"/>
                </a:solidFill>
                <a:effectLst/>
              </a:rPr>
              <a:t>QA, GMP &amp; QC inter-relationship</a:t>
            </a:r>
          </a:p>
        </p:txBody>
      </p:sp>
      <p:sp>
        <p:nvSpPr>
          <p:cNvPr id="15366" name="AutoShape 6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  <a:custGeom>
            <a:avLst/>
            <a:gdLst>
              <a:gd name="T0" fmla="*/ 4114800 w 21600"/>
              <a:gd name="T1" fmla="*/ 0 h 21600"/>
              <a:gd name="T2" fmla="*/ 1205103 w 21600"/>
              <a:gd name="T3" fmla="*/ 736452 h 21600"/>
              <a:gd name="T4" fmla="*/ 0 w 21600"/>
              <a:gd name="T5" fmla="*/ 2514600 h 21600"/>
              <a:gd name="T6" fmla="*/ 1205103 w 21600"/>
              <a:gd name="T7" fmla="*/ 4292748 h 21600"/>
              <a:gd name="T8" fmla="*/ 4114800 w 21600"/>
              <a:gd name="T9" fmla="*/ 5029200 h 21600"/>
              <a:gd name="T10" fmla="*/ 7024497 w 21600"/>
              <a:gd name="T11" fmla="*/ 4292748 h 21600"/>
              <a:gd name="T12" fmla="*/ 8229600 w 21600"/>
              <a:gd name="T13" fmla="*/ 2514600 h 21600"/>
              <a:gd name="T14" fmla="*/ 7024497 w 21600"/>
              <a:gd name="T15" fmla="*/ 736452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800" y="10800"/>
                </a:move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lose/>
              </a:path>
            </a:pathLst>
          </a:custGeom>
          <a:gradFill rotWithShape="0">
            <a:gsLst>
              <a:gs pos="0">
                <a:srgbClr val="156B13"/>
              </a:gs>
              <a:gs pos="25000">
                <a:srgbClr val="9CB86E"/>
              </a:gs>
              <a:gs pos="50000">
                <a:srgbClr val="DDEBCF"/>
              </a:gs>
              <a:gs pos="75000">
                <a:srgbClr val="9CB86E"/>
              </a:gs>
              <a:gs pos="100000">
                <a:srgbClr val="156B13"/>
              </a:gs>
            </a:gsLst>
            <a:lin ang="5400000" scaled="1"/>
          </a:gradFill>
          <a:ln>
            <a:solidFill>
              <a:schemeClr val="bg1"/>
            </a:solidFill>
            <a:round/>
          </a:ln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  <a:effectLst/>
              </a:rPr>
              <a:t>  </a:t>
            </a:r>
            <a:endParaRPr lang="ar-JO" dirty="0" smtClean="0">
              <a:solidFill>
                <a:srgbClr val="0066FF"/>
              </a:solidFill>
              <a:effectLst/>
            </a:endParaRPr>
          </a:p>
          <a:p>
            <a:pPr algn="ctr" rtl="1" eaLnBrk="1" hangingPunct="1">
              <a:buFont typeface="Wingdings" pitchFamily="2" charset="2"/>
              <a:buNone/>
            </a:pPr>
            <a:r>
              <a:rPr lang="ar-JO" sz="3600" b="1" dirty="0" smtClean="0">
                <a:solidFill>
                  <a:srgbClr val="002060"/>
                </a:solidFill>
              </a:rPr>
              <a:t>توكيد الجودة هو مجموع الترتيبات المنظمة التي يتم إتباعها بهدف التأكد من أن المنتجات سوف تكون بالجودة المطلوبة للإستخدام المزمع.</a:t>
            </a:r>
            <a:endParaRPr lang="en-US" sz="3600" b="1" dirty="0" smtClean="0">
              <a:solidFill>
                <a:srgbClr val="002060"/>
              </a:solidFill>
              <a:effectLst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057400" y="2743200"/>
            <a:ext cx="502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5051425" y="18208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4038600" y="15240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1" rIns="91422" bIns="4571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  <a:latin typeface="Century Gothic" pitchFamily="34" charset="0"/>
              </a:rPr>
              <a:t>QA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solidFill>
                  <a:srgbClr val="FF9900"/>
                </a:solidFill>
                <a:effectLst/>
              </a:rPr>
              <a:t>QA, GMP &amp; QC inter-relationship</a:t>
            </a:r>
            <a:r>
              <a:rPr lang="en-US" sz="4000" smtClean="0">
                <a:solidFill>
                  <a:srgbClr val="993300"/>
                </a:solidFill>
                <a:effectLst/>
              </a:rPr>
              <a:t/>
            </a:r>
            <a:br>
              <a:rPr lang="en-US" sz="4000" smtClean="0">
                <a:solidFill>
                  <a:srgbClr val="993300"/>
                </a:solidFill>
                <a:effectLst/>
              </a:rPr>
            </a:br>
            <a:endParaRPr lang="en-US" sz="4000" smtClean="0">
              <a:solidFill>
                <a:srgbClr val="993300"/>
              </a:solidFill>
              <a:effectLst/>
            </a:endParaRPr>
          </a:p>
        </p:txBody>
      </p:sp>
      <p:sp>
        <p:nvSpPr>
          <p:cNvPr id="16390" name="AutoShape 4"/>
          <p:cNvSpPr>
            <a:spLocks noGrp="1" noChangeArrowheads="1"/>
          </p:cNvSpPr>
          <p:nvPr>
            <p:ph type="body" idx="1"/>
          </p:nvPr>
        </p:nvSpPr>
        <p:spPr>
          <a:custGeom>
            <a:avLst/>
            <a:gdLst>
              <a:gd name="T0" fmla="*/ 4114800 w 21600"/>
              <a:gd name="T1" fmla="*/ 0 h 21600"/>
              <a:gd name="T2" fmla="*/ 1205103 w 21600"/>
              <a:gd name="T3" fmla="*/ 663458 h 21600"/>
              <a:gd name="T4" fmla="*/ 0 w 21600"/>
              <a:gd name="T5" fmla="*/ 2265363 h 21600"/>
              <a:gd name="T6" fmla="*/ 1205103 w 21600"/>
              <a:gd name="T7" fmla="*/ 3867268 h 21600"/>
              <a:gd name="T8" fmla="*/ 4114800 w 21600"/>
              <a:gd name="T9" fmla="*/ 4530725 h 21600"/>
              <a:gd name="T10" fmla="*/ 7024497 w 21600"/>
              <a:gd name="T11" fmla="*/ 3867268 h 21600"/>
              <a:gd name="T12" fmla="*/ 8229600 w 21600"/>
              <a:gd name="T13" fmla="*/ 2265363 h 21600"/>
              <a:gd name="T14" fmla="*/ 7024497 w 21600"/>
              <a:gd name="T15" fmla="*/ 663458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800" y="10800"/>
                </a:move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close/>
              </a:path>
            </a:pathLst>
          </a:custGeom>
          <a:gradFill rotWithShape="0">
            <a:gsLst>
              <a:gs pos="0">
                <a:srgbClr val="FFFF00"/>
              </a:gs>
              <a:gs pos="50000">
                <a:srgbClr val="FF3399"/>
              </a:gs>
              <a:gs pos="100000">
                <a:srgbClr val="FFFF00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chemeClr val="accent2"/>
                </a:solidFill>
                <a:effectLst/>
              </a:rPr>
              <a:t>  </a:t>
            </a:r>
            <a:endParaRPr lang="ar-JO" dirty="0" smtClean="0">
              <a:solidFill>
                <a:schemeClr val="accent2"/>
              </a:solidFill>
              <a:effectLst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ar-JO" sz="3600" b="1" dirty="0" smtClean="0">
                <a:solidFill>
                  <a:srgbClr val="002060"/>
                </a:solidFill>
              </a:rPr>
              <a:t>ممارسة التصنيع الجيد هي ذلك الجزء من توكيد الجودة الهادف لضمان أن جميع المنتجات يتم إنتاجها بالجودة المناسبة للإستخدام المزمع.</a:t>
            </a:r>
            <a:endParaRPr lang="en-US" sz="3600" b="1" dirty="0" smtClean="0">
              <a:solidFill>
                <a:srgbClr val="002060"/>
              </a:solidFill>
              <a:effectLst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3810000" y="1752600"/>
            <a:ext cx="152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CC6600"/>
                </a:solidFill>
              </a:rPr>
              <a:t>GMP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865187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FF9900"/>
                </a:solidFill>
                <a:effectLst/>
              </a:rPr>
              <a:t>QA, GMP &amp; QC inter-relationship</a:t>
            </a:r>
          </a:p>
        </p:txBody>
      </p:sp>
      <p:sp>
        <p:nvSpPr>
          <p:cNvPr id="17414" name="Oval 4"/>
          <p:cNvSpPr>
            <a:spLocks noGrp="1" noChangeArrowheads="1"/>
          </p:cNvSpPr>
          <p:nvPr>
            <p:ph type="body" idx="1"/>
          </p:nvPr>
        </p:nvSpPr>
        <p:spPr>
          <a:prstGeom prst="ellipse">
            <a:avLst/>
          </a:prstGeom>
          <a:gradFill rotWithShape="0">
            <a:gsLst>
              <a:gs pos="0">
                <a:srgbClr val="5E9EFF"/>
              </a:gs>
              <a:gs pos="20000">
                <a:srgbClr val="85C2FF"/>
              </a:gs>
              <a:gs pos="35001">
                <a:srgbClr val="C4D6EB"/>
              </a:gs>
              <a:gs pos="50000">
                <a:srgbClr val="FFEBFA"/>
              </a:gs>
              <a:gs pos="64999">
                <a:srgbClr val="C4D6EB"/>
              </a:gs>
              <a:gs pos="80000">
                <a:srgbClr val="85C2FF"/>
              </a:gs>
              <a:gs pos="100000">
                <a:srgbClr val="5E9EFF"/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996633"/>
                </a:solidFill>
                <a:effectLst/>
              </a:rPr>
              <a:t>  </a:t>
            </a:r>
            <a:endParaRPr lang="ar-JO" sz="2800" dirty="0" smtClean="0">
              <a:solidFill>
                <a:srgbClr val="996633"/>
              </a:solidFill>
              <a:effectLst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JO" sz="3600" b="1" dirty="0" smtClean="0">
                <a:solidFill>
                  <a:srgbClr val="002060"/>
                </a:solidFill>
              </a:rPr>
              <a:t>هي ذلك الجزء من ممارسة      التصنيع الجيد المعني بسحب العينات وفحصها  حسب المواصفات وتوثيق المجريات وإعتماد الطلبية ( أو عدم إعتمادها ) مما يدلل أن المنتجات مطابقة للمواصفات.</a:t>
            </a:r>
            <a:endParaRPr lang="en-US" sz="3600" b="1" dirty="0" smtClean="0">
              <a:solidFill>
                <a:srgbClr val="002060"/>
              </a:solidFill>
              <a:effectLst/>
            </a:endParaRP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3962400" y="16764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FF"/>
                </a:solidFill>
              </a:rPr>
              <a:t>QC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Quality Assurance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Quality assurance is a wide-ranging concept that covers all matters that individually or collectively influence the quality of a drug.</a:t>
            </a:r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توكيد الجودة مفهوم عريض يغطي جميع الجوانب التي تؤثر على جودة المنتج بشكل فردي أو مجتمعة.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توكيد الجودة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It is the total of the organized arrangements made with the objective of ensuring that drugs are of the quality required for their intended use. </a:t>
            </a:r>
            <a:endParaRPr lang="ar-JO" b="1" dirty="0" smtClean="0"/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هي محصلة المجهودات المنظمة المبذولة لغاية ضمان أن يتم إنتاج الأدوية بالجودة المطلوبة للإستخدام المصنع من أجله.</a:t>
            </a:r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JO" b="1" dirty="0" smtClean="0"/>
              <a:t>توكيد الجودة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QA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Quality assurance therefore incorporates GMP, along with other factors that are outside the scope of these guidelines. </a:t>
            </a:r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لهذا تشتمل توكيد الجودة (</a:t>
            </a:r>
            <a:r>
              <a:rPr lang="en-US" b="1" dirty="0" smtClean="0">
                <a:solidFill>
                  <a:srgbClr val="FF0000"/>
                </a:solidFill>
              </a:rPr>
              <a:t>QA</a:t>
            </a:r>
            <a:r>
              <a:rPr lang="ar-JO" b="1" dirty="0" smtClean="0">
                <a:solidFill>
                  <a:srgbClr val="FF0000"/>
                </a:solidFill>
              </a:rPr>
              <a:t>) على ممارسة التصنيع الجيد(</a:t>
            </a:r>
            <a:r>
              <a:rPr lang="en-US" b="1" dirty="0" smtClean="0">
                <a:solidFill>
                  <a:srgbClr val="FF0000"/>
                </a:solidFill>
              </a:rPr>
              <a:t>GMP</a:t>
            </a:r>
            <a:r>
              <a:rPr lang="ar-JO" b="1" dirty="0" smtClean="0">
                <a:solidFill>
                  <a:srgbClr val="FF0000"/>
                </a:solidFill>
              </a:rPr>
              <a:t> )  ، إضافة إلى العوامل الأخرى الخارجة عن نطاق إرشادات الممارسة الجيدة (</a:t>
            </a:r>
            <a:r>
              <a:rPr lang="en-US" b="1" dirty="0" smtClean="0">
                <a:solidFill>
                  <a:srgbClr val="FF0000"/>
                </a:solidFill>
              </a:rPr>
              <a:t>GMP</a:t>
            </a:r>
            <a:r>
              <a:rPr lang="ar-JO" b="1" dirty="0" smtClean="0">
                <a:solidFill>
                  <a:srgbClr val="FF0000"/>
                </a:solidFill>
              </a:rPr>
              <a:t> ).</a:t>
            </a:r>
            <a:endParaRPr lang="ar-JO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ما هي هذه العوامل؟..</a:t>
            </a:r>
          </a:p>
          <a:p>
            <a:pPr algn="r" rtl="1"/>
            <a:endParaRPr lang="ar-JO" b="1" dirty="0" smtClean="0"/>
          </a:p>
          <a:p>
            <a:pPr algn="r" rtl="1"/>
            <a:endParaRPr lang="ar-JO" b="1" dirty="0" smtClean="0"/>
          </a:p>
          <a:p>
            <a:pPr algn="r" rtl="1"/>
            <a:endParaRPr lang="ar-JO" b="1" dirty="0" smtClean="0"/>
          </a:p>
          <a:p>
            <a:pPr algn="r" rtl="1"/>
            <a:endParaRPr lang="ar-JO" b="1" dirty="0" smtClean="0"/>
          </a:p>
          <a:p>
            <a:pPr algn="r" rtl="1"/>
            <a:endParaRPr lang="ar-JO" b="1" dirty="0" smtClean="0"/>
          </a:p>
          <a:p>
            <a:pPr algn="r" rtl="1"/>
            <a:r>
              <a:rPr lang="ar-JO" sz="1200" b="1" dirty="0" smtClean="0">
                <a:solidFill>
                  <a:schemeClr val="bg1">
                    <a:lumMod val="75000"/>
                  </a:schemeClr>
                </a:solidFill>
              </a:rPr>
              <a:t>دور التوعية</a:t>
            </a:r>
          </a:p>
          <a:p>
            <a:pPr algn="r" rtl="1"/>
            <a:r>
              <a:rPr lang="ar-JO" sz="1200" b="1" dirty="0" smtClean="0">
                <a:solidFill>
                  <a:schemeClr val="bg1">
                    <a:lumMod val="75000"/>
                  </a:schemeClr>
                </a:solidFill>
              </a:rPr>
              <a:t>دور التحفيز</a:t>
            </a:r>
            <a:endParaRPr lang="ar-JO" sz="12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>
            <a:solidFill>
              <a:srgbClr val="00FF00"/>
            </a:solidFill>
          </a:ln>
        </p:spPr>
        <p:txBody>
          <a:bodyPr/>
          <a:lstStyle/>
          <a:p>
            <a:pPr eaLnBrk="1" hangingPunct="1"/>
            <a:r>
              <a:rPr lang="ar-SA" sz="5400" b="1" smtClean="0">
                <a:solidFill>
                  <a:schemeClr val="accent2"/>
                </a:solidFill>
              </a:rPr>
              <a:t>ال</a:t>
            </a:r>
            <a:r>
              <a:rPr lang="ar-JO" sz="5400" b="1" smtClean="0">
                <a:solidFill>
                  <a:schemeClr val="accent2"/>
                </a:solidFill>
              </a:rPr>
              <a:t>جودة قديماً</a:t>
            </a:r>
            <a:r>
              <a:rPr lang="en-US" sz="4600" b="1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ar-JO" b="1" dirty="0" smtClean="0"/>
              <a:t>لم يكن هناك مواصفات مكتوبة للمنتجات.</a:t>
            </a:r>
          </a:p>
          <a:p>
            <a:pPr algn="r" rtl="1" eaLnBrk="1" hangingPunct="1"/>
            <a:r>
              <a:rPr lang="ar-JO" b="1" dirty="0" smtClean="0"/>
              <a:t>كانت عملية الإنتاج تناط بشخص واحد.</a:t>
            </a:r>
          </a:p>
          <a:p>
            <a:pPr algn="r" rtl="1" eaLnBrk="1" hangingPunct="1"/>
            <a:r>
              <a:rPr lang="ar-JO" b="1" dirty="0" smtClean="0"/>
              <a:t>كان هذا الشخص يضمن جودة المنتج..</a:t>
            </a:r>
          </a:p>
          <a:p>
            <a:pPr algn="r" rtl="1" eaLnBrk="1" hangingPunct="1"/>
            <a:r>
              <a:rPr lang="ar-JO" b="1" dirty="0" smtClean="0"/>
              <a:t>.. وكان مدفوعاً من حرصه على سمعة المهنة .. وسمعة المدينة .. او العائلة..</a:t>
            </a:r>
          </a:p>
          <a:p>
            <a:pPr algn="r" rtl="1" eaLnBrk="1" hangingPunct="1"/>
            <a:r>
              <a:rPr lang="ar-JO" b="1" dirty="0" smtClean="0"/>
              <a:t>كما كان يحاسب من قبل .. شيخ المهنة..  </a:t>
            </a:r>
            <a:endParaRPr lang="en-US" b="1" dirty="0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33400" y="1989138"/>
            <a:ext cx="861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endParaRPr lang="ar-SA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توكيد الجودة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 system of quality assurance appropriate for the fabrication, packaging, </a:t>
            </a:r>
            <a:r>
              <a:rPr lang="en-US" b="1" dirty="0" err="1" smtClean="0"/>
              <a:t>labelling</a:t>
            </a:r>
            <a:r>
              <a:rPr lang="en-US" b="1" dirty="0" smtClean="0"/>
              <a:t>, testing, distribution, importation, and wholesale of drugs should ensure that:</a:t>
            </a:r>
            <a:endParaRPr lang="ar-JO" b="1" dirty="0" smtClean="0"/>
          </a:p>
          <a:p>
            <a:pPr algn="r" rtl="1"/>
            <a:r>
              <a:rPr lang="ar-JO" b="1" dirty="0" smtClean="0"/>
              <a:t>نظام توكيد جودة مناسب للإنتاج والتغليف وإضافة الليبل والفحص والتوزيع والإستيراد والمبيعات ، هذا النظام ينبغي أن يضمن ما يلي: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JO" b="1" dirty="0" smtClean="0"/>
              <a:t>توكيد الجودة وإرشادات الممارسة الجيدة</a:t>
            </a:r>
            <a:br>
              <a:rPr lang="ar-JO" b="1" dirty="0" smtClean="0"/>
            </a:br>
            <a:r>
              <a:rPr lang="en-US" b="1" dirty="0" smtClean="0"/>
              <a:t>GMP QA Guidelines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buAutoNum type="arabicPeriod"/>
            </a:pPr>
            <a:r>
              <a:rPr lang="ar-JO" b="1" dirty="0" smtClean="0"/>
              <a:t>يتم تصميم وتطوير المنتجات الدوائية بحيث يؤخذ بعين الإعتبار متطلبات الممارسة الجيدة (</a:t>
            </a:r>
            <a:r>
              <a:rPr lang="en-US" b="1" dirty="0" smtClean="0"/>
              <a:t>GMP</a:t>
            </a:r>
            <a:r>
              <a:rPr lang="ar-JO" b="1" dirty="0" smtClean="0"/>
              <a:t>).</a:t>
            </a:r>
          </a:p>
          <a:p>
            <a:pPr marL="514350" indent="-514350" algn="r" rtl="1">
              <a:buAutoNum type="arabicPeriod"/>
            </a:pPr>
            <a:r>
              <a:rPr lang="ar-JO" b="1" dirty="0" smtClean="0"/>
              <a:t>مسؤوليات الإداريين محددة بوضوح </a:t>
            </a:r>
            <a:r>
              <a:rPr lang="en-US" b="1" dirty="0" smtClean="0"/>
              <a:t>clearly specified</a:t>
            </a:r>
            <a:r>
              <a:rPr lang="ar-JO" b="1" dirty="0" smtClean="0"/>
              <a:t>.</a:t>
            </a:r>
          </a:p>
          <a:p>
            <a:pPr marL="514350" indent="-514350" algn="r" rtl="1">
              <a:buAutoNum type="arabicPeriod"/>
            </a:pPr>
            <a:r>
              <a:rPr lang="ar-JO" b="1" dirty="0" smtClean="0"/>
              <a:t>النظم والمباني والإجراءات كافية ومؤهلة </a:t>
            </a:r>
            <a:r>
              <a:rPr lang="en-US" b="1" dirty="0" smtClean="0"/>
              <a:t>adequate and qualified</a:t>
            </a:r>
            <a:r>
              <a:rPr lang="ar-JO" b="1" dirty="0" smtClean="0"/>
              <a:t>.</a:t>
            </a:r>
          </a:p>
          <a:p>
            <a:pPr marL="514350" indent="-514350" algn="r" rtl="1">
              <a:buAutoNum type="arabicPeriod"/>
            </a:pPr>
            <a:r>
              <a:rPr lang="ar-JO" b="1" dirty="0" smtClean="0"/>
              <a:t>عمليات الإنتاج والسيطرة محددة بوضوح.</a:t>
            </a:r>
            <a:endParaRPr lang="en-US" b="1" dirty="0" smtClean="0"/>
          </a:p>
          <a:p>
            <a:pPr>
              <a:buNone/>
            </a:pPr>
            <a:endParaRPr lang="ar-JO" dirty="0" smtClean="0"/>
          </a:p>
          <a:p>
            <a:endParaRPr lang="ar-J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توكيد الجودة وإرشادات الممارسة الجيدة</a:t>
            </a:r>
            <a:br>
              <a:rPr lang="ar-JO" b="1" dirty="0" smtClean="0"/>
            </a:br>
            <a:r>
              <a:rPr lang="en-US" b="1" dirty="0" smtClean="0"/>
              <a:t>GMP QA Guidelines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pPr marL="514350" indent="-514350" algn="r" rtl="1">
              <a:buFont typeface="+mj-lt"/>
              <a:buAutoNum type="arabicPeriod" startAt="5"/>
            </a:pPr>
            <a:r>
              <a:rPr lang="ar-JO" b="1" dirty="0" smtClean="0"/>
              <a:t>يتم التحقق من الأساليب التحليلية والعمليات الحرجة </a:t>
            </a:r>
            <a:r>
              <a:rPr lang="en-US" b="1" dirty="0" smtClean="0"/>
              <a:t> Analytical methods and critical processes are validated</a:t>
            </a:r>
            <a:endParaRPr lang="ar-JO" b="1" dirty="0" smtClean="0"/>
          </a:p>
          <a:p>
            <a:pPr marL="514350" indent="-514350" algn="r" rtl="1">
              <a:buFont typeface="+mj-lt"/>
              <a:buAutoNum type="arabicPeriod" startAt="5"/>
            </a:pPr>
            <a:r>
              <a:rPr lang="ar-JO" b="1" dirty="0" smtClean="0"/>
              <a:t>يتم الترتيب من أجل توريد وإستخدام المواد الأولية ومواد التغليف المناسبة ( الصحيحة ).</a:t>
            </a:r>
          </a:p>
          <a:p>
            <a:pPr marL="514350" indent="-514350" algn="r" rtl="1">
              <a:buFont typeface="+mj-lt"/>
              <a:buAutoNum type="arabicPeriod" startAt="5"/>
            </a:pPr>
            <a:r>
              <a:rPr lang="ar-JO" b="1" dirty="0" smtClean="0"/>
              <a:t>يتم تنفيذ جميع عمليات السيطرة (</a:t>
            </a:r>
            <a:r>
              <a:rPr lang="en-US" b="1" dirty="0" smtClean="0"/>
              <a:t>control</a:t>
            </a:r>
            <a:r>
              <a:rPr lang="ar-JO" b="1" dirty="0" smtClean="0"/>
              <a:t> ) الضرورية على المنتجات أثناء التصنيع </a:t>
            </a:r>
            <a:r>
              <a:rPr lang="en-US" b="1" dirty="0" smtClean="0"/>
              <a:t>in-process monitoring </a:t>
            </a:r>
            <a:endParaRPr lang="ar-JO" b="1" dirty="0" smtClean="0"/>
          </a:p>
          <a:p>
            <a:pPr marL="514350" indent="-514350" algn="r" rtl="1">
              <a:buFont typeface="+mj-lt"/>
              <a:buAutoNum type="arabicPeriod" startAt="5"/>
            </a:pPr>
            <a:r>
              <a:rPr lang="ar-JO" b="1" dirty="0" smtClean="0"/>
              <a:t>النشاطات الصناعية التي تتم خارج المصنع </a:t>
            </a:r>
            <a:r>
              <a:rPr lang="en-US" b="1" dirty="0" smtClean="0"/>
              <a:t>Outsourced activities</a:t>
            </a:r>
            <a:r>
              <a:rPr lang="ar-JO" b="1" dirty="0" smtClean="0"/>
              <a:t> تخضع للسيطرة بحيث توائم متطلبات الممارسة الجيدة (</a:t>
            </a:r>
            <a:r>
              <a:rPr lang="en-US" b="1" dirty="0" smtClean="0"/>
              <a:t>GMP</a:t>
            </a:r>
            <a:r>
              <a:rPr lang="ar-JO" b="1" dirty="0" smtClean="0"/>
              <a:t>) .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توكيد الجودة وإرشادات الممارسة الجيدة</a:t>
            </a:r>
            <a:br>
              <a:rPr lang="ar-JO" b="1" dirty="0" smtClean="0"/>
            </a:br>
            <a:r>
              <a:rPr lang="en-US" b="1" dirty="0" smtClean="0"/>
              <a:t>GMP QA Guidelines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 startAt="9"/>
            </a:pPr>
            <a:r>
              <a:rPr lang="en-US" b="1" dirty="0" smtClean="0"/>
              <a:t> </a:t>
            </a:r>
            <a:r>
              <a:rPr lang="ar-JO" b="1" dirty="0" smtClean="0"/>
              <a:t>يتم تنفيذ التصنيع والتغليف وإضافة الليبل والفحص والتوزيع والتصدير والمبيعات وفق تعليمات مثبتة </a:t>
            </a:r>
            <a:r>
              <a:rPr lang="en-US" b="1" dirty="0" smtClean="0"/>
              <a:t>established procedures</a:t>
            </a:r>
            <a:endParaRPr lang="ar-JO" b="1" dirty="0" smtClean="0"/>
          </a:p>
          <a:p>
            <a:pPr marL="514350" indent="-514350" algn="r" rtl="1">
              <a:buFont typeface="+mj-lt"/>
              <a:buAutoNum type="arabicPeriod" startAt="9"/>
            </a:pPr>
            <a:r>
              <a:rPr lang="ar-JO" b="1" dirty="0" smtClean="0"/>
              <a:t>لا يتم بيع أو توريد المنتجات الدوائية إلا بعد أن يتم تمرير الوجبة الإنتاجية ( </a:t>
            </a:r>
            <a:r>
              <a:rPr lang="en-US" b="1" dirty="0" smtClean="0"/>
              <a:t>batch</a:t>
            </a:r>
            <a:r>
              <a:rPr lang="ar-JO" b="1" dirty="0" smtClean="0"/>
              <a:t> ) من قبل ضبط الجودة ( </a:t>
            </a:r>
            <a:r>
              <a:rPr lang="en-US" b="1" dirty="0" smtClean="0"/>
              <a:t>QC</a:t>
            </a:r>
            <a:r>
              <a:rPr lang="ar-JO" b="1" dirty="0" smtClean="0"/>
              <a:t> ) بالإقرار أنها تم إنتاجها وفق الإرشادات المعتمدة.</a:t>
            </a:r>
          </a:p>
          <a:p>
            <a:pPr marL="514350" indent="-514350" algn="r" rtl="1">
              <a:buFont typeface="+mj-lt"/>
              <a:buAutoNum type="arabicPeriod" startAt="9"/>
            </a:pPr>
            <a:r>
              <a:rPr lang="ar-JO" b="1" dirty="0" smtClean="0"/>
              <a:t>توفر ترتيبات مرضية تشير إلى أن المنتجات الدوائية تم تخزينها وتوزيعها ومناولتها بطريقة تحافظ على جودتها.  </a:t>
            </a:r>
            <a:endParaRPr lang="en-US" b="1" dirty="0" smtClean="0"/>
          </a:p>
          <a:p>
            <a:pPr>
              <a:buNone/>
            </a:pPr>
            <a:endParaRPr lang="ar-JO" dirty="0" smtClean="0"/>
          </a:p>
          <a:p>
            <a:endParaRPr lang="ar-JO" dirty="0"/>
          </a:p>
        </p:txBody>
      </p:sp>
      <p:sp>
        <p:nvSpPr>
          <p:cNvPr id="4" name="Rectangle 3"/>
          <p:cNvSpPr/>
          <p:nvPr/>
        </p:nvSpPr>
        <p:spPr>
          <a:xfrm>
            <a:off x="2286000" y="-354213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/>
          </a:p>
          <a:p>
            <a:endParaRPr lang="ar-JO" dirty="0" smtClean="0"/>
          </a:p>
          <a:p>
            <a:endParaRPr lang="ar-J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توكيد الجودة وإرشادات الممارسة الجيدة</a:t>
            </a:r>
            <a:br>
              <a:rPr lang="ar-JO" b="1" dirty="0" smtClean="0"/>
            </a:br>
            <a:r>
              <a:rPr lang="en-US" b="1" dirty="0" smtClean="0"/>
              <a:t>GMP QA Guidelines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pPr marL="742950" indent="-742950" algn="r" rtl="1">
              <a:buFont typeface="+mj-lt"/>
              <a:buAutoNum type="arabicPeriod" startAt="12"/>
            </a:pPr>
            <a:r>
              <a:rPr lang="ar-JO" sz="3600" b="1" dirty="0" smtClean="0"/>
              <a:t>نظام إدارة مخاطر الجودة </a:t>
            </a:r>
            <a:r>
              <a:rPr lang="en-US" b="1" dirty="0" smtClean="0"/>
              <a:t>quality risk management system</a:t>
            </a:r>
            <a:r>
              <a:rPr lang="ar-JO" sz="3600" b="1" dirty="0" smtClean="0"/>
              <a:t> يجب أن يضمن ما يلي:</a:t>
            </a:r>
          </a:p>
          <a:p>
            <a:pPr marL="742950" indent="-742950" algn="r" rtl="1">
              <a:buFont typeface="Wingdings" pitchFamily="2" charset="2"/>
              <a:buChar char="Ø"/>
            </a:pPr>
            <a:r>
              <a:rPr lang="ar-JO" sz="3600" b="1" dirty="0" smtClean="0"/>
              <a:t>تقييم المخاطر الخاصة بالجودة </a:t>
            </a:r>
            <a:r>
              <a:rPr lang="en-US" b="1" dirty="0" smtClean="0"/>
              <a:t>risk to quality</a:t>
            </a:r>
            <a:r>
              <a:rPr lang="ar-JO" sz="3600" b="1" dirty="0" smtClean="0"/>
              <a:t> مبنية على معارف علمية </a:t>
            </a:r>
            <a:r>
              <a:rPr lang="en-US" b="1" dirty="0" smtClean="0"/>
              <a:t>scientific knowledge</a:t>
            </a:r>
            <a:r>
              <a:rPr lang="ar-JO" sz="3600" b="1" dirty="0" smtClean="0"/>
              <a:t> وخبرة بالعمليات </a:t>
            </a:r>
            <a:r>
              <a:rPr lang="en-US" sz="2800" b="1" dirty="0" smtClean="0"/>
              <a:t>process</a:t>
            </a:r>
            <a:r>
              <a:rPr lang="ar-JO" sz="3600" b="1" dirty="0" smtClean="0"/>
              <a:t> وتربط بحماية المريض.</a:t>
            </a:r>
          </a:p>
          <a:p>
            <a:pPr marL="742950" indent="-742950" algn="r" rtl="1">
              <a:buFont typeface="Wingdings" pitchFamily="2" charset="2"/>
              <a:buChar char="Ø"/>
            </a:pPr>
            <a:r>
              <a:rPr lang="ar-JO" sz="3600" b="1" dirty="0" smtClean="0"/>
              <a:t>مستوى الجهد </a:t>
            </a:r>
            <a:r>
              <a:rPr lang="en-US" sz="2800" b="1" dirty="0" smtClean="0"/>
              <a:t>level of effort</a:t>
            </a:r>
            <a:r>
              <a:rPr lang="ar-JO" sz="3600" b="1" dirty="0" smtClean="0"/>
              <a:t> المبذول والأعمال الكتابية </a:t>
            </a:r>
            <a:r>
              <a:rPr lang="en-US" sz="2800" b="1" dirty="0" smtClean="0"/>
              <a:t>formality and documentation</a:t>
            </a:r>
            <a:r>
              <a:rPr lang="ar-JO" sz="3600" b="1" dirty="0" smtClean="0"/>
              <a:t> المرتبطة بإدارة مخاطر الجودة تتناسب مع مستوى المخاطر. </a:t>
            </a:r>
            <a:endParaRPr lang="en-US" sz="3600" b="1" dirty="0" smtClean="0"/>
          </a:p>
          <a:p>
            <a:pPr marL="742950" indent="-742950">
              <a:buFont typeface="+mj-lt"/>
              <a:buAutoNum type="arabicPeriod" startAt="12"/>
            </a:pPr>
            <a:endParaRPr lang="ar-JO" sz="3600" b="1" dirty="0" smtClean="0"/>
          </a:p>
          <a:p>
            <a:endParaRPr lang="ar-JO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توكيد الجودة وإرشادات الممارسة الجيدة</a:t>
            </a:r>
            <a:br>
              <a:rPr lang="ar-JO" b="1" dirty="0" smtClean="0"/>
            </a:br>
            <a:r>
              <a:rPr lang="en-US" b="1" dirty="0" smtClean="0"/>
              <a:t>GMP QA Guidelines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742950" indent="-742950" algn="r" rtl="1">
              <a:buFont typeface="+mj-lt"/>
              <a:buAutoNum type="arabicPeriod" startAt="13"/>
            </a:pPr>
            <a:r>
              <a:rPr lang="ar-JO" sz="4000" b="1" dirty="0" smtClean="0"/>
              <a:t>ينبغي إجراء مراجعة </a:t>
            </a:r>
            <a:r>
              <a:rPr lang="en-US" b="1" dirty="0" smtClean="0"/>
              <a:t>review</a:t>
            </a:r>
            <a:r>
              <a:rPr lang="ar-JO" sz="4000" b="1" dirty="0" smtClean="0"/>
              <a:t> سنوية لجودة جميع المنتجات الدوائية بهدف التحقق من تماسك عملية الإنتاج </a:t>
            </a:r>
            <a:r>
              <a:rPr lang="en-US" b="1" dirty="0" smtClean="0"/>
              <a:t>verifying the consistency of the existing </a:t>
            </a:r>
            <a:r>
              <a:rPr lang="en-US" b="1" dirty="0" err="1" smtClean="0"/>
              <a:t>proces</a:t>
            </a:r>
            <a:r>
              <a:rPr lang="ar-JO" sz="4000" b="1" dirty="0" smtClean="0"/>
              <a:t> وموائمة المواصفات المعمول بها للمدخلات والمنتجات النهائية.  </a:t>
            </a:r>
            <a:endParaRPr lang="en-US" sz="4000" b="1" dirty="0" smtClean="0"/>
          </a:p>
          <a:p>
            <a:pPr marL="742950" indent="-742950" algn="r" rtl="1">
              <a:buFont typeface="+mj-lt"/>
              <a:buAutoNum type="arabicPeriod" startAt="13"/>
            </a:pPr>
            <a:r>
              <a:rPr lang="ar-JO" sz="4000" b="1" dirty="0" smtClean="0"/>
              <a:t>مراجعات الإدارة المنتظمة والفحص الذاتي </a:t>
            </a:r>
            <a:r>
              <a:rPr lang="en-US" sz="4000" b="1" dirty="0" smtClean="0"/>
              <a:t>self-inspection </a:t>
            </a:r>
            <a:r>
              <a:rPr lang="ar-JO" sz="4000" b="1" dirty="0" smtClean="0"/>
              <a:t> تضمن مدى فعالية إدارة نظام الجودة ووقعه على الواقع </a:t>
            </a:r>
            <a:r>
              <a:rPr lang="en-US" sz="4000" b="1" dirty="0" smtClean="0"/>
              <a:t>applicability </a:t>
            </a:r>
            <a:r>
              <a:rPr lang="ar-JO" sz="4000" b="1" dirty="0" smtClean="0"/>
              <a:t>والتحسين المستمر.</a:t>
            </a:r>
          </a:p>
          <a:p>
            <a:pPr marL="514350" indent="-514350">
              <a:buFont typeface="+mj-lt"/>
              <a:buAutoNum type="arabicPeriod" startAt="13"/>
            </a:pPr>
            <a:endParaRPr lang="ar-JO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0070C0"/>
                </a:solidFill>
              </a:rPr>
              <a:t>وقفة نقاشية</a:t>
            </a:r>
            <a:endParaRPr lang="ar-JO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Left-Right Arrow 3"/>
          <p:cNvSpPr/>
          <p:nvPr/>
        </p:nvSpPr>
        <p:spPr>
          <a:xfrm>
            <a:off x="457200" y="1524000"/>
            <a:ext cx="8229600" cy="45720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4400" b="1" dirty="0" smtClean="0"/>
              <a:t>التحسين المستمر</a:t>
            </a:r>
            <a:endParaRPr lang="ar-JO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GMP for Drugs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ممارسة التصنيع الجيد (</a:t>
            </a:r>
            <a:r>
              <a:rPr lang="en-US" b="1" dirty="0" smtClean="0"/>
              <a:t>GMP</a:t>
            </a:r>
            <a:r>
              <a:rPr lang="ar-JO" b="1" dirty="0" smtClean="0"/>
              <a:t> ) جزء من توكيد الجودة وتعمل على ضمان إنتاج الأدوية بطريقة مطابقة لمعايير الجودة المطلوبة من قبل الزبائن والمتسقة مع الإستخدام الذي تم صناعة الدواء من أجله.</a:t>
            </a:r>
            <a:endParaRPr lang="en-US" b="1" dirty="0"/>
          </a:p>
          <a:p>
            <a:pPr>
              <a:buNone/>
            </a:pPr>
            <a:endParaRPr lang="ar-JO" dirty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متطلبات الممارسة الجيدة</a:t>
            </a:r>
            <a:endParaRPr lang="ar-JO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en-US" b="1" dirty="0" smtClean="0"/>
              <a:t> </a:t>
            </a: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عمليات الإنتاج محددة بوضوح وموضوعة تحت السيطرة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controlled</a:t>
            </a: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 بحيث تضمن مطابقتها وإتساقها مع المواصفات المعتمدة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approved specifications</a:t>
            </a: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ينبغي التحقق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validated</a:t>
            </a: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 من الخطوات ( المراحل ) الحرجة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Critical steps </a:t>
            </a: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والتغيرات البارزة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significant changes</a:t>
            </a: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 في عمليات الإنتاج.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endParaRPr lang="ar-JO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متطلبات الممارسة الجيدة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r" rtl="1">
              <a:buFont typeface="+mj-lt"/>
              <a:buAutoNum type="arabicPeriod" startAt="3"/>
            </a:pP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جميع العناصر الأساسية لممارسة التصنيع الجيد (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GMP</a:t>
            </a: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 ):</a:t>
            </a:r>
          </a:p>
          <a:p>
            <a:pPr marL="514350" indent="-514350" algn="r" rtl="1">
              <a:buFont typeface="Courier New" pitchFamily="49" charset="0"/>
              <a:buChar char="o"/>
            </a:pP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عاملون مدربون ومؤهلون</a:t>
            </a:r>
          </a:p>
          <a:p>
            <a:pPr marL="514350" indent="-514350" algn="r" rtl="1">
              <a:buFont typeface="Courier New" pitchFamily="49" charset="0"/>
              <a:buChar char="o"/>
            </a:pP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مباني مناسبة</a:t>
            </a:r>
          </a:p>
          <a:p>
            <a:pPr marL="514350" indent="-514350" algn="r" rtl="1">
              <a:buFont typeface="Courier New" pitchFamily="49" charset="0"/>
              <a:buChar char="o"/>
            </a:pP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معدات مناسبة</a:t>
            </a:r>
          </a:p>
          <a:p>
            <a:pPr marL="514350" indent="-514350" algn="r" rtl="1">
              <a:buFont typeface="Courier New" pitchFamily="49" charset="0"/>
              <a:buChar char="o"/>
            </a:pP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إستخدام المواد الصحيحة ( مدخلات مواد تغليف وليبل )</a:t>
            </a:r>
          </a:p>
          <a:p>
            <a:pPr marL="514350" indent="-514350" algn="r" rtl="1">
              <a:buFont typeface="Courier New" pitchFamily="49" charset="0"/>
              <a:buChar char="o"/>
            </a:pP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نظم وتعليمات معتمدة</a:t>
            </a:r>
          </a:p>
          <a:p>
            <a:pPr marL="514350" indent="-514350" algn="r" rtl="1">
              <a:buFont typeface="Courier New" pitchFamily="49" charset="0"/>
              <a:buChar char="o"/>
            </a:pP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تخزين مناسب</a:t>
            </a:r>
          </a:p>
          <a:p>
            <a:pPr marL="514350" indent="-514350" algn="r" rtl="1">
              <a:buFont typeface="Courier New" pitchFamily="49" charset="0"/>
              <a:buChar char="o"/>
            </a:pP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نقل مناسب 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en-US" b="1" dirty="0" smtClean="0"/>
          </a:p>
          <a:p>
            <a:endParaRPr lang="ar-JO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700" b="1" smtClean="0"/>
              <a:t>الإنتاج والخدمات عبر التاريخ</a:t>
            </a:r>
            <a:endParaRPr lang="en-US" sz="5700" b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ar-JO" sz="3900" b="1" dirty="0" smtClean="0"/>
              <a:t>لقد مارس الإنسان عملية الإنتاج منذ فجر التاريخ..</a:t>
            </a:r>
          </a:p>
          <a:p>
            <a:pPr algn="r" rtl="1" eaLnBrk="1" hangingPunct="1"/>
            <a:r>
              <a:rPr lang="ar-JO" sz="3900" b="1" dirty="0" smtClean="0"/>
              <a:t>كما مارس تقديم خدمات بمقابل منذ زمن بعيد.</a:t>
            </a:r>
          </a:p>
          <a:p>
            <a:pPr algn="r" rtl="1" eaLnBrk="1" hangingPunct="1"/>
            <a:r>
              <a:rPr lang="ar-JO" sz="3900" b="1" dirty="0" smtClean="0"/>
              <a:t>وقد أدرك أهمية الجودة للسلع والخدمات..</a:t>
            </a:r>
          </a:p>
          <a:p>
            <a:pPr algn="r" rtl="1" eaLnBrk="1" hangingPunct="1"/>
            <a:r>
              <a:rPr lang="ar-JO" sz="3900" b="1" dirty="0" smtClean="0"/>
              <a:t>وقد حرص على تحقيق الجودة..</a:t>
            </a:r>
          </a:p>
          <a:p>
            <a:pPr algn="r" rtl="1" eaLnBrk="1" hangingPunct="1"/>
            <a:r>
              <a:rPr lang="ar-JO" sz="3900" b="1" dirty="0" smtClean="0"/>
              <a:t>.. برقابة ذاتية..</a:t>
            </a:r>
            <a:endParaRPr lang="en-US" sz="3900" b="1" dirty="0" smtClean="0"/>
          </a:p>
        </p:txBody>
      </p:sp>
      <p:sp>
        <p:nvSpPr>
          <p:cNvPr id="9220" name="AutoShape 4" descr="?ui=2&amp;ik=41c3078580&amp;view=att&amp;th=11fac1365600a9b5&amp;attid=0"/>
          <p:cNvSpPr>
            <a:spLocks noChangeAspect="1" noChangeArrowheads="1"/>
          </p:cNvSpPr>
          <p:nvPr/>
        </p:nvSpPr>
        <p:spPr bwMode="auto">
          <a:xfrm>
            <a:off x="2220913" y="46038"/>
            <a:ext cx="1571625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AutoShape 5" descr="?ui=2&amp;ik=41c3078580&amp;view=att&amp;th=11fac1365600a9b5&amp;attid=0"/>
          <p:cNvSpPr>
            <a:spLocks noChangeAspect="1" noChangeArrowheads="1"/>
          </p:cNvSpPr>
          <p:nvPr/>
        </p:nvSpPr>
        <p:spPr bwMode="auto">
          <a:xfrm>
            <a:off x="2220913" y="46038"/>
            <a:ext cx="1571625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متطلبات الممارسة الجيدة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 startAt="4"/>
            </a:pP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التعليمات والإجراءات مكتوبة بلغة واضحة وبعيدة عن الغموض.</a:t>
            </a:r>
          </a:p>
          <a:p>
            <a:pPr marL="514350" indent="-514350" algn="r" rtl="1">
              <a:buFont typeface="+mj-lt"/>
              <a:buAutoNum type="arabicPeriod" startAt="4"/>
            </a:pP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مشغلو خطوط الإنتاج مدربون لتنفيذ التعليمات وتوثيقها.</a:t>
            </a:r>
            <a:endParaRPr lang="ar-JO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متطلبات الممارسة الجيدة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 startAt="6"/>
            </a:pP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يتم تعبئة السجلات أثناء الإنتاج مما يؤكد أن الإرشادات تم إنباعها.  كما يتم فحص وتوثيق الإنحرافات.</a:t>
            </a:r>
          </a:p>
          <a:p>
            <a:pPr marL="514350" indent="-514350" algn="r" rtl="1">
              <a:buFont typeface="+mj-lt"/>
              <a:buAutoNum type="arabicPeriod" startAt="6"/>
            </a:pP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السجلات التي تغطي جميع خطوات الإنتاج يمكن أن تشكل تاريخاً لأي وجبة إنتاج بحيث يمكن تتبع أصول إنحرافات الجودة التي قد تظهر عليها. 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ar-JO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متطلبات الممارسة الجيدة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 startAt="8"/>
            </a:pPr>
            <a:r>
              <a:rPr lang="en-US" b="1" dirty="0" smtClean="0"/>
              <a:t> </a:t>
            </a: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تتم إدارة المستودعات وطرق المناولة والنقل بطريقة تقلل من المخاطر على الجودة.</a:t>
            </a:r>
          </a:p>
          <a:p>
            <a:pPr marL="514350" indent="-514350" algn="r" rtl="1">
              <a:buFont typeface="+mj-lt"/>
              <a:buAutoNum type="arabicPeriod" startAt="8"/>
            </a:pP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توفر نظام لمرتجعات المنتجات من السوق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recalling of drugs </a:t>
            </a: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514350" indent="-514350" algn="r" rtl="1">
              <a:buFont typeface="+mj-lt"/>
              <a:buAutoNum type="arabicPeriod" startAt="8"/>
            </a:pPr>
            <a:r>
              <a:rPr lang="ar-JO" b="1" dirty="0" smtClean="0">
                <a:solidFill>
                  <a:schemeClr val="accent1">
                    <a:lumMod val="50000"/>
                  </a:schemeClr>
                </a:solidFill>
              </a:rPr>
              <a:t>وجود آلية لتفحص الشكاوي ولمعرفة أسباب عيوب الجودة لمنع تكرارها. 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 algn="r" rtl="1">
              <a:buFont typeface="+mj-lt"/>
              <a:buAutoNum type="arabicPeriod" startAt="8"/>
            </a:pPr>
            <a:endParaRPr lang="ar-JO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Quality Control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953000"/>
          </a:xfrm>
        </p:spPr>
        <p:txBody>
          <a:bodyPr>
            <a:noAutofit/>
          </a:bodyPr>
          <a:lstStyle/>
          <a:p>
            <a:pPr algn="r" rtl="1">
              <a:buFont typeface="Wingdings" pitchFamily="2" charset="2"/>
              <a:buChar char="§"/>
            </a:pPr>
            <a:r>
              <a:rPr lang="ar-JO" b="1" dirty="0" smtClean="0"/>
              <a:t>ضبط الجودة هو جزء من ممارسة التصنيع الجيد (</a:t>
            </a:r>
            <a:r>
              <a:rPr lang="en-US" b="1" dirty="0" smtClean="0"/>
              <a:t>GMP</a:t>
            </a:r>
            <a:r>
              <a:rPr lang="ar-JO" b="1" dirty="0" smtClean="0"/>
              <a:t> ) </a:t>
            </a:r>
          </a:p>
          <a:p>
            <a:pPr algn="r" rtl="1">
              <a:buFont typeface="Wingdings" pitchFamily="2" charset="2"/>
              <a:buChar char="§"/>
            </a:pPr>
            <a:r>
              <a:rPr lang="ar-JO" b="1" dirty="0" smtClean="0"/>
              <a:t>.. وتعنى بسحب العينات وتطبيق المواصفات والإختبارات والتوثيق وإعتماد وجبات الإنتاج.</a:t>
            </a:r>
          </a:p>
          <a:p>
            <a:pPr algn="r" rtl="1">
              <a:buFont typeface="Wingdings" pitchFamily="2" charset="2"/>
              <a:buChar char="§"/>
            </a:pPr>
            <a:endParaRPr lang="ar-JO" b="1" dirty="0" smtClean="0"/>
          </a:p>
          <a:p>
            <a:pPr algn="r" rtl="1"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/>
              <a:t>ضبط الجودة ( </a:t>
            </a:r>
            <a:r>
              <a:rPr lang="en-US" b="1" dirty="0" smtClean="0"/>
              <a:t>QC</a:t>
            </a:r>
            <a:r>
              <a:rPr lang="ar-JO" b="1" dirty="0" smtClean="0"/>
              <a:t> 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§"/>
            </a:pPr>
            <a:r>
              <a:rPr lang="ar-JO" b="1" dirty="0" smtClean="0"/>
              <a:t>ضبط الجودة ( </a:t>
            </a:r>
            <a:r>
              <a:rPr lang="en-US" b="1" dirty="0" smtClean="0"/>
              <a:t>QC</a:t>
            </a:r>
            <a:r>
              <a:rPr lang="ar-JO" b="1" dirty="0" smtClean="0"/>
              <a:t> ) يضمن أن الفحوصات الضرورية تم إجراءها: 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قبل إطلاق وجبات الإنتاج </a:t>
            </a:r>
            <a:r>
              <a:rPr lang="en-US" b="1" dirty="0" smtClean="0"/>
              <a:t>product release</a:t>
            </a:r>
            <a:r>
              <a:rPr lang="ar-JO" b="1" dirty="0" smtClean="0"/>
              <a:t> إلى السوق ( أو إلى مستودع الصادر ).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قبل الموافقة على إدخال المواد الأولية ومواد التغليف إلى المخزن.</a:t>
            </a:r>
          </a:p>
          <a:p>
            <a:pPr algn="r" rtl="1">
              <a:buFont typeface="Wingdings" pitchFamily="2" charset="2"/>
              <a:buChar char="§"/>
            </a:pPr>
            <a:r>
              <a:rPr lang="ar-JO" b="1" dirty="0" smtClean="0"/>
              <a:t>ضبط الجودة لا يقتصر على المختبرات بل يمتد إلى جميع النشاطات والقرارات التي تؤثر على الجودة.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/>
              <a:t>ضبط الجودة ( </a:t>
            </a:r>
            <a:r>
              <a:rPr lang="en-US" b="1" dirty="0" smtClean="0"/>
              <a:t>QC</a:t>
            </a:r>
            <a:r>
              <a:rPr lang="ar-JO" b="1" dirty="0" smtClean="0"/>
              <a:t> )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المتطلبات الأساسية لضبط الجودة: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بنى تحتية مناسبة – مباني ومعدات ووسائل مناولة ونقل.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طاقم تشغيل مدرب وملتزم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تعليمات معتمدة لفحص المنتجات ومتابعة الإنتاج </a:t>
            </a:r>
            <a:r>
              <a:rPr lang="en-US" b="1" dirty="0" smtClean="0"/>
              <a:t>WIP</a:t>
            </a:r>
            <a:endParaRPr lang="ar-JO" b="1" dirty="0" smtClean="0"/>
          </a:p>
          <a:p>
            <a:pPr algn="r" rtl="1"/>
            <a:endParaRPr lang="ar-JO" b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إرشادات الممارسة الجيدة </a:t>
            </a:r>
            <a:br>
              <a:rPr lang="ar-JO" b="1" dirty="0" smtClean="0"/>
            </a:br>
            <a:r>
              <a:rPr lang="en-US" b="1" dirty="0" smtClean="0"/>
              <a:t>qc guidelines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1.1 Samples of raw materials, packaging materials, and intermediate, bulk, and finished products are taken according to procedures approved by the quality control department;  </a:t>
            </a:r>
            <a:r>
              <a:rPr lang="ar-JO" b="1" dirty="0" smtClean="0">
                <a:solidFill>
                  <a:srgbClr val="7030A0"/>
                </a:solidFill>
              </a:rPr>
              <a:t>عينات المواد الخام ومواد التغليف والمنتجات السائبة والمنتجات النهائية تؤخذ وفقاً للتعليمات بعد الموافقة عليها من قبل قسم ضبط الجودة.</a:t>
            </a: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ar-JO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ar-JO" b="1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إرشادات الممارسة الجيدة </a:t>
            </a:r>
            <a:br>
              <a:rPr lang="ar-JO" b="1" dirty="0" smtClean="0"/>
            </a:br>
            <a:r>
              <a:rPr lang="en-US" b="1" dirty="0" smtClean="0"/>
              <a:t>qc guidelines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1.2 Test methods are validated;</a:t>
            </a:r>
            <a:r>
              <a:rPr lang="ar-JO" b="1" dirty="0" smtClean="0"/>
              <a:t>  </a:t>
            </a:r>
            <a:r>
              <a:rPr lang="ar-JO" b="1" dirty="0" smtClean="0">
                <a:solidFill>
                  <a:srgbClr val="7030A0"/>
                </a:solidFill>
              </a:rPr>
              <a:t>أساليب الفحص يتم التحقق منها.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</a:p>
          <a:p>
            <a:endParaRPr lang="ar-JO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لماذا تعتقد أن أساليب الفحص بحاجة إلى تحقق؟؟..</a:t>
            </a:r>
            <a:endParaRPr lang="ar-JO" b="1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إرشادات الممارسة الجيدة </a:t>
            </a:r>
            <a:br>
              <a:rPr lang="ar-JO" b="1" dirty="0" smtClean="0"/>
            </a:br>
            <a:r>
              <a:rPr lang="en-US" b="1" dirty="0" smtClean="0"/>
              <a:t>qc guidelines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1.3 Records demonstrate that all the required sampling, inspecting, and testing procedures were carried out, and any deviations are recorded and investigated; </a:t>
            </a:r>
            <a:r>
              <a:rPr lang="ar-JO" b="1" dirty="0" smtClean="0"/>
              <a:t> </a:t>
            </a:r>
            <a:r>
              <a:rPr lang="ar-JO" b="1" dirty="0" smtClean="0">
                <a:solidFill>
                  <a:srgbClr val="7030A0"/>
                </a:solidFill>
              </a:rPr>
              <a:t>تظهر السجلات أن جميع تعليمات سحب العينات والفحص والإختبار المطلوبة قد تم تنفيذها وأن أي إنحراف قد تم تسجيله والتحقيق فيه. </a:t>
            </a:r>
            <a:endParaRPr lang="en-US" b="1" dirty="0" smtClean="0">
              <a:solidFill>
                <a:srgbClr val="7030A0"/>
              </a:solidFill>
            </a:endParaRPr>
          </a:p>
          <a:p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JO" sz="5400" b="1" dirty="0" smtClean="0"/>
              <a:t>معطيات الثورة الصناعية</a:t>
            </a:r>
            <a:br>
              <a:rPr lang="ar-JO" sz="5400" b="1" dirty="0" smtClean="0"/>
            </a:br>
            <a:r>
              <a:rPr lang="ar-JO" sz="2800" b="1" dirty="0" smtClean="0">
                <a:solidFill>
                  <a:schemeClr val="hlink"/>
                </a:solidFill>
              </a:rPr>
              <a:t>بدأت في بريطانيا في القرن 18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ar-JO" b="1" dirty="0" smtClean="0"/>
              <a:t>تطوير مصادر جديدة من الطاقة[هوائية–مائية–بخارية ] وتزايد الإعتماد على الفحم الحجري.</a:t>
            </a:r>
          </a:p>
          <a:p>
            <a:pPr algn="r" rtl="1" eaLnBrk="1" hangingPunct="1"/>
            <a:r>
              <a:rPr lang="ar-JO" b="1" dirty="0" smtClean="0"/>
              <a:t>تحسين طرق ووسائل المواصلات البري والبحري والنهري.</a:t>
            </a:r>
          </a:p>
          <a:p>
            <a:pPr algn="r" rtl="1" eaLnBrk="1" hangingPunct="1"/>
            <a:r>
              <a:rPr lang="ar-JO" b="1" dirty="0" smtClean="0"/>
              <a:t>وضع البحث العلمي في خدمة الصناعة</a:t>
            </a:r>
          </a:p>
          <a:p>
            <a:pPr algn="r" rtl="1" eaLnBrk="1" hangingPunct="1"/>
            <a:r>
              <a:rPr lang="ar-JO" b="1" dirty="0" smtClean="0"/>
              <a:t>ظهور إدارة الإنتاج 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إرشادات الممارسة الجيدة </a:t>
            </a:r>
            <a:br>
              <a:rPr lang="ar-JO" b="1" dirty="0" smtClean="0"/>
            </a:br>
            <a:r>
              <a:rPr lang="en-US" b="1" dirty="0" smtClean="0"/>
              <a:t>qc guidelines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1.4 Records are made of the results of the inspection and testing of materials and finished products against specifications; </a:t>
            </a:r>
            <a:r>
              <a:rPr lang="ar-JO" b="1" dirty="0" smtClean="0">
                <a:solidFill>
                  <a:srgbClr val="7030A0"/>
                </a:solidFill>
              </a:rPr>
              <a:t>تم تعبئة السجلات بنتائج الفحوصات والإختبارات الخاصة بالمدخلات والمنتجات حسب المواصفات.</a:t>
            </a:r>
            <a:endParaRPr lang="en-US" b="1" dirty="0" smtClean="0">
              <a:solidFill>
                <a:srgbClr val="7030A0"/>
              </a:solidFill>
            </a:endParaRPr>
          </a:p>
          <a:p>
            <a:endParaRPr lang="ar-JO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إرشادات الممارسة الجيدة </a:t>
            </a:r>
            <a:br>
              <a:rPr lang="ar-JO" b="1" dirty="0" smtClean="0"/>
            </a:br>
            <a:r>
              <a:rPr lang="en-US" b="1" dirty="0" smtClean="0"/>
              <a:t>qc guidelines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1.5 The procedures for product release include a review and evaluation of relevant production documentation and an assessment of deviations from specified procedures; </a:t>
            </a:r>
            <a:r>
              <a:rPr lang="ar-JO" b="1" dirty="0" smtClean="0"/>
              <a:t> </a:t>
            </a:r>
            <a:r>
              <a:rPr lang="ar-JO" b="1" dirty="0" smtClean="0">
                <a:solidFill>
                  <a:srgbClr val="7030A0"/>
                </a:solidFill>
              </a:rPr>
              <a:t>تعليمات إطلاق ( تمرير ) المنتجات تتضمن مراجعة وتقييم وثائق الإنتاج ذات العلاقة وتقييم أي إنحراف عن التعليمات الموضوعة.</a:t>
            </a:r>
            <a:endParaRPr lang="en-US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إرشادات الممارسة الجيدة </a:t>
            </a:r>
            <a:br>
              <a:rPr lang="ar-JO" b="1" dirty="0" smtClean="0"/>
            </a:br>
            <a:r>
              <a:rPr lang="en-US" b="1" dirty="0" smtClean="0"/>
              <a:t>qc guidelines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1.6 No drug is released for sale or supply prior to approval by the quality control department; </a:t>
            </a:r>
            <a:r>
              <a:rPr lang="ar-JO" b="1" dirty="0" smtClean="0"/>
              <a:t> </a:t>
            </a:r>
            <a:r>
              <a:rPr lang="ar-JO" b="1" dirty="0" smtClean="0">
                <a:solidFill>
                  <a:srgbClr val="7030A0"/>
                </a:solidFill>
              </a:rPr>
              <a:t>لا يتم تمرير أي منتج دوائي للبيع أو التوريد قبل أن يتم إعتماده من قبل قسم ضبط الجودة.</a:t>
            </a:r>
            <a:endParaRPr lang="en-US" b="1" dirty="0" smtClean="0">
              <a:solidFill>
                <a:srgbClr val="7030A0"/>
              </a:solidFill>
            </a:endParaRPr>
          </a:p>
          <a:p>
            <a:endParaRPr lang="ar-JO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أهمية إستقلالية قسم الجودة.</a:t>
            </a:r>
            <a:endParaRPr lang="ar-JO" b="1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إرشادات الممارسة الجيدة </a:t>
            </a:r>
            <a:br>
              <a:rPr lang="ar-JO" b="1" dirty="0" smtClean="0"/>
            </a:br>
            <a:r>
              <a:rPr lang="en-US" b="1" dirty="0" smtClean="0"/>
              <a:t>qc guidelines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1.7 Sufficient samples of raw material and finished product are retained to permit future examination if necessary.</a:t>
            </a:r>
            <a:r>
              <a:rPr lang="ar-JO" b="1" dirty="0" smtClean="0">
                <a:solidFill>
                  <a:srgbClr val="7030A0"/>
                </a:solidFill>
              </a:rPr>
              <a:t>ضرورة الإحتفاظ بمقدار كافي من عينات الإنتاج والمواد الأولية للرجوع إليها مستقبلاً.  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POKA YOKE</a:t>
            </a:r>
          </a:p>
          <a:p>
            <a:r>
              <a:rPr lang="en-US" b="1" dirty="0" smtClean="0"/>
              <a:t>FTR</a:t>
            </a:r>
          </a:p>
          <a:p>
            <a:r>
              <a:rPr lang="en-US" b="1" dirty="0" smtClean="0"/>
              <a:t>ZERO DEFECT</a:t>
            </a:r>
            <a:endParaRPr lang="ar-JO" b="1" dirty="0" smtClean="0"/>
          </a:p>
          <a:p>
            <a:r>
              <a:rPr lang="en-US" b="1" dirty="0" smtClean="0"/>
              <a:t>rework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بوكا يوكي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نظام ياباني يهدف إلى منع حدوث أخطاء ( عيوب ) الجودة.</a:t>
            </a:r>
          </a:p>
          <a:p>
            <a:pPr algn="r" rtl="1"/>
            <a:r>
              <a:rPr lang="ar-JO" b="1" dirty="0" smtClean="0"/>
              <a:t>من خلال تفهم أسباب حدوث هذه العيوب ..</a:t>
            </a:r>
          </a:p>
          <a:p>
            <a:pPr algn="r" rtl="1"/>
            <a:r>
              <a:rPr lang="ar-JO" b="1" dirty="0" smtClean="0"/>
              <a:t>.. ووضع حلول مسبقة لها.</a:t>
            </a:r>
            <a:endParaRPr lang="ar-JO" b="1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بوكا يوكي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90000"/>
              </a:lnSpc>
            </a:pPr>
            <a:r>
              <a:rPr lang="ar-JO" b="1" dirty="0" smtClean="0"/>
              <a:t>القضاء على أسباب الأخطاء في المنبع.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إكتشاف الخطأ أثناء حدوثه.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أو .. إكتشاف الخطأ بعد حدوثه مباشرةً .. وقبل وصول المنتج إلى المرحلة التالية.</a:t>
            </a:r>
            <a:endParaRPr lang="en-US" b="1" dirty="0" smtClean="0"/>
          </a:p>
          <a:p>
            <a:pPr algn="r" rtl="1">
              <a:lnSpc>
                <a:spcPct val="90000"/>
              </a:lnSpc>
            </a:pPr>
            <a:endParaRPr lang="en-US" b="1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بوكا يوكي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هنالك مدخلين للتعامل مع الأخطاء: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الأخطاء حتمية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الأخطاء يمكن إيقاف حدوثها.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بوكا يوكي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البشر يرتكبون أخطاء على الدوام</a:t>
            </a:r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بينما نتقبل الأخطاء كأمر طبيعي .. فإننا نوجه اللوم إلى مرتكبيها</a:t>
            </a:r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وهذا يجعلنا لا نتنبه إلى الأخطاء وهي تحدث أثناء الإنتاج</a:t>
            </a:r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يمكن أن تكتشف أثناء الفحص النهائي..</a:t>
            </a:r>
          </a:p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..أو أسوأ... من قبل الزبائن.</a:t>
            </a:r>
            <a:endParaRPr lang="ar-JO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JO" sz="5400" b="1" smtClean="0"/>
              <a:t>معطيات الثورة الصناعية</a:t>
            </a:r>
            <a:br>
              <a:rPr lang="ar-JO" sz="5400" b="1" smtClean="0"/>
            </a:br>
            <a:endParaRPr lang="en-US" sz="5400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ظهور أنماط جديدة من الإنتاج وتغير في علاقات الإنتاج:</a:t>
            </a:r>
          </a:p>
          <a:p>
            <a:pPr algn="r" rtl="1" eaLnBrk="1" hangingPunct="1">
              <a:buFontTx/>
              <a:buBlip>
                <a:blip r:embed="rId4"/>
              </a:buBlip>
            </a:pPr>
            <a:r>
              <a:rPr lang="ar-JO" b="1" dirty="0" smtClean="0"/>
              <a:t> الإنتاج بالجملة.</a:t>
            </a:r>
          </a:p>
          <a:p>
            <a:pPr algn="r" rtl="1" eaLnBrk="1" hangingPunct="1">
              <a:buFontTx/>
              <a:buBlip>
                <a:blip r:embed="rId4"/>
              </a:buBlip>
            </a:pPr>
            <a:r>
              <a:rPr lang="ar-JO" b="1" dirty="0" smtClean="0"/>
              <a:t>تقسيم عمل.</a:t>
            </a:r>
          </a:p>
          <a:p>
            <a:pPr algn="r" rtl="1" eaLnBrk="1" hangingPunct="1">
              <a:buFontTx/>
              <a:buBlip>
                <a:blip r:embed="rId4"/>
              </a:buBlip>
            </a:pPr>
            <a:r>
              <a:rPr lang="ar-JO" b="1" dirty="0" smtClean="0"/>
              <a:t>مكننة.</a:t>
            </a:r>
          </a:p>
          <a:p>
            <a:pPr algn="r" rtl="1" eaLnBrk="1" hangingPunct="1">
              <a:buFontTx/>
              <a:buBlip>
                <a:blip r:embed="rId4"/>
              </a:buBlip>
            </a:pPr>
            <a:r>
              <a:rPr lang="ar-JO" b="1" dirty="0" smtClean="0"/>
              <a:t>ظهور مؤسسات صناعية كبيرة.</a:t>
            </a:r>
          </a:p>
          <a:p>
            <a:pPr algn="r" rtl="1" eaLnBrk="1" hangingPunct="1">
              <a:buFontTx/>
              <a:buBlip>
                <a:blip r:embed="rId4"/>
              </a:buBlip>
            </a:pPr>
            <a:r>
              <a:rPr lang="ar-JO" b="1" dirty="0" smtClean="0"/>
              <a:t>تخفيض الكلف ( إنتاج بضاعة بسعر أقل ).</a:t>
            </a:r>
          </a:p>
          <a:p>
            <a:pPr algn="r" rtl="1" eaLnBrk="1" hangingPunct="1">
              <a:buFontTx/>
              <a:buBlip>
                <a:blip r:embed="rId4"/>
              </a:buBlip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600" b="1" dirty="0" smtClean="0">
                <a:solidFill>
                  <a:schemeClr val="accent6">
                    <a:lumMod val="75000"/>
                  </a:schemeClr>
                </a:solidFill>
              </a:rPr>
              <a:t>ما هي قاعدة ...   100:10:1</a:t>
            </a:r>
            <a:endParaRPr lang="ar-JO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بوكا يوكي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أي خطأ من صنع الإنسان يمكن التقليل من إحتمالية حدوثه .. أو .. منع حدوثه</a:t>
            </a:r>
          </a:p>
          <a:p>
            <a:pPr algn="r" rtl="1"/>
            <a:r>
              <a:rPr lang="ar-JO" b="1" dirty="0" smtClean="0"/>
              <a:t>يرتكب الناس عدد أقل من الأخطاء إذا ما تم تسليحهم بالتدريب وبنظم إنتاج مبنية على فكرة أن الأخطاء يمكن إيقافها.</a:t>
            </a:r>
          </a:p>
          <a:p>
            <a:pPr algn="r" rtl="1"/>
            <a:endParaRPr lang="ar-JO" b="1" dirty="0" smtClean="0"/>
          </a:p>
          <a:p>
            <a:pPr algn="r" rtl="1"/>
            <a:r>
              <a:rPr lang="ar-JO" b="1" dirty="0" smtClean="0">
                <a:solidFill>
                  <a:schemeClr val="bg1">
                    <a:lumMod val="50000"/>
                  </a:schemeClr>
                </a:solidFill>
              </a:rPr>
              <a:t>ممارسة التصنيع الجيد وسيلة منع حدوث أخطاء فعالة إذا ما تم تطبيقها بعناية.</a:t>
            </a:r>
            <a:endParaRPr lang="en-US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منتج صحيح من المحاولة الأولى</a:t>
            </a:r>
            <a:endParaRPr lang="en-US" sz="5400" b="1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r" rtl="1" eaLnBrk="1" hangingPunct="1">
              <a:lnSpc>
                <a:spcPct val="80000"/>
              </a:lnSpc>
            </a:pPr>
            <a:r>
              <a:rPr lang="en-US" sz="2800" b="1" dirty="0" smtClean="0"/>
              <a:t>First Time Right</a:t>
            </a:r>
            <a:r>
              <a:rPr lang="ar-JO" b="1" dirty="0" smtClean="0"/>
              <a:t>.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ar-JO" b="1" dirty="0" smtClean="0"/>
              <a:t>وهو التوجه الهادف إلى الإعتياد على الحصول على منتجات سليمة من المحاولة الأولى.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ar-JO" b="1" dirty="0" smtClean="0"/>
              <a:t>.. أي بدون إعادة عمل .. تصليح ..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ar-JO" b="1" dirty="0" smtClean="0"/>
              <a:t>وهذا يوفر مصاريف هائلة..ووقت وجهد..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ar-JO" b="1" dirty="0" smtClean="0"/>
              <a:t>ويقلل من المنتجات غير القابلة للتسويق.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ar-JO" b="1" dirty="0" smtClean="0"/>
              <a:t>يصف البعض وضع الصناعة على أنها تتكون من مصنعين الأول ينتج منتجات بعض منها يحتاج تصليح .. يقوم المصنع الثاني بتصليحها..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ar-JO" b="1" dirty="0" smtClean="0"/>
              <a:t>العمل الصحيح من المرة الأولى يجب أن يُربى عليها المصنع .. فتصبح عادة متأصلة .. </a:t>
            </a:r>
            <a:endParaRPr lang="en-US" b="1" dirty="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700" b="1" smtClean="0"/>
              <a:t>العمل بدون أخطاء</a:t>
            </a:r>
            <a:r>
              <a:rPr lang="ar-JO" smtClean="0"/>
              <a:t>  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en-US" b="1" dirty="0" smtClean="0"/>
              <a:t>Zero Defect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 smtClean="0"/>
              <a:t>وهو مفهوم وضعه الباحث الأميريكي فيليب كروسبي.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 smtClean="0"/>
              <a:t>ويهدف إلى الحصول على نتجات خالية من العيوب ..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 smtClean="0"/>
              <a:t>.. من المحاولة الأولى..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 smtClean="0"/>
              <a:t>بالتوصل إلى مستوى جودة يقترب عدد الأخطاء فيه من الصفر!.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 smtClean="0"/>
              <a:t>ويتحقق ذلك بالتدريب والتوعية والتحفيز وتبني نظم مناسبة.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 smtClean="0"/>
              <a:t>ويساعد على كسب رضى الزبائن وخفض الكلف..</a:t>
            </a:r>
          </a:p>
          <a:p>
            <a:pPr algn="r" rtl="1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ar-JO" b="1" dirty="0" smtClean="0"/>
              <a:t>وقد ينجم عن التشديد بتطبيق المفهوم بحرفيته سلبيات منها فقدان العاملين ثقتهم بقدراتهم وتدني معنوياتهم. </a:t>
            </a:r>
            <a:endParaRPr lang="en-US" b="1" dirty="0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rgbClr val="0070C0"/>
                </a:solidFill>
              </a:rPr>
              <a:t>خلاصة</a:t>
            </a:r>
            <a:endParaRPr lang="ar-JO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Oval 3"/>
          <p:cNvSpPr/>
          <p:nvPr/>
        </p:nvSpPr>
        <p:spPr>
          <a:xfrm>
            <a:off x="381000" y="1447800"/>
            <a:ext cx="8305800" cy="464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JO" sz="3200" b="1" dirty="0" smtClean="0">
                <a:solidFill>
                  <a:srgbClr val="FFFF00"/>
                </a:solidFill>
              </a:rPr>
              <a:t>ماذا علق في ذهني؟</a:t>
            </a:r>
          </a:p>
          <a:p>
            <a:pPr algn="r" rtl="1"/>
            <a:r>
              <a:rPr lang="ar-JO" sz="3200" b="1" dirty="0" smtClean="0">
                <a:solidFill>
                  <a:srgbClr val="FFFF00"/>
                </a:solidFill>
              </a:rPr>
              <a:t>هل من جديد؟</a:t>
            </a:r>
          </a:p>
          <a:p>
            <a:pPr algn="r" rtl="1"/>
            <a:r>
              <a:rPr lang="ar-JO" sz="3200" b="1" dirty="0" smtClean="0">
                <a:solidFill>
                  <a:srgbClr val="FFFF00"/>
                </a:solidFill>
              </a:rPr>
              <a:t>مفهوم الجودة</a:t>
            </a:r>
          </a:p>
          <a:p>
            <a:pPr algn="r" rtl="1"/>
            <a:r>
              <a:rPr lang="ar-JO" sz="3200" b="1" dirty="0" smtClean="0">
                <a:solidFill>
                  <a:srgbClr val="FFFF00"/>
                </a:solidFill>
              </a:rPr>
              <a:t>العلاقة بين توكيد الجودة والممارسة الجيدة وضبط الجودة.</a:t>
            </a:r>
          </a:p>
          <a:p>
            <a:pPr algn="r" rtl="1"/>
            <a:r>
              <a:rPr lang="ar-JO" sz="3200" b="1" dirty="0" smtClean="0">
                <a:solidFill>
                  <a:srgbClr val="FFFF00"/>
                </a:solidFill>
              </a:rPr>
              <a:t>متطلبات ممارسة التصنيع الجيد ( </a:t>
            </a:r>
            <a:r>
              <a:rPr lang="en-US" sz="3200" b="1" dirty="0" smtClean="0">
                <a:solidFill>
                  <a:srgbClr val="FFFF00"/>
                </a:solidFill>
              </a:rPr>
              <a:t>GMP</a:t>
            </a:r>
            <a:r>
              <a:rPr lang="ar-JO" sz="3200" b="1" dirty="0" smtClean="0">
                <a:solidFill>
                  <a:srgbClr val="FFFF00"/>
                </a:solidFill>
              </a:rPr>
              <a:t> )</a:t>
            </a:r>
            <a:endParaRPr lang="ar-JO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endParaRPr lang="en-US" sz="6000" b="1" dirty="0" smtClean="0"/>
          </a:p>
          <a:p>
            <a:pPr algn="r" rtl="1">
              <a:buNone/>
            </a:pPr>
            <a:r>
              <a:rPr lang="en-US" sz="6000" b="1" dirty="0" smtClean="0"/>
              <a:t>   </a:t>
            </a:r>
            <a:r>
              <a:rPr lang="ar-JO" sz="6000" b="1" dirty="0" smtClean="0"/>
              <a:t>             </a:t>
            </a:r>
            <a:r>
              <a:rPr lang="en-US" sz="6000" b="1" dirty="0" smtClean="0"/>
              <a:t> </a:t>
            </a:r>
            <a:r>
              <a:rPr lang="ar-JO" sz="6000" b="1" dirty="0" smtClean="0"/>
              <a:t>شكراً</a:t>
            </a:r>
            <a:endParaRPr lang="ar-JO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الثورة الصناعية</a:t>
            </a:r>
            <a:r>
              <a:rPr lang="ar-JO" smtClean="0"/>
              <a:t> </a:t>
            </a:r>
            <a:r>
              <a:rPr lang="ar-JO" sz="2800" smtClean="0"/>
              <a:t>يتبع</a:t>
            </a:r>
            <a:endParaRPr lang="en-US" sz="28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تحسن الإنتاج الزراعي.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تزايد حجم الإنتاج الصناعي والزراعي.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تحولات إجتماعية وإقتصادية كبيرة.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تزايد ضرورة البحث عن أسواق جديدة..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تزايد ضرورة معيرة للمنتجات والعمليات.</a:t>
            </a:r>
          </a:p>
          <a:p>
            <a:pPr algn="r" rtl="1" eaLnBrk="1" hangingPunct="1">
              <a:buFontTx/>
              <a:buBlip>
                <a:blip r:embed="rId3"/>
              </a:buBlip>
            </a:pPr>
            <a:r>
              <a:rPr lang="ar-JO" b="1" dirty="0" smtClean="0"/>
              <a:t>ظهور علم إدارة إنتاج حديث. </a:t>
            </a:r>
            <a:endParaRPr lang="en-US" b="1" dirty="0" smtClean="0"/>
          </a:p>
          <a:p>
            <a:pPr algn="r" rtl="1" eaLnBrk="1" hangingPunct="1">
              <a:buFontTx/>
              <a:buBlip>
                <a:blip r:embed="rId3"/>
              </a:buBlip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تقسيم العمل</a:t>
            </a:r>
            <a:endParaRPr lang="en-US" sz="5400" b="1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b="1" dirty="0" smtClean="0">
                <a:solidFill>
                  <a:srgbClr val="FF0000"/>
                </a:solidFill>
              </a:rPr>
              <a:t>فصل الفحص عن الإنتاج--</a:t>
            </a:r>
          </a:p>
          <a:p>
            <a:pPr marL="609600" indent="-609600"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b="1" dirty="0" smtClean="0">
                <a:solidFill>
                  <a:srgbClr val="FF0000"/>
                </a:solidFill>
              </a:rPr>
              <a:t>فرضت الأوضاع الجديدة أن يقوم شخصِ بفحص إنتاج شخص آخر.</a:t>
            </a:r>
          </a:p>
          <a:p>
            <a:pPr marL="609600" indent="-609600"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b="1" dirty="0" smtClean="0">
                <a:solidFill>
                  <a:srgbClr val="FF0000"/>
                </a:solidFill>
              </a:rPr>
              <a:t>وهذا يتطلب الإتفاق على مواصفات يقوم الصانع بإتباعها أثناء الإنتاج .. كما يقوم الفاحص بالفحص على أساسها..</a:t>
            </a:r>
          </a:p>
          <a:p>
            <a:pPr marL="609600" indent="-609600"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b="1" dirty="0" smtClean="0">
                <a:solidFill>
                  <a:srgbClr val="FF0000"/>
                </a:solidFill>
              </a:rPr>
              <a:t>وهذا تقسيم عمل آخر: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JO" b="1" dirty="0" smtClean="0">
                <a:solidFill>
                  <a:srgbClr val="FF0000"/>
                </a:solidFill>
              </a:rPr>
              <a:t>مصمم يضع المواصفات.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JO" b="1" dirty="0" smtClean="0">
                <a:solidFill>
                  <a:srgbClr val="FF0000"/>
                </a:solidFill>
              </a:rPr>
              <a:t>تقني يقوم بالإنتاج.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JO" b="1" dirty="0" smtClean="0">
                <a:solidFill>
                  <a:srgbClr val="FF0000"/>
                </a:solidFill>
              </a:rPr>
              <a:t>فاحص يـتأكد من أن الإنتاج قد تم حسب المواصفات.</a:t>
            </a:r>
          </a:p>
          <a:p>
            <a:pPr marL="609600" indent="-609600" algn="r" rtl="1" eaLnBrk="1" hangingPunct="1">
              <a:lnSpc>
                <a:spcPct val="80000"/>
              </a:lnSpc>
              <a:buFontTx/>
              <a:buBlip>
                <a:blip r:embed="rId3"/>
              </a:buBlip>
            </a:pPr>
            <a:r>
              <a:rPr lang="ar-JO" b="1" dirty="0" smtClean="0">
                <a:solidFill>
                  <a:srgbClr val="FF0000"/>
                </a:solidFill>
              </a:rPr>
              <a:t>في السابق كان شخص واحد يجمع هذه الأعمال الثلاث.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JO" sz="5400" b="1" smtClean="0"/>
              <a:t>معيرة المنتجات</a:t>
            </a:r>
            <a:br>
              <a:rPr lang="ar-JO" sz="5400" b="1" smtClean="0"/>
            </a:br>
            <a:r>
              <a:rPr lang="en-US" sz="4000" smtClean="0"/>
              <a:t>Product Standardization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530725"/>
          </a:xfrm>
        </p:spPr>
        <p:txBody>
          <a:bodyPr>
            <a:normAutofit lnSpcReduction="10000"/>
          </a:bodyPr>
          <a:lstStyle/>
          <a:p>
            <a:pPr marL="609600" indent="-609600" algn="r" rtl="1" eaLnBrk="1" hangingPunct="1">
              <a:lnSpc>
                <a:spcPct val="80000"/>
              </a:lnSpc>
            </a:pPr>
            <a:r>
              <a:rPr lang="en-US" sz="2800" b="1" dirty="0" smtClean="0"/>
              <a:t>Standardization</a:t>
            </a:r>
            <a:r>
              <a:rPr lang="ar-JO" sz="2800" dirty="0" smtClean="0"/>
              <a:t> </a:t>
            </a:r>
            <a:r>
              <a:rPr lang="ar-JO" b="1" dirty="0" smtClean="0"/>
              <a:t>معيرة وتقييس المنتجات وهي تطوير وإعتماد مواصفات فنية لغاية إتباعها أثناء العملية الإنتاجية للحصول على منتجات متجانسة ومتشابهة بالجملة، من خلال: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وضع مواصفات للمنتجات..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يعمل وفقها – تقنيو الإنتاج في جميع المراحل – فاحصي الجودة – العاملين في الحصول على مدخلات الإنتاج..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.. تشكل المواصفات إتفاق بين المنتج والزبون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وضع ضوابط ونظم للعمليلت الإنتاجية لضمان إتساقها من أجل الحصول على منتجات متسقة جميعاً مع المواصفات.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2440</Words>
  <Application>Microsoft Office PowerPoint</Application>
  <PresentationFormat>On-screen Show (4:3)</PresentationFormat>
  <Paragraphs>314</Paragraphs>
  <Slides>65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Office Theme</vt:lpstr>
      <vt:lpstr>بسم الله الرحمن الرحيم جمعية الشركات الصناعية الصغيرة والمتوسطة  ممارسة التصنيع الجيد  ج 5 توكيد الجودة  ندبم أسعد</vt:lpstr>
      <vt:lpstr>الجودة تعريفات </vt:lpstr>
      <vt:lpstr>الجودة قديماً </vt:lpstr>
      <vt:lpstr>الإنتاج والخدمات عبر التاريخ</vt:lpstr>
      <vt:lpstr>معطيات الثورة الصناعية بدأت في بريطانيا في القرن 18</vt:lpstr>
      <vt:lpstr>معطيات الثورة الصناعية </vt:lpstr>
      <vt:lpstr>الثورة الصناعية يتبع</vt:lpstr>
      <vt:lpstr>تقسيم العمل</vt:lpstr>
      <vt:lpstr>معيرة المنتجات Product Standardization</vt:lpstr>
      <vt:lpstr>معيرة عمليات الإنتاج Process Standardization</vt:lpstr>
      <vt:lpstr>مقايسة Benchmarking</vt:lpstr>
      <vt:lpstr>المواصفات Specifications</vt:lpstr>
      <vt:lpstr>المواصفات</vt:lpstr>
      <vt:lpstr>المواصفات</vt:lpstr>
      <vt:lpstr>ما هي الجودة؟.</vt:lpstr>
      <vt:lpstr>QC &amp; QA</vt:lpstr>
      <vt:lpstr>GMP &amp; Quality</vt:lpstr>
      <vt:lpstr>GMP as part of QA</vt:lpstr>
      <vt:lpstr>GMP</vt:lpstr>
      <vt:lpstr>GMP</vt:lpstr>
      <vt:lpstr>إدارة الجودة Quality Management</vt:lpstr>
      <vt:lpstr>QA, GMP &amp; QC inter-relationship</vt:lpstr>
      <vt:lpstr>     QA, GMP &amp; QC inter-relationship</vt:lpstr>
      <vt:lpstr>QA, GMP &amp; QC inter-relationship </vt:lpstr>
      <vt:lpstr>QA, GMP &amp; QC inter-relationship</vt:lpstr>
      <vt:lpstr>Quality Assurance</vt:lpstr>
      <vt:lpstr>توكيد الجودة</vt:lpstr>
      <vt:lpstr>توكيد الجودة  QA</vt:lpstr>
      <vt:lpstr>وقفة نقاشية</vt:lpstr>
      <vt:lpstr>توكيد الجودة</vt:lpstr>
      <vt:lpstr>توكيد الجودة وإرشادات الممارسة الجيدة GMP QA Guidelines</vt:lpstr>
      <vt:lpstr>توكيد الجودة وإرشادات الممارسة الجيدة GMP QA Guidelines</vt:lpstr>
      <vt:lpstr>توكيد الجودة وإرشادات الممارسة الجيدة GMP QA Guidelines</vt:lpstr>
      <vt:lpstr>توكيد الجودة وإرشادات الممارسة الجيدة GMP QA Guidelines</vt:lpstr>
      <vt:lpstr>توكيد الجودة وإرشادات الممارسة الجيدة GMP QA Guidelines</vt:lpstr>
      <vt:lpstr>وقفة نقاشية</vt:lpstr>
      <vt:lpstr>GMP for Drugs </vt:lpstr>
      <vt:lpstr>متطلبات الممارسة الجيدة</vt:lpstr>
      <vt:lpstr>متطلبات الممارسة الجيدة</vt:lpstr>
      <vt:lpstr>متطلبات الممارسة الجيدة</vt:lpstr>
      <vt:lpstr>متطلبات الممارسة الجيدة</vt:lpstr>
      <vt:lpstr>متطلبات الممارسة الجيدة</vt:lpstr>
      <vt:lpstr>Quality Control </vt:lpstr>
      <vt:lpstr>ضبط الجودة ( QC )</vt:lpstr>
      <vt:lpstr>ضبط الجودة ( QC )</vt:lpstr>
      <vt:lpstr>إرشادات الممارسة الجيدة  qc guidelines</vt:lpstr>
      <vt:lpstr>إرشادات الممارسة الجيدة  qc guidelines</vt:lpstr>
      <vt:lpstr>وقفة نقاشية</vt:lpstr>
      <vt:lpstr>إرشادات الممارسة الجيدة  qc guidelines</vt:lpstr>
      <vt:lpstr>إرشادات الممارسة الجيدة  qc guidelines</vt:lpstr>
      <vt:lpstr>إرشادات الممارسة الجيدة  qc guidelines</vt:lpstr>
      <vt:lpstr>إرشادات الممارسة الجيدة  qc guidelines</vt:lpstr>
      <vt:lpstr>وقفة نقاشية</vt:lpstr>
      <vt:lpstr>إرشادات الممارسة الجيدة  qc guidelines</vt:lpstr>
      <vt:lpstr>Slide 55</vt:lpstr>
      <vt:lpstr>بوكا يوكي</vt:lpstr>
      <vt:lpstr>بوكا يوكي</vt:lpstr>
      <vt:lpstr>بوكا يوكي</vt:lpstr>
      <vt:lpstr>بوكا يوكي</vt:lpstr>
      <vt:lpstr>وقفة نقاشية</vt:lpstr>
      <vt:lpstr>بوكا يوكي</vt:lpstr>
      <vt:lpstr>منتج صحيح من المحاولة الأولى</vt:lpstr>
      <vt:lpstr>العمل بدون أخطاء  </vt:lpstr>
      <vt:lpstr>خلاصة</vt:lpstr>
      <vt:lpstr>Slide 65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Valued Acer Customer</cp:lastModifiedBy>
  <cp:revision>25</cp:revision>
  <dcterms:created xsi:type="dcterms:W3CDTF">2010-04-30T08:50:13Z</dcterms:created>
  <dcterms:modified xsi:type="dcterms:W3CDTF">2012-08-25T18:30:40Z</dcterms:modified>
</cp:coreProperties>
</file>