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8" r:id="rId4"/>
    <p:sldId id="315" r:id="rId5"/>
    <p:sldId id="316" r:id="rId6"/>
    <p:sldId id="318" r:id="rId7"/>
    <p:sldId id="259" r:id="rId8"/>
    <p:sldId id="260" r:id="rId9"/>
    <p:sldId id="261" r:id="rId10"/>
    <p:sldId id="262" r:id="rId11"/>
    <p:sldId id="263" r:id="rId12"/>
    <p:sldId id="285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0" r:id="rId22"/>
    <p:sldId id="273" r:id="rId23"/>
    <p:sldId id="275" r:id="rId24"/>
    <p:sldId id="277" r:id="rId25"/>
    <p:sldId id="279" r:id="rId26"/>
    <p:sldId id="280" r:id="rId27"/>
    <p:sldId id="281" r:id="rId28"/>
    <p:sldId id="288" r:id="rId29"/>
    <p:sldId id="303" r:id="rId30"/>
    <p:sldId id="283" r:id="rId31"/>
    <p:sldId id="296" r:id="rId32"/>
    <p:sldId id="297" r:id="rId33"/>
    <p:sldId id="298" r:id="rId34"/>
    <p:sldId id="287" r:id="rId35"/>
    <p:sldId id="278" r:id="rId36"/>
    <p:sldId id="313" r:id="rId37"/>
    <p:sldId id="314" r:id="rId38"/>
    <p:sldId id="282" r:id="rId39"/>
    <p:sldId id="284" r:id="rId40"/>
    <p:sldId id="299" r:id="rId41"/>
    <p:sldId id="307" r:id="rId42"/>
    <p:sldId id="308" r:id="rId43"/>
    <p:sldId id="309" r:id="rId44"/>
    <p:sldId id="310" r:id="rId45"/>
    <p:sldId id="311" r:id="rId46"/>
    <p:sldId id="312" r:id="rId47"/>
    <p:sldId id="301" r:id="rId48"/>
    <p:sldId id="290" r:id="rId49"/>
    <p:sldId id="295" r:id="rId50"/>
    <p:sldId id="305" r:id="rId51"/>
    <p:sldId id="306" r:id="rId52"/>
    <p:sldId id="304" r:id="rId53"/>
    <p:sldId id="291" r:id="rId54"/>
    <p:sldId id="31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5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4A540-49B1-4F23-AD65-3C7CBF27604F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BBC47-B62B-4C94-86BA-1D346FC7D91A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</a:t>
            </a:fld>
            <a:endParaRPr lang="ar-J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10</a:t>
            </a:fld>
            <a:endParaRPr lang="ar-J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14</a:t>
            </a:fld>
            <a:endParaRPr lang="ar-J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15</a:t>
            </a:fld>
            <a:endParaRPr lang="ar-J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16</a:t>
            </a:fld>
            <a:endParaRPr lang="ar-J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19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</a:t>
            </a:fld>
            <a:endParaRPr lang="ar-J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21</a:t>
            </a:fld>
            <a:endParaRPr lang="ar-J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22</a:t>
            </a:fld>
            <a:endParaRPr lang="ar-J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23</a:t>
            </a:fld>
            <a:endParaRPr lang="ar-J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24</a:t>
            </a:fld>
            <a:endParaRPr lang="ar-J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25</a:t>
            </a:fld>
            <a:endParaRPr lang="ar-J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26</a:t>
            </a:fld>
            <a:endParaRPr lang="ar-J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27</a:t>
            </a:fld>
            <a:endParaRPr lang="ar-J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28</a:t>
            </a:fld>
            <a:endParaRPr lang="ar-J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29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</a:t>
            </a:fld>
            <a:endParaRPr lang="ar-J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30</a:t>
            </a:fld>
            <a:endParaRPr lang="ar-J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31</a:t>
            </a:fld>
            <a:endParaRPr lang="ar-JO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32</a:t>
            </a:fld>
            <a:endParaRPr lang="ar-JO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33</a:t>
            </a:fld>
            <a:endParaRPr lang="ar-JO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34</a:t>
            </a:fld>
            <a:endParaRPr lang="ar-JO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35</a:t>
            </a:fld>
            <a:endParaRPr lang="ar-JO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36</a:t>
            </a:fld>
            <a:endParaRPr lang="ar-JO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37</a:t>
            </a:fld>
            <a:endParaRPr lang="ar-JO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38</a:t>
            </a:fld>
            <a:endParaRPr lang="ar-JO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39</a:t>
            </a:fld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</a:t>
            </a:fld>
            <a:endParaRPr lang="ar-JO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40</a:t>
            </a:fld>
            <a:endParaRPr lang="ar-JO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41</a:t>
            </a:fld>
            <a:endParaRPr lang="ar-JO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42</a:t>
            </a:fld>
            <a:endParaRPr lang="ar-JO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43</a:t>
            </a:fld>
            <a:endParaRPr lang="ar-JO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44</a:t>
            </a:fld>
            <a:endParaRPr lang="ar-JO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45</a:t>
            </a:fld>
            <a:endParaRPr lang="ar-JO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46</a:t>
            </a:fld>
            <a:endParaRPr lang="ar-JO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47</a:t>
            </a:fld>
            <a:endParaRPr lang="ar-JO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48</a:t>
            </a:fld>
            <a:endParaRPr lang="ar-JO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49</a:t>
            </a:fld>
            <a:endParaRPr 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50</a:t>
            </a:fld>
            <a:endParaRPr lang="ar-JO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51</a:t>
            </a:fld>
            <a:endParaRPr lang="ar-JO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52</a:t>
            </a:fld>
            <a:endParaRPr lang="ar-JO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53</a:t>
            </a:fld>
            <a:endParaRPr 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6</a:t>
            </a:fld>
            <a:endParaRPr 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7</a:t>
            </a:fld>
            <a:endParaRPr lang="ar-J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8</a:t>
            </a:fld>
            <a:endParaRPr lang="ar-J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BC47-B62B-4C94-86BA-1D346FC7D91A}" type="slidenum">
              <a:rPr lang="ar-JO" smtClean="0"/>
              <a:pPr/>
              <a:t>9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9744-6F64-42B4-96F8-ED03BF0BF38E}" type="datetimeFigureOut">
              <a:rPr lang="ar-JO" smtClean="0"/>
              <a:pPr/>
              <a:t>01/06/1432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9548E-C9CA-4D11-BD69-2DDB25666D5C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124200"/>
          </a:xfrm>
        </p:spPr>
        <p:txBody>
          <a:bodyPr/>
          <a:lstStyle/>
          <a:p>
            <a:pPr rtl="1"/>
            <a:r>
              <a:rPr lang="ar-JO" sz="2400" dirty="0" smtClean="0"/>
              <a:t>بسم الله الرحمن الرحيم</a:t>
            </a:r>
            <a:r>
              <a:rPr lang="ar-JO" dirty="0" smtClean="0"/>
              <a:t/>
            </a:r>
            <a:br>
              <a:rPr lang="ar-JO" dirty="0" smtClean="0"/>
            </a:br>
            <a:r>
              <a:rPr lang="ar-JO" sz="6000" b="1" dirty="0" smtClean="0"/>
              <a:t>إدارة مكان العمل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rtl="1"/>
            <a:r>
              <a:rPr lang="ar-JO" sz="4400" b="1" dirty="0" smtClean="0"/>
              <a:t>تأسيس مصنع</a:t>
            </a:r>
          </a:p>
          <a:p>
            <a:pPr rtl="1"/>
            <a:r>
              <a:rPr lang="ar-JO" b="1" dirty="0" smtClean="0"/>
              <a:t>إعداد</a:t>
            </a:r>
          </a:p>
          <a:p>
            <a:pPr rtl="1"/>
            <a:r>
              <a:rPr lang="ar-JO" b="1" dirty="0" smtClean="0"/>
              <a:t>م. نديم أسعد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لماذا دراسة الجدوى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JO" b="1" dirty="0" smtClean="0"/>
              <a:t>التحقق من كافة المواضيع والمتعلقات المرتبطة بالفكرة.</a:t>
            </a:r>
          </a:p>
          <a:p>
            <a:pPr algn="r" rtl="1"/>
            <a:r>
              <a:rPr lang="ar-JO" b="1" dirty="0" smtClean="0"/>
              <a:t>دراسة البدائل وتقليص عددها.</a:t>
            </a:r>
          </a:p>
          <a:p>
            <a:pPr algn="r" rtl="1"/>
            <a:r>
              <a:rPr lang="ar-JO" b="1" dirty="0" smtClean="0"/>
              <a:t>إستعراض الفرص المتاحة.</a:t>
            </a:r>
          </a:p>
          <a:p>
            <a:pPr algn="r" rtl="1"/>
            <a:r>
              <a:rPr lang="ar-JO" b="1" dirty="0" smtClean="0"/>
              <a:t>تعداد الأسباب التي تدعو لعدم التنفيذ.</a:t>
            </a:r>
          </a:p>
          <a:p>
            <a:pPr algn="r" rtl="1"/>
            <a:r>
              <a:rPr lang="ar-JO" b="1" dirty="0" smtClean="0"/>
              <a:t>إظهار أوجه النجاح.</a:t>
            </a:r>
          </a:p>
          <a:p>
            <a:pPr algn="r" rtl="1"/>
            <a:r>
              <a:rPr lang="ar-JO" b="1" dirty="0" smtClean="0"/>
              <a:t>إستنباط معلومات نوعية لصانع القرار.</a:t>
            </a:r>
          </a:p>
          <a:p>
            <a:pPr algn="r" rtl="1"/>
            <a:r>
              <a:rPr lang="ar-JO" b="1" dirty="0" smtClean="0"/>
              <a:t>تساعد دراسة الجدوى على زيادة الإقبال على الإستثمار بتنفيذها.</a:t>
            </a:r>
          </a:p>
          <a:p>
            <a:pPr algn="r" rtl="1"/>
            <a:r>
              <a:rPr lang="ar-JO" b="1" dirty="0" smtClean="0"/>
              <a:t>وضع دراسة موثقة تثبت عند اللزوم أن الفكرة تم تنفيذها بناء على دراسة مستفيضة.</a:t>
            </a:r>
          </a:p>
          <a:p>
            <a:pPr algn="r" rtl="1"/>
            <a:r>
              <a:rPr lang="ar-JO" b="1" dirty="0" smtClean="0"/>
              <a:t>تساعد الدراسة الرصينة والمحايدة على الحصول على تمويل من البنوك.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مصادر البيانات للدراسة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إستجواب أصحاب العلاقة.</a:t>
            </a:r>
          </a:p>
          <a:p>
            <a:pPr algn="r" rtl="1"/>
            <a:r>
              <a:rPr lang="ar-JO" b="1" dirty="0" smtClean="0"/>
              <a:t>التحدث مع أشخاص يعملون في مجالات مشابهة.</a:t>
            </a:r>
          </a:p>
          <a:p>
            <a:pPr algn="r" rtl="1"/>
            <a:r>
              <a:rPr lang="ar-JO" b="1" dirty="0" smtClean="0"/>
              <a:t>دراسة أوضاع الشركات المنافسة.</a:t>
            </a:r>
          </a:p>
          <a:p>
            <a:pPr algn="r" rtl="1"/>
            <a:r>
              <a:rPr lang="ar-JO" b="1" dirty="0" smtClean="0"/>
              <a:t>الرجوع إلى تقارير وإحصائيات صادرة عن وزارات وغرف صناعة..</a:t>
            </a:r>
          </a:p>
          <a:p>
            <a:pPr algn="r" rtl="1"/>
            <a:r>
              <a:rPr lang="ar-JO" b="1" dirty="0" smtClean="0"/>
              <a:t>البحث الميداني.</a:t>
            </a:r>
          </a:p>
          <a:p>
            <a:pPr algn="r" rtl="1"/>
            <a:r>
              <a:rPr lang="ar-JO" b="1" dirty="0" smtClean="0"/>
              <a:t>طلب عروض أسعار.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من يعد دراسة الجدوى؟.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لديه خبرة بإعداد دراسات الجدوى.</a:t>
            </a:r>
          </a:p>
          <a:p>
            <a:pPr algn="r" rtl="1"/>
            <a:r>
              <a:rPr lang="ar-JO" b="1" dirty="0" smtClean="0"/>
              <a:t>لديه خبرة في المهنة.</a:t>
            </a:r>
          </a:p>
          <a:p>
            <a:pPr algn="r" rtl="1"/>
            <a:r>
              <a:rPr lang="ar-JO" b="1" dirty="0" smtClean="0"/>
              <a:t>محايد وليس لديه رأي مسبق.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خطوات الدراسة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حدد وقدر جميع المصاريف الرأسمالية.</a:t>
            </a:r>
          </a:p>
          <a:p>
            <a:pPr algn="r" rtl="1"/>
            <a:r>
              <a:rPr lang="ar-JO" b="1" dirty="0" smtClean="0"/>
              <a:t>حدد وقدر جميع المصاريف المتغيرة.</a:t>
            </a:r>
          </a:p>
          <a:p>
            <a:pPr algn="r" rtl="1"/>
            <a:r>
              <a:rPr lang="ar-JO" b="1" dirty="0" smtClean="0"/>
              <a:t>حدد وقدر تكاليف البنى التحتية ومصاريف التأسيس.</a:t>
            </a:r>
          </a:p>
          <a:p>
            <a:pPr algn="r" rtl="1"/>
            <a:r>
              <a:rPr lang="ar-JO" b="1" dirty="0" smtClean="0"/>
              <a:t>حدد وقدر المصاريف الثابتة.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المصاريف الرأسمالية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تكاليف معدات الإنتاج</a:t>
            </a:r>
          </a:p>
          <a:p>
            <a:pPr algn="r" rtl="1"/>
            <a:r>
              <a:rPr lang="ar-JO" b="1" dirty="0" smtClean="0"/>
              <a:t>أسعار وسائط النقل.</a:t>
            </a:r>
          </a:p>
          <a:p>
            <a:pPr algn="r" rtl="1"/>
            <a:r>
              <a:rPr lang="ar-JO" b="1" dirty="0" smtClean="0"/>
              <a:t>المعدات المكتبية.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المصاريف المتغيرة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سعر المواد</a:t>
            </a:r>
          </a:p>
          <a:p>
            <a:pPr algn="r" rtl="1"/>
            <a:r>
              <a:rPr lang="ar-JO" b="1" dirty="0" smtClean="0"/>
              <a:t>فاتورة الطاقة</a:t>
            </a:r>
          </a:p>
          <a:p>
            <a:pPr algn="r" rtl="1"/>
            <a:r>
              <a:rPr lang="ar-JO" b="1" dirty="0" smtClean="0"/>
              <a:t>مصاريف النقل</a:t>
            </a:r>
            <a:endParaRPr lang="en-US" b="1" dirty="0" smtClean="0"/>
          </a:p>
          <a:p>
            <a:pPr algn="r" rtl="1"/>
            <a:r>
              <a:rPr lang="en-US" b="1" dirty="0" smtClean="0"/>
              <a:t>..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تكاليف البنى التحتية ومصاريف التأسيس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المبنى وتعديلات المبنى.</a:t>
            </a:r>
          </a:p>
          <a:p>
            <a:pPr algn="r" rtl="1"/>
            <a:r>
              <a:rPr lang="ar-JO" b="1" dirty="0" smtClean="0"/>
              <a:t>رسوم التسجيل.</a:t>
            </a:r>
          </a:p>
          <a:p>
            <a:pPr algn="r" rtl="1"/>
            <a:r>
              <a:rPr lang="ar-JO" b="1" dirty="0" smtClean="0"/>
              <a:t>مصاريف التأسيس.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المصاريف الثابتة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الإيجارات</a:t>
            </a:r>
          </a:p>
          <a:p>
            <a:pPr algn="r" rtl="1"/>
            <a:r>
              <a:rPr lang="ar-JO" b="1" dirty="0" smtClean="0"/>
              <a:t>رواتب الإداريين</a:t>
            </a:r>
          </a:p>
          <a:p>
            <a:pPr algn="r" rtl="1"/>
            <a:r>
              <a:rPr lang="ar-JO" b="1" dirty="0" smtClean="0"/>
              <a:t>رواتب العمال</a:t>
            </a:r>
          </a:p>
          <a:p>
            <a:pPr algn="r" rtl="1"/>
            <a:r>
              <a:rPr lang="ar-JO" b="1" dirty="0" smtClean="0"/>
              <a:t>الإستهلاكات</a:t>
            </a:r>
          </a:p>
          <a:p>
            <a:pPr algn="r" rtl="1"/>
            <a:r>
              <a:rPr lang="ar-JO" b="1" dirty="0" smtClean="0"/>
              <a:t>..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تقدير رأسالمال المطلوب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إحسب رأسالمال التأسيسي</a:t>
            </a:r>
          </a:p>
          <a:p>
            <a:pPr algn="r" rtl="1"/>
            <a:r>
              <a:rPr lang="ar-JO" b="1" dirty="0" smtClean="0"/>
              <a:t>إحسب رأسالمال التشغيلي</a:t>
            </a:r>
          </a:p>
          <a:p>
            <a:pPr algn="r" rtl="1"/>
            <a:r>
              <a:rPr lang="ar-JO" b="1" dirty="0" smtClean="0"/>
              <a:t>إحسب رأس المال المطلوب لتشغيل المصنع لغاية الحصول على دخل ناجم عن العمل بالطاقة الإنتاجية الكاملة.</a:t>
            </a:r>
          </a:p>
          <a:p>
            <a:pPr algn="r" rtl="1"/>
            <a:r>
              <a:rPr lang="ar-JO" b="1" dirty="0" smtClean="0"/>
              <a:t>إحتسب إحتياطي طوارئ – مثل تأخر جهوزية المبنى-تأخر وصول معدات الإنتاج.</a:t>
            </a:r>
          </a:p>
          <a:p>
            <a:pPr algn="r" rtl="1"/>
            <a:r>
              <a:rPr lang="ar-JO" b="1" dirty="0" smtClean="0"/>
              <a:t>إحسي إحتياجات رأسمالية أخرى.</a:t>
            </a:r>
            <a:r>
              <a:rPr lang="ar-JO" dirty="0" smtClean="0"/>
              <a:t>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هو رأسالمال التأسيسي؟.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هو مجموع الأموال الضرورية لشراء وتجهيز المباني والمعدات والتأسيس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تأسيس مصنع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JO" b="1" dirty="0" smtClean="0"/>
              <a:t>فكرة إقامة مصنع </a:t>
            </a:r>
            <a:endParaRPr lang="en-US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b="1" dirty="0" smtClean="0"/>
              <a:t>المنتجات-</a:t>
            </a:r>
            <a:endParaRPr lang="ar-JO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b="1" dirty="0" smtClean="0"/>
              <a:t>المكان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b="1" dirty="0" smtClean="0"/>
              <a:t>مصادر المدخلات – </a:t>
            </a:r>
            <a:endParaRPr lang="ar-JO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b="1" dirty="0" smtClean="0"/>
              <a:t>السوق</a:t>
            </a:r>
            <a:endParaRPr lang="ar-JO" b="1" dirty="0" smtClean="0"/>
          </a:p>
          <a:p>
            <a:pPr algn="r" rtl="1"/>
            <a:r>
              <a:rPr lang="ar-SA" b="1" dirty="0" smtClean="0"/>
              <a:t>دراسة الجدوى- </a:t>
            </a:r>
            <a:r>
              <a:rPr lang="en-US" b="1" dirty="0" smtClean="0"/>
              <a:t>feasibility study</a:t>
            </a:r>
            <a:endParaRPr lang="ar-JO" b="1" dirty="0" smtClean="0"/>
          </a:p>
          <a:p>
            <a:pPr algn="r" rtl="1"/>
            <a:r>
              <a:rPr lang="ar-JO" b="1" dirty="0" smtClean="0"/>
              <a:t>خطة العمل – </a:t>
            </a:r>
            <a:r>
              <a:rPr lang="en-US" b="1" dirty="0" smtClean="0"/>
              <a:t>Business plan</a:t>
            </a:r>
            <a:endParaRPr lang="ar-SA" b="1" dirty="0" smtClean="0"/>
          </a:p>
          <a:p>
            <a:pPr algn="r" rtl="1"/>
            <a:r>
              <a:rPr lang="ar-SA" b="1" dirty="0" smtClean="0"/>
              <a:t>تأسيس المصنع – </a:t>
            </a:r>
            <a:endParaRPr lang="en-US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المبنى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المعدات</a:t>
            </a:r>
            <a:r>
              <a:rPr lang="ar-SA" b="1" dirty="0" smtClean="0"/>
              <a:t> </a:t>
            </a:r>
            <a:endParaRPr lang="ar-JO" b="1" dirty="0" smtClean="0"/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الموارد البشرية – سياسة التوظيف – التعيين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أخرى</a:t>
            </a:r>
          </a:p>
          <a:p>
            <a:pPr algn="r" rt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هو رأسالمال التشغيلي؟.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هو مجموع الأموال الضرورية لتغطية مصاريف المصنع حتى يتمكن من الإنفاق من دخله.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حجم التمويل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قدر حجم التمويل المطلوب..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وهو يساوي =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= رأسالمال التأسيسي+رأس المال التشغيلي.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مصادر التمويل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مساهمات الشركاء.</a:t>
            </a:r>
          </a:p>
          <a:p>
            <a:pPr algn="r" rtl="1"/>
            <a:r>
              <a:rPr lang="ar-JO" b="1" dirty="0" smtClean="0"/>
              <a:t>قروض بنكية.</a:t>
            </a:r>
          </a:p>
          <a:p>
            <a:pPr algn="r" rtl="1"/>
            <a:r>
              <a:rPr lang="ar-JO" b="1" dirty="0" smtClean="0"/>
              <a:t>قروض من مصادر أخرى.</a:t>
            </a:r>
          </a:p>
          <a:p>
            <a:pPr algn="r" rtl="1"/>
            <a:r>
              <a:rPr lang="ar-JO" b="1" dirty="0" smtClean="0"/>
              <a:t>مصادر أخرى.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b="1" dirty="0" smtClean="0"/>
              <a:t>كلفة العوائد المالية</a:t>
            </a:r>
            <a:br>
              <a:rPr lang="ar-JO" b="1" dirty="0" smtClean="0"/>
            </a:br>
            <a:r>
              <a:rPr lang="ar-JO" sz="3600" b="1" dirty="0" smtClean="0"/>
              <a:t>إحتساب الجدوى</a:t>
            </a:r>
            <a:endParaRPr lang="ar-JO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r" rtl="1"/>
            <a:r>
              <a:rPr lang="ar-JO" b="1" dirty="0" smtClean="0"/>
              <a:t>إحسب التكاليف</a:t>
            </a:r>
          </a:p>
          <a:p>
            <a:pPr algn="r" rtl="1"/>
            <a:r>
              <a:rPr lang="ar-JO" b="1" dirty="0" smtClean="0"/>
              <a:t>إحسب الدخل</a:t>
            </a:r>
          </a:p>
          <a:p>
            <a:pPr algn="r" rtl="1"/>
            <a:r>
              <a:rPr lang="ar-JO" b="1" dirty="0" smtClean="0"/>
              <a:t>إحسب هامش الربح والربح الصافي</a:t>
            </a:r>
          </a:p>
          <a:p>
            <a:pPr algn="r" rtl="1"/>
            <a:r>
              <a:rPr lang="ar-JO" b="1" dirty="0" smtClean="0"/>
              <a:t>إحسب حجم المبيعات لغاية تحقيق نقطة المعادلة  </a:t>
            </a:r>
            <a:r>
              <a:rPr lang="en-US" sz="2400" b="1" dirty="0" smtClean="0"/>
              <a:t>breakeven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ولا تنسى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تأكد من دقة البيانات والفرضيات.</a:t>
            </a:r>
          </a:p>
          <a:p>
            <a:pPr algn="r" rtl="1"/>
            <a:r>
              <a:rPr lang="ar-JO" b="1" dirty="0" smtClean="0"/>
              <a:t>قارن مع صناعات مشابهة </a:t>
            </a:r>
            <a:r>
              <a:rPr lang="en-US" b="1" dirty="0" smtClean="0"/>
              <a:t>benchmark</a:t>
            </a:r>
            <a:r>
              <a:rPr lang="ar-JO" b="1" dirty="0" smtClean="0"/>
              <a:t>.</a:t>
            </a:r>
          </a:p>
          <a:p>
            <a:pPr algn="r" rtl="1"/>
            <a:r>
              <a:rPr lang="ar-JO" b="1" dirty="0" smtClean="0"/>
              <a:t>حدد المحدوديات</a:t>
            </a:r>
            <a:r>
              <a:rPr lang="en-US" b="1" dirty="0" smtClean="0"/>
              <a:t> limitations </a:t>
            </a:r>
            <a:endParaRPr lang="ar-JO" b="1" dirty="0" smtClean="0"/>
          </a:p>
          <a:p>
            <a:pPr algn="r" rtl="1"/>
            <a:r>
              <a:rPr lang="ar-JO" b="1" dirty="0" smtClean="0"/>
              <a:t>حدد العوائق</a:t>
            </a:r>
            <a:r>
              <a:rPr lang="en-US" b="1" dirty="0" smtClean="0"/>
              <a:t> constraints </a:t>
            </a:r>
            <a:endParaRPr lang="ar-JO" b="1" dirty="0" smtClean="0"/>
          </a:p>
          <a:p>
            <a:pPr algn="r" rtl="1"/>
            <a:r>
              <a:rPr lang="ar-JO" b="1" dirty="0" smtClean="0"/>
              <a:t>قدر التدفق المالي خلال الفترة التأسيسية</a:t>
            </a:r>
            <a:r>
              <a:rPr lang="en-US" b="1" dirty="0" smtClean="0"/>
              <a:t> cash flow projection </a:t>
            </a:r>
          </a:p>
          <a:p>
            <a:pPr algn="r" rtl="1"/>
            <a:r>
              <a:rPr lang="en-US" b="1" dirty="0" smtClean="0"/>
              <a:t>SWOT</a:t>
            </a:r>
            <a:r>
              <a:rPr lang="ar-JO" b="1" dirty="0" smtClean="0"/>
              <a:t> 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الموارد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ينبغي إستعراض الموارد المتاحة: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b="1" dirty="0" smtClean="0"/>
              <a:t>الموارد المالية.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b="1" dirty="0" smtClean="0"/>
              <a:t>الموارد البشرية.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b="1" dirty="0" smtClean="0"/>
              <a:t>الطاقة.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b="1" dirty="0" smtClean="0"/>
              <a:t>المباني والأراضي للتوسعات.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b="1" dirty="0" smtClean="0"/>
              <a:t>معدات الإنتاج وقطع الغيار.</a:t>
            </a:r>
          </a:p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هل الموارد متوفرة عند الحاجة</a:t>
            </a:r>
          </a:p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بدون عوائق.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العوائق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تتوفر العوائق في كل الأعمال.</a:t>
            </a:r>
          </a:p>
          <a:p>
            <a:pPr algn="r" rtl="1"/>
            <a:r>
              <a:rPr lang="ar-JO" b="1" dirty="0" smtClean="0"/>
              <a:t>يجب تحديد العوائق المحتملة في المشروع المقترح.</a:t>
            </a:r>
          </a:p>
          <a:p>
            <a:pPr algn="r" rtl="1"/>
            <a:r>
              <a:rPr lang="ar-JO" b="1" dirty="0" smtClean="0"/>
              <a:t>والتعرف على طبيعتها.</a:t>
            </a:r>
          </a:p>
          <a:p>
            <a:pPr algn="r" rtl="1"/>
            <a:r>
              <a:rPr lang="ar-JO" b="1" dirty="0" smtClean="0"/>
              <a:t>والتأكد كم إمكانية القضاء عليها.</a:t>
            </a:r>
          </a:p>
          <a:p>
            <a:pPr algn="r" rtl="1"/>
            <a:r>
              <a:rPr lang="ar-JO" b="1" dirty="0" smtClean="0"/>
              <a:t>وكلفة الحل.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التحليل الرباعي - سووت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يتم إجراء تحليل السووت </a:t>
            </a:r>
            <a:r>
              <a:rPr lang="en-US" b="1" dirty="0" smtClean="0"/>
              <a:t>SWOT</a:t>
            </a:r>
            <a:r>
              <a:rPr lang="ar-JO" b="1" dirty="0" smtClean="0"/>
              <a:t> بإستعراض الأركان الأربعة:</a:t>
            </a:r>
          </a:p>
          <a:p>
            <a:pPr algn="r" rtl="1"/>
            <a:r>
              <a:rPr lang="ar-JO" b="1" dirty="0" smtClean="0"/>
              <a:t>القوة</a:t>
            </a:r>
            <a:r>
              <a:rPr lang="en-US" b="1" dirty="0" smtClean="0"/>
              <a:t> strength </a:t>
            </a:r>
            <a:endParaRPr lang="ar-JO" b="1" dirty="0" smtClean="0"/>
          </a:p>
          <a:p>
            <a:pPr algn="r" rtl="1"/>
            <a:r>
              <a:rPr lang="ar-JO" b="1" dirty="0" smtClean="0"/>
              <a:t>الضعف</a:t>
            </a:r>
            <a:r>
              <a:rPr lang="en-US" b="1" dirty="0" smtClean="0"/>
              <a:t>weakness </a:t>
            </a:r>
            <a:endParaRPr lang="ar-JO" b="1" dirty="0" smtClean="0"/>
          </a:p>
          <a:p>
            <a:pPr algn="r" rtl="1"/>
            <a:r>
              <a:rPr lang="ar-JO" b="1" dirty="0" smtClean="0"/>
              <a:t>التهديد</a:t>
            </a:r>
            <a:r>
              <a:rPr lang="en-US" b="1" dirty="0" smtClean="0"/>
              <a:t>threat </a:t>
            </a:r>
            <a:endParaRPr lang="ar-JO" b="1" dirty="0" smtClean="0"/>
          </a:p>
          <a:p>
            <a:pPr algn="r" rtl="1"/>
            <a:r>
              <a:rPr lang="ar-JO" b="1" dirty="0" smtClean="0"/>
              <a:t>الفرص</a:t>
            </a:r>
            <a:r>
              <a:rPr lang="en-US" b="1" dirty="0" smtClean="0"/>
              <a:t>opportunities </a:t>
            </a:r>
            <a:endParaRPr lang="ar-JO" b="1" dirty="0" smtClean="0"/>
          </a:p>
          <a:p>
            <a:pPr algn="r" rtl="1"/>
            <a:r>
              <a:rPr lang="ar-JO" b="1" dirty="0" smtClean="0"/>
              <a:t>ويتم ذلك بتقرير بسيط أو بإستخدام جدول يتكون من أربع مربعات..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r>
              <a:rPr lang="ar-JO" dirty="0" smtClean="0"/>
              <a:t> </a:t>
            </a:r>
            <a:r>
              <a:rPr lang="en-US" dirty="0" smtClean="0"/>
              <a:t>diagram </a:t>
            </a:r>
            <a:endParaRPr lang="ar-J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0980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Strength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Weakness</a:t>
                      </a:r>
                      <a:endParaRPr lang="ar-JO" dirty="0"/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Threats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Oppottunity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 عملي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إجراء تمرين على السووت.. </a:t>
            </a:r>
          </a:p>
          <a:p>
            <a:pPr algn="r" rtl="1"/>
            <a:r>
              <a:rPr lang="ar-JO" b="1" dirty="0" smtClean="0"/>
              <a:t>.. لإتخاذ قرار حول .. </a:t>
            </a:r>
          </a:p>
          <a:p>
            <a:pPr algn="r" rtl="1"/>
            <a:r>
              <a:rPr lang="ar-JO" b="1" dirty="0" smtClean="0"/>
              <a:t>.. شراء مصنع منافس..</a:t>
            </a:r>
          </a:p>
          <a:p>
            <a:pPr algn="r" rtl="1"/>
            <a:r>
              <a:rPr lang="ar-JO" b="1" dirty="0" smtClean="0"/>
              <a:t>.. من قبل مصنع بجامات.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تحديد معالم المصنع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نوع المنتجات</a:t>
            </a:r>
          </a:p>
          <a:p>
            <a:pPr algn="r" rtl="1"/>
            <a:r>
              <a:rPr lang="ar-JO" b="1" dirty="0" smtClean="0"/>
              <a:t>حجم الانتاج</a:t>
            </a:r>
          </a:p>
          <a:p>
            <a:pPr algn="r" rtl="1"/>
            <a:r>
              <a:rPr lang="ar-JO" b="1" dirty="0" smtClean="0"/>
              <a:t>نوع المدخلات</a:t>
            </a:r>
          </a:p>
          <a:p>
            <a:pPr algn="r" rtl="1"/>
            <a:r>
              <a:rPr lang="ar-JO" b="1" dirty="0" smtClean="0"/>
              <a:t>مصدر المدخلات</a:t>
            </a:r>
          </a:p>
          <a:p>
            <a:pPr algn="r" rtl="1"/>
            <a:r>
              <a:rPr lang="ar-JO" b="1" dirty="0" smtClean="0"/>
              <a:t>السياسة التسويقية-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تصدير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سوق محلي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طلبيات حسب الطلب</a:t>
            </a:r>
            <a:endParaRPr lang="ar-JO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تحليل المخاطر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تهدف عملية تحليل المخاطر إلى :</a:t>
            </a:r>
          </a:p>
          <a:p>
            <a:pPr algn="r" rtl="1"/>
            <a:r>
              <a:rPr lang="ar-JO" b="1" dirty="0" smtClean="0"/>
              <a:t>حصر جميع أنواع المخاطر المرتبطة بمشروع.</a:t>
            </a:r>
          </a:p>
          <a:p>
            <a:pPr algn="r" rtl="1"/>
            <a:r>
              <a:rPr lang="ar-JO" b="1" dirty="0" smtClean="0"/>
              <a:t>تقدير مدى إحتماليتها.</a:t>
            </a:r>
          </a:p>
          <a:p>
            <a:pPr algn="r" rtl="1"/>
            <a:r>
              <a:rPr lang="ar-JO" b="1" dirty="0" smtClean="0"/>
              <a:t>تقدير كلف منع حدوثها ( او التقليل من إحتمالية حدوثها )</a:t>
            </a:r>
          </a:p>
          <a:p>
            <a:pPr algn="r" rtl="1"/>
            <a:r>
              <a:rPr lang="ar-JO" b="1" dirty="0" smtClean="0"/>
              <a:t>إتخاذ قرار بالتنفيذ أو عدمه.</a:t>
            </a:r>
          </a:p>
          <a:p>
            <a:pPr algn="r" rtl="1"/>
            <a:r>
              <a:rPr lang="ar-JO" b="1" dirty="0" smtClean="0"/>
              <a:t>تفهم الوضع بمشمولية أكبر.</a:t>
            </a:r>
          </a:p>
          <a:p>
            <a:pPr algn="r" rtl="1"/>
            <a:r>
              <a:rPr lang="ar-JO" b="1" dirty="0" smtClean="0"/>
              <a:t>إتخاذ بعض الإجراءات.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تحليل المخاطر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تُجرى عمليات تحليل المخاطر عند:</a:t>
            </a:r>
          </a:p>
          <a:p>
            <a:pPr algn="r" rtl="1"/>
            <a:r>
              <a:rPr lang="ar-JO" b="1" dirty="0" smtClean="0"/>
              <a:t>تأسيس مشروع</a:t>
            </a:r>
          </a:p>
          <a:p>
            <a:pPr algn="r" rtl="1"/>
            <a:r>
              <a:rPr lang="ar-JO" b="1" dirty="0" smtClean="0"/>
              <a:t>قرار توسعة</a:t>
            </a:r>
          </a:p>
          <a:p>
            <a:pPr algn="r" rtl="1"/>
            <a:r>
              <a:rPr lang="ar-JO" b="1" dirty="0" smtClean="0"/>
              <a:t>طلبية</a:t>
            </a:r>
          </a:p>
          <a:p>
            <a:pPr algn="r" rtl="1"/>
            <a:r>
              <a:rPr lang="ar-JO" b="1" dirty="0" smtClean="0"/>
              <a:t>تعامل مع سوق جديد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تحليل المخاطر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تتم عملية تحليل المخاطر بإستخدام جدول يتضمن:</a:t>
            </a:r>
          </a:p>
          <a:p>
            <a:pPr algn="r" rtl="1">
              <a:buNone/>
            </a:pPr>
            <a:r>
              <a:rPr lang="ar-JO" b="1" dirty="0" smtClean="0"/>
              <a:t>اولاً: أنواع المخاطر المحتملة.</a:t>
            </a:r>
          </a:p>
          <a:p>
            <a:pPr algn="r" rtl="1">
              <a:buNone/>
            </a:pPr>
            <a:r>
              <a:rPr lang="ar-JO" b="1" dirty="0" smtClean="0"/>
              <a:t>ثانياً: إحتمالية كل عنصر من عناصر المخاطر.</a:t>
            </a:r>
          </a:p>
          <a:p>
            <a:pPr algn="r" rtl="1">
              <a:buNone/>
            </a:pPr>
            <a:r>
              <a:rPr lang="ar-JO" b="1" dirty="0" smtClean="0"/>
              <a:t>ثالثاً: تقييم شامل للوضع. </a:t>
            </a:r>
            <a:r>
              <a:rPr lang="ar-JO" dirty="0" smtClean="0"/>
              <a:t> 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بعض الشركات تقوم بهذا الإجراء عند تنفيذ كل طلبية.</a:t>
            </a:r>
            <a:endParaRPr lang="ar-JO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إجراء تمرين تحليل مخاطر: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طلبية ألبسة للسوق الليبي.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شراء خط إنتاج جديد.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إضافة وحدة تطريز للمصنع.</a:t>
            </a:r>
          </a:p>
          <a:p>
            <a:pPr marL="514350" indent="-514350" algn="r" rtl="1">
              <a:buFont typeface="+mj-lt"/>
              <a:buAutoNum type="arabicPeriod"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عناصر الإستدامة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من أهم الإستنتاجات التي تسعى دراسة الجدوى إلى التوصل إليها هي قدرة المشروع على البقاء </a:t>
            </a:r>
            <a:r>
              <a:rPr lang="en-US" b="1" dirty="0" smtClean="0"/>
              <a:t>sustainability</a:t>
            </a:r>
            <a:endParaRPr lang="ar-JO" b="1" dirty="0" smtClean="0"/>
          </a:p>
          <a:p>
            <a:pPr algn="r" rtl="1"/>
            <a:r>
              <a:rPr lang="ar-JO" b="1" dirty="0" smtClean="0"/>
              <a:t>فيتم إستعراض عوامل البقاء والإستمرارية</a:t>
            </a:r>
          </a:p>
          <a:p>
            <a:pPr algn="r" rtl="1"/>
            <a:r>
              <a:rPr lang="ar-JO" b="1" dirty="0" smtClean="0"/>
              <a:t>وهذا يلقي الضوء على جدوى الفكرة.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بيان التدفق المالي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بيان التدفق المالي تقرير يظهر وضع السيولة في أداء الشركة المالي.</a:t>
            </a:r>
          </a:p>
          <a:p>
            <a:pPr algn="r" rtl="1"/>
            <a:r>
              <a:rPr lang="ar-JO" b="1" dirty="0" smtClean="0"/>
              <a:t>فيظهر مقدار توفر السيولة في الشركة.</a:t>
            </a:r>
          </a:p>
          <a:p>
            <a:pPr algn="r" rtl="1"/>
            <a:r>
              <a:rPr lang="ar-JO" b="1" dirty="0" smtClean="0"/>
              <a:t>وهو مقياس لقدرتها على تسيير ذاتها.</a:t>
            </a:r>
            <a:r>
              <a:rPr lang="ar-JO" dirty="0" smtClean="0"/>
              <a:t>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البعد العملياتي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يجب أن تتضمن دراسة الجدوى شرحاً يبين مدى واقعية الفكرة..</a:t>
            </a:r>
          </a:p>
          <a:p>
            <a:pPr algn="r" rtl="1"/>
            <a:r>
              <a:rPr lang="ar-JO" b="1" dirty="0" smtClean="0"/>
              <a:t>.. وهل يتقبلها أصحاب المصلحة </a:t>
            </a:r>
            <a:r>
              <a:rPr lang="en-US" b="1" dirty="0" smtClean="0"/>
              <a:t>stakeholders</a:t>
            </a:r>
          </a:p>
          <a:p>
            <a:pPr algn="r" rtl="1"/>
            <a:r>
              <a:rPr lang="ar-JO" b="1" dirty="0" smtClean="0"/>
              <a:t>وهل تملأ فراغ محدد.</a:t>
            </a:r>
            <a:r>
              <a:rPr lang="en-US" b="1" dirty="0" smtClean="0"/>
              <a:t>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الجدوى الفنية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يجب أن تغطي دراسة الجدوى الجانب الفني..</a:t>
            </a:r>
          </a:p>
          <a:p>
            <a:pPr algn="r" rtl="1"/>
            <a:r>
              <a:rPr lang="ar-JO" b="1" dirty="0" smtClean="0"/>
              <a:t>.. قابلية الفكرة للتنفيذ..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كيف تتحقق الجدوى؟...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تحقيق أرباح .</a:t>
            </a:r>
          </a:p>
          <a:p>
            <a:pPr algn="r" rtl="1"/>
            <a:r>
              <a:rPr lang="ar-JO" b="1" dirty="0" smtClean="0"/>
              <a:t>تحقيق تدفق نقدي.</a:t>
            </a:r>
          </a:p>
          <a:p>
            <a:pPr algn="r" rtl="1"/>
            <a:r>
              <a:rPr lang="ar-JO" b="1" dirty="0" smtClean="0"/>
              <a:t>تحقيق القدرة على مواجهة المخاطر.</a:t>
            </a:r>
          </a:p>
          <a:p>
            <a:pPr algn="r" rtl="1"/>
            <a:r>
              <a:rPr lang="ar-JO" b="1" dirty="0" smtClean="0"/>
              <a:t>القدرة على الصمود لفترة طويلة.</a:t>
            </a:r>
          </a:p>
          <a:p>
            <a:pPr algn="r" rtl="1"/>
            <a:r>
              <a:rPr lang="ar-JO" b="1" dirty="0" smtClean="0"/>
              <a:t>تحقيق أهداف المؤسسين.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دور صانع القرار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بناءاً على الدراسة قد يقرر صانعو القرار أحد المسارات التالية: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المباشرة بتنفيذ المشروع.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إجراء دراسة أخرى.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إلغاء المشروع.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تحديد منتجات المصنع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تحديد </a:t>
            </a:r>
            <a:r>
              <a:rPr lang="ar-JO" b="1" dirty="0" smtClean="0"/>
              <a:t>س</a:t>
            </a:r>
            <a:r>
              <a:rPr lang="ar-JO" b="1" dirty="0" smtClean="0"/>
              <a:t>ل</a:t>
            </a:r>
            <a:r>
              <a:rPr lang="ar-JO" b="1" dirty="0" smtClean="0"/>
              <a:t>ة </a:t>
            </a:r>
            <a:r>
              <a:rPr lang="ar-JO" b="1" dirty="0" smtClean="0"/>
              <a:t>منتجات المصنع.</a:t>
            </a:r>
          </a:p>
          <a:p>
            <a:pPr algn="r" rtl="1"/>
            <a:r>
              <a:rPr lang="ar-JO" b="1" dirty="0" smtClean="0"/>
              <a:t>تحديد الأحجام </a:t>
            </a:r>
          </a:p>
          <a:p>
            <a:pPr algn="r" rtl="1"/>
            <a:r>
              <a:rPr lang="ar-JO" b="1" dirty="0" smtClean="0"/>
              <a:t>والألوان</a:t>
            </a:r>
          </a:p>
          <a:p>
            <a:pPr algn="r" rtl="1"/>
            <a:r>
              <a:rPr lang="ar-JO" b="1" dirty="0" smtClean="0"/>
              <a:t>والنكهات..</a:t>
            </a:r>
            <a:endParaRPr lang="ar-JO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مثال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مصنع قمصان</a:t>
            </a:r>
          </a:p>
          <a:p>
            <a:pPr algn="r" rtl="1"/>
            <a:r>
              <a:rPr lang="ar-JO" b="1" dirty="0" smtClean="0"/>
              <a:t>حسب الفرضيات التالية:</a:t>
            </a:r>
          </a:p>
          <a:p>
            <a:pPr algn="r" rtl="1"/>
            <a:r>
              <a:rPr lang="ar-JO" b="1" dirty="0" smtClean="0"/>
              <a:t>عدد الماكينات = 50 – يتم شراءها في مرحلة التأسيس.</a:t>
            </a:r>
          </a:p>
          <a:p>
            <a:pPr algn="r" rtl="1"/>
            <a:r>
              <a:rPr lang="ar-JO" b="1" dirty="0" smtClean="0"/>
              <a:t>عدد العمال المباشرين = 74 – يتم تعيينهم تدريجياً.</a:t>
            </a:r>
          </a:p>
          <a:p>
            <a:pPr algn="r" rtl="1"/>
            <a:r>
              <a:rPr lang="ar-JO" b="1" dirty="0" smtClean="0"/>
              <a:t>عدد الإداريين والعمال غير المباشرين</a:t>
            </a:r>
            <a:r>
              <a:rPr lang="en-US" b="1" dirty="0" smtClean="0"/>
              <a:t> </a:t>
            </a:r>
            <a:r>
              <a:rPr lang="ar-JO" b="1" dirty="0" smtClean="0"/>
              <a:t>= </a:t>
            </a:r>
            <a:r>
              <a:rPr lang="en-US" b="1" dirty="0" smtClean="0"/>
              <a:t>19</a:t>
            </a:r>
            <a:r>
              <a:rPr lang="ar-JO" b="1" dirty="0" smtClean="0"/>
              <a:t> – يتم تعيينهم جميعاً عند التأسيس.</a:t>
            </a:r>
          </a:p>
          <a:p>
            <a:pPr algn="r" rtl="1"/>
            <a:r>
              <a:rPr lang="ar-JO" b="1" dirty="0" smtClean="0"/>
              <a:t>يتزايد عد العمال المباشرين شهراً بعد شهر.</a:t>
            </a:r>
          </a:p>
          <a:p>
            <a:pPr algn="r" rtl="1"/>
            <a:r>
              <a:rPr lang="ar-JO" b="1" dirty="0" smtClean="0"/>
              <a:t>ترتفع كفاءة العمال تدريجياً.</a:t>
            </a:r>
          </a:p>
          <a:p>
            <a:pPr algn="r" rtl="1"/>
            <a:r>
              <a:rPr lang="ar-JO" b="1" dirty="0" smtClean="0"/>
              <a:t>ترتفع نسبة المنتجات نخب أ تدريجياً.</a:t>
            </a:r>
          </a:p>
          <a:p>
            <a:pPr algn="r" rtl="1"/>
            <a:r>
              <a:rPr lang="ar-JO" b="1" dirty="0" smtClean="0"/>
              <a:t>لا يوجد مشكلة تسويق.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5400" y="1142997"/>
          <a:ext cx="6477000" cy="5334002"/>
        </p:xfrm>
        <a:graphic>
          <a:graphicData uri="http://schemas.openxmlformats.org/drawingml/2006/table">
            <a:tbl>
              <a:tblPr/>
              <a:tblGrid>
                <a:gridCol w="5410200"/>
                <a:gridCol w="1066800"/>
              </a:tblGrid>
              <a:tr h="788831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فرضيات الدراسة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268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قميص كم طويل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51268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قماش بوليستر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1268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تصدير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1268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الزمن المعياري 30 دقيقة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831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سعر بيع القطعة 7 دينار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26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4"/>
          <a:ext cx="8610600" cy="6553201"/>
        </p:xfrm>
        <a:graphic>
          <a:graphicData uri="http://schemas.openxmlformats.org/drawingml/2006/table">
            <a:tbl>
              <a:tblPr/>
              <a:tblGrid>
                <a:gridCol w="3444240"/>
                <a:gridCol w="970208"/>
                <a:gridCol w="945953"/>
                <a:gridCol w="873189"/>
                <a:gridCol w="2377010"/>
              </a:tblGrid>
              <a:tr h="182048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الإداريين والعمال غير المباشرين</a:t>
                      </a: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911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المجموع مع الضمان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مجموع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الراتب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العدد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الوظيفة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مستودع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1332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مدير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محاسب وشؤون موظفين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888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مبيعات 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سلامة عامة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277.5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سكرتير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599.4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حارس 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3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888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مدير انتاج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قصيص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444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مشرف انتاج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مشرف جودة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444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فحص نهائي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فحص داخل الخط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444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صيانة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35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199.8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نظافة</a:t>
                      </a:r>
                    </a:p>
                  </a:txBody>
                  <a:tcPr marL="8338" marR="8338" marT="8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7958.7</a:t>
                      </a: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7170</a:t>
                      </a: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6210</a:t>
                      </a: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8" marR="8338" marT="8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7" y="1066796"/>
          <a:ext cx="8534404" cy="5410200"/>
        </p:xfrm>
        <a:graphic>
          <a:graphicData uri="http://schemas.openxmlformats.org/drawingml/2006/table">
            <a:tbl>
              <a:tblPr/>
              <a:tblGrid>
                <a:gridCol w="790451"/>
                <a:gridCol w="938661"/>
                <a:gridCol w="975712"/>
                <a:gridCol w="955129"/>
                <a:gridCol w="955129"/>
                <a:gridCol w="922193"/>
                <a:gridCol w="889258"/>
                <a:gridCol w="543436"/>
                <a:gridCol w="543436"/>
                <a:gridCol w="1020999"/>
              </a:tblGrid>
              <a:tr h="184575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العمال المباشرين ( العدد التراكمي )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الشهر السادس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الشهر الخامس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الشهر الرابع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الشهر الثالث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الشهر الثاني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الشهر الاول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الراتب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العدد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الوظيفة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فرد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تشطيب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خياط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كوي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تغليف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مساعدين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6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فرز</a:t>
                      </a:r>
                    </a:p>
                  </a:txBody>
                  <a:tcPr marL="8826" marR="8826" marT="88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50700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11460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10410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9210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8130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6360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5130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المجموع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04800"/>
          <a:ext cx="8229601" cy="6172196"/>
        </p:xfrm>
        <a:graphic>
          <a:graphicData uri="http://schemas.openxmlformats.org/drawingml/2006/table">
            <a:tbl>
              <a:tblPr/>
              <a:tblGrid>
                <a:gridCol w="2568634"/>
                <a:gridCol w="2493818"/>
                <a:gridCol w="3167149"/>
              </a:tblGrid>
              <a:tr h="70690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المصاريف الشهرية</a:t>
                      </a: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3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01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ملاحظات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المصروف/</a:t>
                      </a:r>
                      <a:r>
                        <a:rPr lang="ar-SA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دينار  شهرياً</a:t>
                      </a:r>
                      <a:endParaRPr lang="ar-SA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البند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المصاريف الثابتة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7958.7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رواتب الإداريين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صيانة </a:t>
                      </a:r>
                      <a:r>
                        <a:rPr lang="ar-SA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و</a:t>
                      </a:r>
                      <a:r>
                        <a:rPr lang="ar-JO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قطع</a:t>
                      </a:r>
                      <a:r>
                        <a:rPr lang="ar-JO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غيار </a:t>
                      </a:r>
                      <a:r>
                        <a:rPr lang="ar-SA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وزيت</a:t>
                      </a:r>
                      <a:endParaRPr lang="ar-SA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بحدود 500 م مربع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850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إيجار المبنى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كهرباء وماء وتلفون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نقل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موزعة على 5 سنوات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1083.333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إستهلاك الماكينات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عمل إضافي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مصاريف أخرى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14442.033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المجموع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كلفة المواد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بوليستر</a:t>
                      </a:r>
                    </a:p>
                  </a:txBody>
                  <a:tcPr marL="8831" marR="8831" marT="883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2.35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القماش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الإكسسوارات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مواد تغليف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نقل وأخرى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01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دينار للقطعة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المجموع</a:t>
                      </a:r>
                    </a:p>
                  </a:txBody>
                  <a:tcPr marL="8831" marR="8831" marT="88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90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1" marR="8831" marT="8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838202"/>
          <a:ext cx="7086600" cy="5029192"/>
        </p:xfrm>
        <a:graphic>
          <a:graphicData uri="http://schemas.openxmlformats.org/drawingml/2006/table">
            <a:tbl>
              <a:tblPr/>
              <a:tblGrid>
                <a:gridCol w="1567543"/>
                <a:gridCol w="1567543"/>
                <a:gridCol w="3951514"/>
              </a:tblGrid>
              <a:tr h="3239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دينار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حجم الإستثمار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ماكينات  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معدات قص ومكابس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اجهزة مكتبية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تعديلات على المبنى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حاوية 40 قدم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أقمشة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ضريبة مبيعات 16%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شحن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إكسسوارات ومواد تغليف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رواتب 6 أشهر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9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أخرى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308552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المجموع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67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دينار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رأسالمال المدفوع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914400"/>
          <a:ext cx="9144013" cy="5486400"/>
        </p:xfrm>
        <a:graphic>
          <a:graphicData uri="http://schemas.openxmlformats.org/drawingml/2006/table">
            <a:tbl>
              <a:tblPr/>
              <a:tblGrid>
                <a:gridCol w="622144"/>
                <a:gridCol w="481660"/>
                <a:gridCol w="481660"/>
                <a:gridCol w="481660"/>
                <a:gridCol w="504238"/>
                <a:gridCol w="481660"/>
                <a:gridCol w="481660"/>
                <a:gridCol w="481660"/>
                <a:gridCol w="481660"/>
                <a:gridCol w="481660"/>
                <a:gridCol w="481660"/>
                <a:gridCol w="481660"/>
                <a:gridCol w="481660"/>
                <a:gridCol w="481660"/>
                <a:gridCol w="481660"/>
                <a:gridCol w="481660"/>
                <a:gridCol w="481660"/>
                <a:gridCol w="792731"/>
              </a:tblGrid>
              <a:tr h="1061154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دراسة جدوى - مصنع قمصان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51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1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السنة5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السنة4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السنة3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السنة2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شهر12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شهر11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شهر10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شهر1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2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عدد أيام العمل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عدد أيام العمل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4234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عدد العمال المباشرين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عدد العمال المباشرين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252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الكفاءة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الكفاءة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252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الإنتاج الشهري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227399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223954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217063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210172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16765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16481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16197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15913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15629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15984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15392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12864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10875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9185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5544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الإنتاج الشهري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252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النخب الأول%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النخب الأول%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234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النخب الأول قطع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209207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206037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199698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189155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15089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14668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14253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13284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13586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13083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10677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7256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5334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النخب الأول قطع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34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المصاريف الثابتة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122796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122796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122796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122796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المصاريف الثابتة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252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رواتب العمال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137520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137520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137520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137520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11460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11460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11460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11460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11460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11460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11460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9210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8130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6360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رواتب العمال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234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المصاريف المتغيرة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977815.9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963000.5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933369.7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903738.9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72091.39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70869.5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69647.62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68425.73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67203.84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68731.2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66185.6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55315.2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46761.98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39496.7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29787.65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23839.2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كلفة المواد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34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مجموع المصاريف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1238132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1223316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1193686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1164055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93784.39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92562.5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91340.62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90118.73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88896.84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90424.2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87878.6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75958.2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66204.98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57859.7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46380.65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39202.2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مجموع المصاريف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15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مجموع الدخل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1464450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1442261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1397884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1324083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105622.3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102678.4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99774.26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96909.93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92991.36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95104.8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91582.4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74739.84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61660.57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50794.6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37338.47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29106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مجموع الدخل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15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الربح/الخسارة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226317.9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218944.7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204198.2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160027.7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11837.88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10115.87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8433.643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6791.198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4094.52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4680.6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3703.8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-1218.36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-4544.41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-7065.11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-9042.18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-10096.2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الربح/الخسارة</a:t>
                      </a:r>
                    </a:p>
                  </a:txBody>
                  <a:tcPr marL="5019" marR="5019" marT="50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827179.8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600861.9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381917.2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177718.9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17691.25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5853.374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-4262.5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-12696.1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-19487.3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-23581.9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-28262.5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-31966.3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-30747.9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-26203.5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-19138.4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-10096.2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التراكمي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2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0.047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0.046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0.043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0.033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0.030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0.025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0.021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0.017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0.010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0.012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0.009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ROI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2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0.155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0.152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0.146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0.121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0.112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0.099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0.085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0.070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0.044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0.049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0.040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نسبة الأرباح</a:t>
                      </a:r>
                    </a:p>
                  </a:txBody>
                  <a:tcPr marL="5019" marR="5019" marT="5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مثال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pPr algn="r" rtl="1"/>
            <a:r>
              <a:rPr lang="ar-JO" b="1" dirty="0" smtClean="0"/>
              <a:t>الإستنتاجات:</a:t>
            </a:r>
          </a:p>
          <a:p>
            <a:pPr algn="r" rtl="1"/>
            <a:r>
              <a:rPr lang="ar-JO" b="1" dirty="0" smtClean="0"/>
              <a:t>يخسر المصنع في الشهر الأول: 10062 دينار.</a:t>
            </a:r>
          </a:p>
          <a:p>
            <a:pPr algn="r" rtl="1"/>
            <a:r>
              <a:rPr lang="ar-JO" b="1" dirty="0" smtClean="0"/>
              <a:t>يحقق المصنع نقطة التعادل: في الشهر الحادي عشر.</a:t>
            </a:r>
          </a:p>
          <a:p>
            <a:pPr algn="r" rtl="1"/>
            <a:r>
              <a:rPr lang="ar-JO" b="1" dirty="0" smtClean="0"/>
              <a:t>يحقق المصنع نسبة ربح في الشهر 12:  3%.</a:t>
            </a:r>
          </a:p>
          <a:p>
            <a:pPr algn="r" rtl="1"/>
            <a:r>
              <a:rPr lang="ar-JO" b="1" dirty="0" smtClean="0"/>
              <a:t>يصل مجموع الإنتاج الشهري في الشهر12: 15000قطعة.</a:t>
            </a:r>
          </a:p>
          <a:p>
            <a:pPr algn="r" rtl="1"/>
            <a:r>
              <a:rPr lang="ar-JO" b="1" dirty="0" smtClean="0"/>
              <a:t>يستعيد المصنع رأسماله:  السنة الثالثة.</a:t>
            </a:r>
          </a:p>
          <a:p>
            <a:pPr algn="r" rtl="1"/>
            <a:r>
              <a:rPr lang="ar-JO" b="1" dirty="0" smtClean="0"/>
              <a:t>يحقق المصنع عائد على الإستثمار في السنة الثانية: 12%.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إعداد خطة العمل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en-US" b="1" dirty="0" smtClean="0"/>
              <a:t>Business plan</a:t>
            </a:r>
          </a:p>
          <a:p>
            <a:pPr algn="r" rtl="1"/>
            <a:r>
              <a:rPr lang="ar-JO" b="1" dirty="0" smtClean="0"/>
              <a:t>تتضمن خطة العمل العناصر التالية:</a:t>
            </a:r>
          </a:p>
          <a:p>
            <a:pPr algn="r" rtl="1"/>
            <a:r>
              <a:rPr lang="ar-JO" b="1" dirty="0" smtClean="0"/>
              <a:t>وصف ملخص للصناعة - المنتجات.</a:t>
            </a:r>
          </a:p>
          <a:p>
            <a:pPr algn="r" rtl="1"/>
            <a:r>
              <a:rPr lang="ar-JO" b="1" dirty="0" smtClean="0"/>
              <a:t>حجم السوق المتوقع</a:t>
            </a:r>
          </a:p>
          <a:p>
            <a:pPr algn="r" rtl="1"/>
            <a:r>
              <a:rPr lang="ar-JO" b="1" dirty="0" smtClean="0"/>
              <a:t>قاعدة العملاء  </a:t>
            </a:r>
            <a:r>
              <a:rPr lang="en-US" b="1" dirty="0" smtClean="0"/>
              <a:t>customer base</a:t>
            </a:r>
            <a:endParaRPr lang="ar-JO" b="1" dirty="0" smtClean="0"/>
          </a:p>
          <a:p>
            <a:pPr algn="r" rtl="1"/>
            <a:r>
              <a:rPr lang="ar-JO" b="1" dirty="0" smtClean="0"/>
              <a:t>المزايا الاتنافسية</a:t>
            </a:r>
          </a:p>
          <a:p>
            <a:pPr algn="r" rtl="1"/>
            <a:r>
              <a:rPr lang="ar-JO" b="1" dirty="0" smtClean="0"/>
              <a:t>موقع المصنع</a:t>
            </a:r>
          </a:p>
          <a:p>
            <a:pPr algn="r" rtl="1"/>
            <a:r>
              <a:rPr lang="ar-JO" b="1" dirty="0" smtClean="0"/>
              <a:t>تقرير مالي شهري للسنة الأولى.</a:t>
            </a:r>
            <a:r>
              <a:rPr lang="en-US" b="1" dirty="0" smtClean="0"/>
              <a:t> projection</a:t>
            </a:r>
            <a:endParaRPr lang="ar-JO" b="1" dirty="0" smtClean="0"/>
          </a:p>
          <a:p>
            <a:pPr algn="r" rtl="1"/>
            <a:r>
              <a:rPr lang="ar-JO" b="1" dirty="0" smtClean="0"/>
              <a:t>تقرير مالي سنوي للسنوات الثلاث الأولى.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خطة العمل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ينبغي لخطة العمل أن تكون:</a:t>
            </a:r>
          </a:p>
          <a:p>
            <a:pPr algn="r" rtl="1"/>
            <a:r>
              <a:rPr lang="ar-JO" b="1" dirty="0" smtClean="0"/>
              <a:t>مختصرة</a:t>
            </a:r>
          </a:p>
          <a:p>
            <a:pPr algn="r" rtl="1"/>
            <a:r>
              <a:rPr lang="ar-JO" b="1" dirty="0" smtClean="0"/>
              <a:t>مباشرة</a:t>
            </a:r>
          </a:p>
          <a:p>
            <a:pPr algn="r" rtl="1"/>
            <a:r>
              <a:rPr lang="ar-JO" b="1" dirty="0" smtClean="0"/>
              <a:t>شاملة</a:t>
            </a:r>
            <a:r>
              <a:rPr lang="en-US" b="1" dirty="0" smtClean="0"/>
              <a:t>  </a:t>
            </a:r>
            <a:r>
              <a:rPr lang="ar-JO" b="1" dirty="0" smtClean="0"/>
              <a:t> تجيب على أسئلة مثل: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من نحن؟.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لماذا سننجح؟.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ما الذي يميزنا؟.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إلخ..                                                        </a:t>
            </a:r>
            <a:r>
              <a:rPr lang="ar-JO" sz="2000" b="1" dirty="0" smtClean="0"/>
              <a:t>6</a:t>
            </a:r>
            <a:endParaRPr lang="ar-J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إختيار مكان المصنع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قضية هامة جداً..</a:t>
            </a:r>
          </a:p>
          <a:p>
            <a:pPr algn="r" rtl="1"/>
            <a:r>
              <a:rPr lang="ar-JO" b="1" dirty="0" smtClean="0"/>
              <a:t>..تنعكس على الكلف..</a:t>
            </a:r>
          </a:p>
          <a:p>
            <a:pPr algn="r" rtl="1"/>
            <a:r>
              <a:rPr lang="ar-JO" b="1" dirty="0" smtClean="0"/>
              <a:t>..على إقبال العمال على العمل في المصنع.</a:t>
            </a:r>
          </a:p>
          <a:p>
            <a:pPr algn="r" rtl="1"/>
            <a:r>
              <a:rPr lang="ar-JO" b="1" dirty="0" smtClean="0"/>
              <a:t>..</a:t>
            </a:r>
            <a:endParaRPr lang="ar-JO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الموازنة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هي خطة عمل سنوية.</a:t>
            </a:r>
          </a:p>
          <a:p>
            <a:pPr algn="r" rtl="1"/>
            <a:r>
              <a:rPr lang="ar-JO" b="1" dirty="0" smtClean="0"/>
              <a:t>يتم إعدادها في نهاية العام </a:t>
            </a:r>
          </a:p>
          <a:p>
            <a:pPr algn="r" rtl="1"/>
            <a:r>
              <a:rPr lang="ar-JO" b="1" dirty="0" smtClean="0"/>
              <a:t>من أجل أن تشكل الخطة التي ينبغي أن يمشي وفقها العمل خلال العام.</a:t>
            </a:r>
          </a:p>
          <a:p>
            <a:pPr algn="r" rtl="1"/>
            <a:r>
              <a:rPr lang="ar-JO" b="1" dirty="0" smtClean="0"/>
              <a:t>فيما يلي مثال على موازنة يظهر منها الشهور الأربعة الأولى.</a:t>
            </a:r>
          </a:p>
          <a:p>
            <a:pPr algn="r" rtl="1">
              <a:buNone/>
            </a:pPr>
            <a:r>
              <a:rPr lang="ar-JO" b="1" dirty="0" smtClean="0"/>
              <a:t>                                                                     </a:t>
            </a:r>
            <a:r>
              <a:rPr lang="ar-JO" sz="2000" b="1" dirty="0" smtClean="0"/>
              <a:t>5</a:t>
            </a:r>
            <a:r>
              <a:rPr lang="ar-JO" b="1" dirty="0" smtClean="0"/>
              <a:t> 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4"/>
          <a:ext cx="9144000" cy="6857997"/>
        </p:xfrm>
        <a:graphic>
          <a:graphicData uri="http://schemas.openxmlformats.org/drawingml/2006/table">
            <a:tbl>
              <a:tblPr/>
              <a:tblGrid>
                <a:gridCol w="1437877"/>
                <a:gridCol w="1437877"/>
                <a:gridCol w="1467646"/>
                <a:gridCol w="1447800"/>
                <a:gridCol w="3352800"/>
              </a:tblGrid>
              <a:tr h="419099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ابريل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آذار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شباط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ك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البند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عدد أيام الشهر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عدد العمال المباشرين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الكفاءة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مجموع الساعات المعيارية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الوقت المعياري للقطعة 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52416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عدد القطع المنتجة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سعر بيع القطعة - دينار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352800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366912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338688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مجموع الدخل من المبيعات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تكلفة المواد للقطعة-دينار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225388.8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208051.2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تكلفة مجموع المنتجات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التكاليف الثابتة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كلفة العامل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مجموع كلف العمال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317420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326088.8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308751.2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317420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مجموع التكاليف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35380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40823.2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29936.8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35380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الربح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نسبة الأرباح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إعداد موازنة سنوية لمصنع بنطلونات جينز.</a:t>
            </a:r>
          </a:p>
          <a:p>
            <a:pPr algn="r" rtl="1"/>
            <a:r>
              <a:rPr lang="ar-JO" b="1" dirty="0" smtClean="0"/>
              <a:t>عدد العمال المباشرين – 200.</a:t>
            </a:r>
          </a:p>
          <a:p>
            <a:pPr algn="r" rtl="1"/>
            <a:r>
              <a:rPr lang="ar-JO" b="1" dirty="0" smtClean="0"/>
              <a:t>قائم على التصدير.</a:t>
            </a:r>
          </a:p>
          <a:p>
            <a:pPr algn="r" rtl="1"/>
            <a:r>
              <a:rPr lang="ar-JO" b="1" dirty="0" smtClean="0"/>
              <a:t>لا يوجد مشاكل تسويق.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                                                           </a:t>
            </a:r>
            <a:r>
              <a:rPr lang="ar-JO" sz="2000" b="1" dirty="0" smtClean="0"/>
              <a:t>3</a:t>
            </a:r>
            <a:endParaRPr lang="ar-J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الخطوات الأولى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تعيين الإدارة العليا – مدير عام – مدير إدارة الموارد البشرية – مدير مالي.</a:t>
            </a:r>
          </a:p>
          <a:p>
            <a:pPr algn="r" rtl="1"/>
            <a:r>
              <a:rPr lang="ar-JO" b="1" dirty="0" smtClean="0"/>
              <a:t>شراء الماكينات.</a:t>
            </a:r>
          </a:p>
          <a:p>
            <a:pPr algn="r" rtl="1"/>
            <a:r>
              <a:rPr lang="ar-JO" b="1" dirty="0" smtClean="0"/>
              <a:t>تعيين إدارة وسطى.</a:t>
            </a:r>
          </a:p>
          <a:p>
            <a:pPr algn="r" rtl="1"/>
            <a:r>
              <a:rPr lang="ar-JO" b="1" dirty="0" smtClean="0"/>
              <a:t>تعيين عمال. </a:t>
            </a:r>
          </a:p>
          <a:p>
            <a:pPr algn="r" rtl="1"/>
            <a:r>
              <a:rPr lang="ar-JO" b="1" dirty="0" smtClean="0"/>
              <a:t>إنتاج تجريبي.</a:t>
            </a:r>
          </a:p>
          <a:p>
            <a:pPr algn="r" rtl="1"/>
            <a:r>
              <a:rPr lang="ar-JO" b="1" dirty="0" smtClean="0"/>
              <a:t>الحصول على عقود.</a:t>
            </a:r>
          </a:p>
          <a:p>
            <a:pPr algn="r" rtl="1"/>
            <a:r>
              <a:rPr lang="ar-JO" b="1" dirty="0" smtClean="0"/>
              <a:t>البدء بالإنتاج الفعلي.                                       </a:t>
            </a:r>
            <a:r>
              <a:rPr lang="ar-JO" sz="2000" b="1" dirty="0" smtClean="0"/>
              <a:t>2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JO" b="1" dirty="0" smtClean="0"/>
              <a:t>              </a:t>
            </a:r>
          </a:p>
          <a:p>
            <a:pPr algn="r" rtl="1">
              <a:buNone/>
            </a:pPr>
            <a:r>
              <a:rPr lang="ar-JO" b="1" dirty="0" smtClean="0"/>
              <a:t>                            </a:t>
            </a:r>
            <a:r>
              <a:rPr lang="ar-JO" sz="6000" b="1" dirty="0" smtClean="0"/>
              <a:t>بالتوفيق</a:t>
            </a:r>
          </a:p>
          <a:p>
            <a:pPr algn="r" rtl="1"/>
            <a:endParaRPr lang="ar-JO" sz="6000" b="1" dirty="0" smtClean="0"/>
          </a:p>
          <a:p>
            <a:pPr algn="r" rtl="1"/>
            <a:endParaRPr lang="ar-JO" sz="6000" b="1" dirty="0" smtClean="0"/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      </a:t>
            </a:r>
          </a:p>
          <a:p>
            <a:pPr algn="r" rtl="1">
              <a:buNone/>
            </a:pPr>
            <a:r>
              <a:rPr lang="ar-JO" b="1" dirty="0" smtClean="0"/>
              <a:t>                                                              شكراً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قرار الموقع</a:t>
            </a:r>
            <a:endParaRPr lang="ar-JO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95402"/>
          <a:ext cx="9144000" cy="5455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5064"/>
                <a:gridCol w="3377673"/>
                <a:gridCol w="481263"/>
              </a:tblGrid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أمثلة من الصناعات المتأثرة بهذا العامل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عامل</a:t>
                      </a:r>
                      <a:endParaRPr lang="ar-J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النقل</a:t>
                      </a:r>
                      <a:endParaRPr lang="ar-J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أ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الغذائية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0" dirty="0" smtClean="0"/>
                        <a:t>القرب من السوق</a:t>
                      </a:r>
                      <a:endParaRPr lang="ar-J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1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الإنشائية والغذائية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0" dirty="0" smtClean="0"/>
                        <a:t>القرب من المواد الخام</a:t>
                      </a:r>
                      <a:endParaRPr lang="ar-J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2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الحجر والطوب والبلاط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0" dirty="0" smtClean="0"/>
                        <a:t>توفر وسائل النقل</a:t>
                      </a:r>
                      <a:endParaRPr lang="ar-J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3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المرافق</a:t>
                      </a:r>
                      <a:endParaRPr lang="ar-J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ب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الغذائية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0" dirty="0" smtClean="0"/>
                        <a:t>المياة</a:t>
                      </a:r>
                      <a:endParaRPr lang="ar-J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1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التعدينية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0" dirty="0" smtClean="0"/>
                        <a:t>الطاقة</a:t>
                      </a:r>
                      <a:endParaRPr lang="ar-J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2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الكيماوية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0" dirty="0" smtClean="0"/>
                        <a:t>التخلص  من الفضلات</a:t>
                      </a:r>
                      <a:endParaRPr lang="ar-J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3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العوامل البشرية</a:t>
                      </a:r>
                      <a:endParaRPr lang="ar-J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ج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الالبسة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0" dirty="0" smtClean="0"/>
                        <a:t>توفر العمالة</a:t>
                      </a:r>
                      <a:endParaRPr lang="ar-J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1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جميع الصناعات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0" dirty="0" smtClean="0"/>
                        <a:t>توفر الخدمات</a:t>
                      </a:r>
                      <a:endParaRPr lang="ar-J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2</a:t>
                      </a:r>
                      <a:endParaRPr lang="ar-JO" sz="2000" b="1" dirty="0"/>
                    </a:p>
                  </a:txBody>
                  <a:tcPr/>
                </a:tc>
              </a:tr>
              <a:tr h="419686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جميع الصناعات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0" dirty="0" smtClean="0"/>
                        <a:t>ظروف المعيشة</a:t>
                      </a:r>
                      <a:endParaRPr lang="ar-JO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b="1" dirty="0" smtClean="0"/>
                        <a:t>3</a:t>
                      </a:r>
                      <a:endParaRPr lang="ar-JO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دراسة الجدوى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ما هي دراسة الجدوى؟..</a:t>
            </a:r>
          </a:p>
          <a:p>
            <a:pPr algn="r" rtl="1"/>
            <a:r>
              <a:rPr lang="ar-JO" b="1" dirty="0" smtClean="0"/>
              <a:t>هي عملية تحليل لمدى إمكانية تحقيق فكرة من خلال عملية منظمة وموثقة تتبع الفكرة من بدايتها إلى نهايتها المنطقية.</a:t>
            </a:r>
          </a:p>
          <a:p>
            <a:pPr algn="r" rtl="1"/>
            <a:r>
              <a:rPr lang="ar-JO" b="1" dirty="0" smtClean="0"/>
              <a:t>تقدم دراسة الجدوى جواباً على السؤال القائل:</a:t>
            </a:r>
          </a:p>
          <a:p>
            <a:pPr algn="r" rtl="1"/>
            <a:r>
              <a:rPr lang="ar-JO" b="1" dirty="0" smtClean="0"/>
              <a:t>هل نمضي بتنفيذ الفكرة؟..</a:t>
            </a:r>
          </a:p>
          <a:p>
            <a:pPr algn="r" rtl="1"/>
            <a:r>
              <a:rPr lang="ar-JO" b="1" dirty="0" smtClean="0"/>
              <a:t>من خلال عمليات تحليلية وتحققية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دراسة الجدوى يجب أن تتم قبل المباشرة بتنفيذ الفكرة-المشروع.</a:t>
            </a:r>
          </a:p>
          <a:p>
            <a:pPr algn="r" rtl="1"/>
            <a:r>
              <a:rPr lang="ar-JO" b="1" dirty="0" smtClean="0"/>
              <a:t>دراسة الجدوى يجب أن تتم بمنتهى الحيادية.</a:t>
            </a:r>
          </a:p>
          <a:p>
            <a:pPr algn="r" rtl="1"/>
            <a:r>
              <a:rPr lang="ar-JO" b="1" dirty="0" smtClean="0"/>
              <a:t>دراسة الجدوى يجب أن تنفذ من قبل جهة مختصة.</a:t>
            </a:r>
          </a:p>
          <a:p>
            <a:pPr algn="r" rtl="1"/>
            <a:r>
              <a:rPr lang="ar-JO" b="1" dirty="0" smtClean="0"/>
              <a:t>يجب توفير كافة المعلومات قبل الشروع بدراسة الجدوى.</a:t>
            </a:r>
          </a:p>
          <a:p>
            <a:pPr algn="r" rtl="1"/>
            <a:r>
              <a:rPr lang="ar-JO" b="1" dirty="0" smtClean="0"/>
              <a:t>يجب حجب المؤثرات المنحازة عن الجهة التي تدرس الجدوى.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مستويات الجدوى الثلاث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تجرى دراسة الجدوى على ثلاثة مستويات: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مستوى عملياتي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/>
              <a:t>مدى واقعية الفكرة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ar-JO" b="1" dirty="0" smtClean="0"/>
              <a:t>مستوى تقني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/>
              <a:t>إمكانية تنفيذ الفكرة</a:t>
            </a:r>
          </a:p>
          <a:p>
            <a:pPr marL="514350" indent="-514350" algn="r" rtl="1">
              <a:buFont typeface="+mj-lt"/>
              <a:buAutoNum type="arabicPeriod" startAt="3"/>
            </a:pPr>
            <a:r>
              <a:rPr lang="ar-JO" b="1" dirty="0" smtClean="0"/>
              <a:t>مستوى إقتصادي</a:t>
            </a:r>
            <a:r>
              <a:rPr lang="ar-JO" dirty="0" smtClean="0"/>
              <a:t> 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/>
              <a:t>فرص نجاح الفكرة إقتصادياً – هل ستحقق أرباح؟.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2155</Words>
  <Application>Microsoft Office PowerPoint</Application>
  <PresentationFormat>On-screen Show (4:3)</PresentationFormat>
  <Paragraphs>988</Paragraphs>
  <Slides>54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بسم الله الرحمن الرحيم إدارة مكان العمل</vt:lpstr>
      <vt:lpstr>تأسيس مصنع</vt:lpstr>
      <vt:lpstr>تحديد معالم المصنع</vt:lpstr>
      <vt:lpstr>تحديد منتجات المصنع</vt:lpstr>
      <vt:lpstr>إختيار مكان المصنع</vt:lpstr>
      <vt:lpstr>قرار الموقع</vt:lpstr>
      <vt:lpstr>دراسة الجدوى</vt:lpstr>
      <vt:lpstr>Slide 8</vt:lpstr>
      <vt:lpstr>مستويات الجدوى الثلاث</vt:lpstr>
      <vt:lpstr>لماذا دراسة الجدوى</vt:lpstr>
      <vt:lpstr>مصادر البيانات للدراسة</vt:lpstr>
      <vt:lpstr>من يعد دراسة الجدوى؟.</vt:lpstr>
      <vt:lpstr>خطوات الدراسة</vt:lpstr>
      <vt:lpstr>المصاريف الرأسمالية</vt:lpstr>
      <vt:lpstr>المصاريف المتغيرة</vt:lpstr>
      <vt:lpstr>تكاليف البنى التحتية ومصاريف التأسيس</vt:lpstr>
      <vt:lpstr>المصاريف الثابتة</vt:lpstr>
      <vt:lpstr>تقدير رأسالمال المطلوب</vt:lpstr>
      <vt:lpstr>ما هو رأسالمال التأسيسي؟. </vt:lpstr>
      <vt:lpstr>ما هو رأسالمال التشغيلي؟.</vt:lpstr>
      <vt:lpstr>حجم التمويل</vt:lpstr>
      <vt:lpstr>مصادر التمويل</vt:lpstr>
      <vt:lpstr>كلفة العوائد المالية إحتساب الجدوى</vt:lpstr>
      <vt:lpstr>ولا تنسى</vt:lpstr>
      <vt:lpstr>الموارد</vt:lpstr>
      <vt:lpstr>العوائق</vt:lpstr>
      <vt:lpstr>التحليل الرباعي - سووت</vt:lpstr>
      <vt:lpstr>SWOT Analysis diagram </vt:lpstr>
      <vt:lpstr>تمرين عملي</vt:lpstr>
      <vt:lpstr>تحليل المخاطر</vt:lpstr>
      <vt:lpstr>تحليل المخاطر</vt:lpstr>
      <vt:lpstr>تحليل المخاطر</vt:lpstr>
      <vt:lpstr>تمرين</vt:lpstr>
      <vt:lpstr>عناصر الإستدامة</vt:lpstr>
      <vt:lpstr>بيان التدفق المالي</vt:lpstr>
      <vt:lpstr>البعد العملياتي</vt:lpstr>
      <vt:lpstr>الجدوى الفنية</vt:lpstr>
      <vt:lpstr>كيف تتحقق الجدوى؟...</vt:lpstr>
      <vt:lpstr>دور صانع القرار</vt:lpstr>
      <vt:lpstr>مثال</vt:lpstr>
      <vt:lpstr>Slide 41</vt:lpstr>
      <vt:lpstr>Slide 42</vt:lpstr>
      <vt:lpstr>Slide 43</vt:lpstr>
      <vt:lpstr>Slide 44</vt:lpstr>
      <vt:lpstr>Slide 45</vt:lpstr>
      <vt:lpstr>Slide 46</vt:lpstr>
      <vt:lpstr>مثال</vt:lpstr>
      <vt:lpstr>إعداد خطة العمل</vt:lpstr>
      <vt:lpstr>خطة العمل</vt:lpstr>
      <vt:lpstr>الموازنة</vt:lpstr>
      <vt:lpstr>Slide 51</vt:lpstr>
      <vt:lpstr>تمرين</vt:lpstr>
      <vt:lpstr>الخطوات الأولى</vt:lpstr>
      <vt:lpstr>Slide 54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دورة إدارة مكان العمل مركز تصميم الألبسة  وخدمات التدريب  كانون أول 2010</dc:title>
  <dc:creator>Valued Acer Customer</dc:creator>
  <cp:lastModifiedBy>Valued Acer Customer</cp:lastModifiedBy>
  <cp:revision>37</cp:revision>
  <dcterms:created xsi:type="dcterms:W3CDTF">2010-12-27T10:28:09Z</dcterms:created>
  <dcterms:modified xsi:type="dcterms:W3CDTF">2011-05-04T09:37:30Z</dcterms:modified>
</cp:coreProperties>
</file>